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8" r:id="rId13"/>
    <p:sldId id="268" r:id="rId14"/>
    <p:sldId id="259" r:id="rId15"/>
    <p:sldId id="5052" r:id="rId16"/>
    <p:sldId id="269" r:id="rId17"/>
    <p:sldId id="270" r:id="rId18"/>
    <p:sldId id="5055" r:id="rId19"/>
    <p:sldId id="271" r:id="rId20"/>
    <p:sldId id="5053" r:id="rId21"/>
    <p:sldId id="5054" r:id="rId22"/>
    <p:sldId id="272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Premium:</a:t>
            </a:r>
            <a:r>
              <a:rPr lang="en-US" sz="2000" b="1" baseline="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₹ 10,00,000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3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Premium Allocation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C-442A-B00E-7627FC066A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C-442A-B00E-7627FC066A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Amount invested</c:v>
                </c:pt>
                <c:pt idx="1">
                  <c:v>Mortality, Fund Management and other charges</c:v>
                </c:pt>
              </c:strCache>
            </c:strRef>
          </c:cat>
          <c:val>
            <c:numRef>
              <c:f>Sheet1!$B$2:$B$3</c:f>
              <c:numCache>
                <c:formatCode>_ "₹"\ * #,##0_ ;_ "₹"\ * \-#,##0_ ;_ "₹"\ * "-"??_ ;_ @_ </c:formatCode>
                <c:ptCount val="2"/>
                <c:pt idx="0">
                  <c:v>987500</c:v>
                </c:pt>
                <c:pt idx="1">
                  <c:v>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EC-442A-B00E-7627FC066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29B40-CD4C-4606-9DD9-5C87B627CF0D}" type="datetimeFigureOut">
              <a:rPr lang="en-IN" smtClean="0"/>
              <a:t>03-06-2025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336CA-2DD5-4387-82B8-E30498DA3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0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2041" y="265633"/>
            <a:ext cx="699071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628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2587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628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2587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219200"/>
            <a:ext cx="8975090" cy="43434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247900" y="1181100"/>
            <a:ext cx="9051290" cy="4419600"/>
          </a:xfrm>
          <a:custGeom>
            <a:avLst/>
            <a:gdLst/>
            <a:ahLst/>
            <a:cxnLst/>
            <a:rect l="l" t="t" r="r" b="b"/>
            <a:pathLst>
              <a:path w="9051290" h="4419600">
                <a:moveTo>
                  <a:pt x="0" y="4419600"/>
                </a:moveTo>
                <a:lnTo>
                  <a:pt x="9051290" y="4419600"/>
                </a:lnTo>
                <a:lnTo>
                  <a:pt x="905129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81400" y="1905000"/>
            <a:ext cx="457200" cy="3581400"/>
          </a:xfrm>
          <a:custGeom>
            <a:avLst/>
            <a:gdLst/>
            <a:ahLst/>
            <a:cxnLst/>
            <a:rect l="l" t="t" r="r" b="b"/>
            <a:pathLst>
              <a:path w="457200" h="3581400">
                <a:moveTo>
                  <a:pt x="0" y="3581400"/>
                </a:moveTo>
                <a:lnTo>
                  <a:pt x="457200" y="3581400"/>
                </a:lnTo>
                <a:lnTo>
                  <a:pt x="457200" y="0"/>
                </a:lnTo>
                <a:lnTo>
                  <a:pt x="0" y="0"/>
                </a:lnTo>
                <a:lnTo>
                  <a:pt x="0" y="35814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2400" y="2394838"/>
            <a:ext cx="1965960" cy="1754505"/>
          </a:xfrm>
          <a:custGeom>
            <a:avLst/>
            <a:gdLst/>
            <a:ahLst/>
            <a:cxnLst/>
            <a:rect l="l" t="t" r="r" b="b"/>
            <a:pathLst>
              <a:path w="1965960" h="1754504">
                <a:moveTo>
                  <a:pt x="0" y="1754377"/>
                </a:moveTo>
                <a:lnTo>
                  <a:pt x="1965706" y="1754377"/>
                </a:lnTo>
                <a:lnTo>
                  <a:pt x="1965706" y="0"/>
                </a:lnTo>
                <a:lnTo>
                  <a:pt x="0" y="0"/>
                </a:lnTo>
                <a:lnTo>
                  <a:pt x="0" y="17543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628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2587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202" y="1066736"/>
            <a:ext cx="10721594" cy="4895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628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2587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2587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472" y="237071"/>
            <a:ext cx="11687444" cy="752400"/>
          </a:xfrm>
          <a:prstGeom prst="rect">
            <a:avLst/>
          </a:prstGeom>
        </p:spPr>
        <p:txBody>
          <a:bodyPr lIns="91428" tIns="45715" rIns="91428" bIns="45715"/>
          <a:lstStyle>
            <a:lvl1pPr algn="l">
              <a:defRPr lang="en-IN" sz="3200" b="1">
                <a:solidFill>
                  <a:srgbClr val="97291E"/>
                </a:solidFill>
                <a:latin typeface="Zurich BT" panose="020B0603020202030204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01266" y="1219201"/>
            <a:ext cx="11686650" cy="609600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l">
              <a:buNone/>
              <a:defRPr sz="2400" b="1">
                <a:solidFill>
                  <a:srgbClr val="053C6D"/>
                </a:solidFill>
                <a:latin typeface="Zurich BT" panose="020B0603020202030204" pitchFamily="34" charset="0"/>
              </a:defRPr>
            </a:lvl1pPr>
          </a:lstStyle>
          <a:p>
            <a:pPr lvl="0"/>
            <a:r>
              <a:rPr lang="en-US" dirty="0"/>
              <a:t>Sub Text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01267" y="1828800"/>
            <a:ext cx="11687444" cy="3962400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buFont typeface="Arial" panose="020B0604020202020204" pitchFamily="34" charset="0"/>
              <a:buChar char="•"/>
              <a:defRPr sz="2400">
                <a:solidFill>
                  <a:srgbClr val="053C6D"/>
                </a:solidFill>
                <a:latin typeface="Zurich BT" panose="020B0603020202030204" pitchFamily="34" charset="0"/>
              </a:defRPr>
            </a:lvl1pPr>
            <a:lvl2pPr marL="687070" indent="-342900">
              <a:buFont typeface="Arial" panose="020B0604020202020204" pitchFamily="34" charset="0"/>
              <a:buChar char="•"/>
              <a:tabLst>
                <a:tab pos="687070" algn="l"/>
              </a:tabLst>
              <a:defRPr sz="2200">
                <a:solidFill>
                  <a:srgbClr val="053C6D"/>
                </a:solidFill>
                <a:latin typeface="Zurich BT" panose="020B0603020202030204" pitchFamily="34" charset="0"/>
              </a:defRPr>
            </a:lvl2pPr>
            <a:lvl3pPr>
              <a:defRPr sz="2400">
                <a:solidFill>
                  <a:srgbClr val="053C6C"/>
                </a:solidFill>
                <a:latin typeface="Zurich BT" panose="020B0603020202030204" pitchFamily="34" charset="0"/>
              </a:defRPr>
            </a:lvl3pPr>
            <a:lvl4pPr>
              <a:defRPr sz="2400">
                <a:solidFill>
                  <a:srgbClr val="053C6C"/>
                </a:solidFill>
                <a:latin typeface="Zurich BT" panose="020B0603020202030204" pitchFamily="34" charset="0"/>
              </a:defRPr>
            </a:lvl4pPr>
            <a:lvl5pPr>
              <a:defRPr sz="2400">
                <a:solidFill>
                  <a:srgbClr val="053C6C"/>
                </a:solidFill>
                <a:latin typeface="Zurich BT" panose="020B0603020202030204" pitchFamily="34" charset="0"/>
              </a:defRPr>
            </a:lvl5pPr>
          </a:lstStyle>
          <a:p>
            <a:pPr lvl="0"/>
            <a:r>
              <a:rPr lang="en-US" dirty="0"/>
              <a:t>Text 1</a:t>
            </a:r>
          </a:p>
          <a:p>
            <a:pPr lvl="0"/>
            <a:r>
              <a:rPr lang="en-US" dirty="0"/>
              <a:t>Text 2</a:t>
            </a:r>
          </a:p>
          <a:p>
            <a:pPr lvl="1"/>
            <a:r>
              <a:rPr lang="en-US" dirty="0"/>
              <a:t>Second level 1</a:t>
            </a:r>
          </a:p>
          <a:p>
            <a:pPr lvl="1"/>
            <a:r>
              <a:rPr lang="en-US" dirty="0"/>
              <a:t>Second level 2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202735" y="6415627"/>
            <a:ext cx="609759" cy="366183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2"/>
                </a:solidFill>
                <a:latin typeface="Zurich Lt BT" panose="020B0403020202030204" pitchFamily="34" charset="0"/>
              </a:defRPr>
            </a:lvl1pPr>
          </a:lstStyle>
          <a:p>
            <a:fld id="{050E451D-5525-4539-B07D-AF98FB2E324F}" type="slidenum">
              <a:rPr lang="en-US" smtClean="0">
                <a:solidFill>
                  <a:srgbClr val="1F497D"/>
                </a:solidFill>
              </a:r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73229" y="6422440"/>
            <a:ext cx="3861806" cy="366183"/>
          </a:xfrm>
        </p:spPr>
        <p:txBody>
          <a:bodyPr/>
          <a:lstStyle>
            <a:lvl1pPr>
              <a:defRPr>
                <a:solidFill>
                  <a:srgbClr val="053C6D"/>
                </a:solidFill>
              </a:defRPr>
            </a:lvl1pPr>
          </a:lstStyle>
          <a:p>
            <a:pPr defTabSz="1218565"/>
            <a:r>
              <a:rPr lang="en-US"/>
              <a:t>Text is set in 16pt Zurich 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444" y="174198"/>
            <a:ext cx="11729110" cy="91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628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146" y="1833626"/>
            <a:ext cx="11201400" cy="151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83154" y="6684403"/>
            <a:ext cx="6104890" cy="185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2587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202735" y="6415627"/>
            <a:ext cx="609759" cy="366183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2"/>
                </a:solidFill>
                <a:latin typeface="Zurich Lt BT" panose="020B0403020202030204" pitchFamily="34" charset="0"/>
              </a:defRPr>
            </a:lvl1pPr>
          </a:lstStyle>
          <a:p>
            <a:fld id="{050E451D-5525-4539-B07D-AF98FB2E324F}" type="slidenum">
              <a:rPr lang="en-US" smtClean="0">
                <a:solidFill>
                  <a:srgbClr val="1F497D"/>
                </a:solidFill>
              </a:r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22" descr="logosmal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1" y="5967418"/>
            <a:ext cx="381099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73229" y="6422440"/>
            <a:ext cx="3861806" cy="3661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53C6D"/>
                </a:solidFill>
              </a:defRPr>
            </a:lvl1pPr>
          </a:lstStyle>
          <a:p>
            <a:pPr defTabSz="1218565"/>
            <a:r>
              <a:rPr lang="en-US"/>
              <a:t>Text is set in 16pt Zurich 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53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dirty="0"/>
              <a:t>Grab</a:t>
            </a:r>
            <a:r>
              <a:rPr spc="-95" dirty="0"/>
              <a:t> </a:t>
            </a:r>
            <a:r>
              <a:rPr spc="-85" dirty="0"/>
              <a:t>the</a:t>
            </a:r>
            <a:r>
              <a:rPr spc="-150" dirty="0"/>
              <a:t> </a:t>
            </a:r>
            <a:r>
              <a:rPr spc="-85" dirty="0"/>
              <a:t>Opportunity!!!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4464" y="3962362"/>
            <a:ext cx="3704590" cy="8312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45"/>
              </a:spcBef>
            </a:pPr>
            <a:r>
              <a:rPr sz="4800" b="1" dirty="0">
                <a:latin typeface="Tahoma"/>
                <a:cs typeface="Tahoma"/>
              </a:rPr>
              <a:t>Rs</a:t>
            </a:r>
            <a:r>
              <a:rPr sz="4800" b="1" spc="-190" dirty="0">
                <a:latin typeface="Tahoma"/>
                <a:cs typeface="Tahoma"/>
              </a:rPr>
              <a:t> </a:t>
            </a:r>
            <a:r>
              <a:rPr sz="4800" b="1" dirty="0">
                <a:latin typeface="Tahoma"/>
                <a:cs typeface="Tahoma"/>
              </a:rPr>
              <a:t>2.5</a:t>
            </a:r>
            <a:r>
              <a:rPr sz="4800" b="1" spc="-204" dirty="0">
                <a:latin typeface="Tahoma"/>
                <a:cs typeface="Tahoma"/>
              </a:rPr>
              <a:t> </a:t>
            </a:r>
            <a:r>
              <a:rPr sz="4800" b="1" spc="-20" dirty="0">
                <a:latin typeface="Tahoma"/>
                <a:cs typeface="Tahoma"/>
              </a:rPr>
              <a:t>Lakh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1200" y="3962400"/>
            <a:ext cx="646430" cy="1371600"/>
          </a:xfrm>
          <a:custGeom>
            <a:avLst/>
            <a:gdLst/>
            <a:ahLst/>
            <a:cxnLst/>
            <a:rect l="l" t="t" r="r" b="b"/>
            <a:pathLst>
              <a:path w="646429" h="1371600">
                <a:moveTo>
                  <a:pt x="646328" y="0"/>
                </a:moveTo>
                <a:lnTo>
                  <a:pt x="0" y="0"/>
                </a:lnTo>
                <a:lnTo>
                  <a:pt x="0" y="1371600"/>
                </a:lnTo>
                <a:lnTo>
                  <a:pt x="646328" y="1371600"/>
                </a:lnTo>
                <a:lnTo>
                  <a:pt x="646328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36597" y="4151458"/>
            <a:ext cx="565785" cy="99314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00"/>
              </a:spcBef>
            </a:pPr>
            <a:r>
              <a:rPr sz="1800" b="1" spc="-40" dirty="0">
                <a:latin typeface="Tahoma"/>
                <a:cs typeface="Tahoma"/>
              </a:rPr>
              <a:t>For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ULIP</a:t>
            </a:r>
            <a:endParaRPr sz="1800">
              <a:latin typeface="Tahoma"/>
              <a:cs typeface="Tahoma"/>
            </a:endParaRPr>
          </a:p>
          <a:p>
            <a:pPr marL="76200">
              <a:lnSpc>
                <a:spcPts val="2120"/>
              </a:lnSpc>
            </a:pPr>
            <a:r>
              <a:rPr sz="1800" b="1" spc="-10" dirty="0">
                <a:latin typeface="Tahoma"/>
                <a:cs typeface="Tahoma"/>
              </a:rPr>
              <a:t>Policies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580" y="3606165"/>
            <a:ext cx="3104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ahoma"/>
                <a:cs typeface="Tahoma"/>
              </a:rPr>
              <a:t>TAX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FREE</a:t>
            </a:r>
            <a:r>
              <a:rPr sz="1600" b="1" spc="-85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PREMIUMS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OF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UP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TO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15000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79">
                <a:moveTo>
                  <a:pt x="12192000" y="0"/>
                </a:moveTo>
                <a:lnTo>
                  <a:pt x="0" y="0"/>
                </a:lnTo>
                <a:lnTo>
                  <a:pt x="0" y="461670"/>
                </a:lnTo>
                <a:lnTo>
                  <a:pt x="12192000" y="46167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7394" y="5736132"/>
            <a:ext cx="1010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C000"/>
                </a:solidFill>
                <a:latin typeface="Tahoma"/>
                <a:cs typeface="Tahoma"/>
              </a:rPr>
              <a:t>If</a:t>
            </a:r>
            <a:r>
              <a:rPr sz="2400" b="1" spc="-17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Tahoma"/>
                <a:cs typeface="Tahoma"/>
              </a:rPr>
              <a:t>you</a:t>
            </a:r>
            <a:r>
              <a:rPr sz="2400" b="1" spc="-1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C000"/>
                </a:solidFill>
                <a:latin typeface="Tahoma"/>
                <a:cs typeface="Tahoma"/>
              </a:rPr>
              <a:t>will</a:t>
            </a:r>
            <a:r>
              <a:rPr sz="2400" b="1" spc="-13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Tahoma"/>
                <a:cs typeface="Tahoma"/>
              </a:rPr>
              <a:t>not</a:t>
            </a:r>
            <a:r>
              <a:rPr sz="2400" b="1" spc="-13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C000"/>
                </a:solidFill>
                <a:latin typeface="Tahoma"/>
                <a:cs typeface="Tahoma"/>
              </a:rPr>
              <a:t>BLOCK</a:t>
            </a:r>
            <a:r>
              <a:rPr sz="2400" b="1" spc="-1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Tahoma"/>
                <a:cs typeface="Tahoma"/>
              </a:rPr>
              <a:t>your</a:t>
            </a:r>
            <a:r>
              <a:rPr sz="2400" b="1" spc="-13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C000"/>
                </a:solidFill>
                <a:latin typeface="Tahoma"/>
                <a:cs typeface="Tahoma"/>
              </a:rPr>
              <a:t>customer’s</a:t>
            </a:r>
            <a:r>
              <a:rPr sz="2400" b="1" spc="-13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C000"/>
                </a:solidFill>
                <a:latin typeface="Tahoma"/>
                <a:cs typeface="Tahoma"/>
              </a:rPr>
              <a:t>PAN</a:t>
            </a:r>
            <a:r>
              <a:rPr sz="2400" b="1" spc="-14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Tahoma"/>
                <a:cs typeface="Tahoma"/>
              </a:rPr>
              <a:t>CARD,</a:t>
            </a:r>
            <a:r>
              <a:rPr sz="2400" b="1" spc="-14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C000"/>
                </a:solidFill>
                <a:latin typeface="Tahoma"/>
                <a:cs typeface="Tahoma"/>
              </a:rPr>
              <a:t>someone</a:t>
            </a:r>
            <a:r>
              <a:rPr sz="2400" b="1" spc="-13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Tahoma"/>
                <a:cs typeface="Tahoma"/>
              </a:rPr>
              <a:t>else</a:t>
            </a:r>
            <a:r>
              <a:rPr sz="2400" b="1" spc="-15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Tahoma"/>
                <a:cs typeface="Tahoma"/>
              </a:rPr>
              <a:t>will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144" y="1123569"/>
            <a:ext cx="3276600" cy="42092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704840" y="4932743"/>
            <a:ext cx="3775075" cy="343043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75"/>
              </a:spcBef>
            </a:pPr>
            <a:r>
              <a:rPr sz="2000" b="1" spc="-40" dirty="0">
                <a:latin typeface="Tahoma"/>
                <a:cs typeface="Tahoma"/>
              </a:rPr>
              <a:t>From</a:t>
            </a:r>
            <a:r>
              <a:rPr sz="2000" b="1" spc="-10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1</a:t>
            </a:r>
            <a:r>
              <a:rPr sz="1950" b="1" baseline="25641" dirty="0">
                <a:latin typeface="Tahoma"/>
                <a:cs typeface="Tahoma"/>
              </a:rPr>
              <a:t>st</a:t>
            </a:r>
            <a:r>
              <a:rPr sz="1950" b="1" spc="179" baseline="25641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Feb</a:t>
            </a:r>
            <a:r>
              <a:rPr sz="2000" b="1" spc="-11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2021</a:t>
            </a:r>
            <a:r>
              <a:rPr lang="en-US" sz="2000" b="1" spc="-20" dirty="0">
                <a:latin typeface="Tahoma"/>
                <a:cs typeface="Tahoma"/>
              </a:rPr>
              <a:t> onwards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91000" y="1143000"/>
            <a:ext cx="6997065" cy="2276475"/>
            <a:chOff x="4191000" y="1143000"/>
            <a:chExt cx="6997065" cy="22764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1143000"/>
              <a:ext cx="6996810" cy="22763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06950" y="2668142"/>
              <a:ext cx="5562600" cy="532765"/>
            </a:xfrm>
            <a:custGeom>
              <a:avLst/>
              <a:gdLst/>
              <a:ahLst/>
              <a:cxnLst/>
              <a:rect l="l" t="t" r="r" b="b"/>
              <a:pathLst>
                <a:path w="5562600" h="532764">
                  <a:moveTo>
                    <a:pt x="5473827" y="0"/>
                  </a:moveTo>
                  <a:lnTo>
                    <a:pt x="88646" y="0"/>
                  </a:lnTo>
                  <a:lnTo>
                    <a:pt x="54113" y="6977"/>
                  </a:lnTo>
                  <a:lnTo>
                    <a:pt x="25939" y="26003"/>
                  </a:lnTo>
                  <a:lnTo>
                    <a:pt x="6957" y="54221"/>
                  </a:lnTo>
                  <a:lnTo>
                    <a:pt x="0" y="88773"/>
                  </a:lnTo>
                  <a:lnTo>
                    <a:pt x="0" y="443611"/>
                  </a:lnTo>
                  <a:lnTo>
                    <a:pt x="6957" y="478089"/>
                  </a:lnTo>
                  <a:lnTo>
                    <a:pt x="25939" y="506269"/>
                  </a:lnTo>
                  <a:lnTo>
                    <a:pt x="54113" y="525281"/>
                  </a:lnTo>
                  <a:lnTo>
                    <a:pt x="88646" y="532257"/>
                  </a:lnTo>
                  <a:lnTo>
                    <a:pt x="5473827" y="532257"/>
                  </a:lnTo>
                  <a:lnTo>
                    <a:pt x="5508378" y="525281"/>
                  </a:lnTo>
                  <a:lnTo>
                    <a:pt x="5536596" y="506269"/>
                  </a:lnTo>
                  <a:lnTo>
                    <a:pt x="5555622" y="478089"/>
                  </a:lnTo>
                  <a:lnTo>
                    <a:pt x="5562600" y="443611"/>
                  </a:lnTo>
                  <a:lnTo>
                    <a:pt x="5562600" y="88773"/>
                  </a:lnTo>
                  <a:lnTo>
                    <a:pt x="5555622" y="54221"/>
                  </a:lnTo>
                  <a:lnTo>
                    <a:pt x="5536596" y="26003"/>
                  </a:lnTo>
                  <a:lnTo>
                    <a:pt x="5508378" y="6977"/>
                  </a:lnTo>
                  <a:lnTo>
                    <a:pt x="5473827" y="0"/>
                  </a:lnTo>
                  <a:close/>
                </a:path>
              </a:pathLst>
            </a:custGeom>
            <a:solidFill>
              <a:srgbClr val="8D0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96053" y="2632709"/>
            <a:ext cx="5184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305" marR="5080" indent="-6496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aggregate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premium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₹2.5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Lakh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member’s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(&gt;18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age)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9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sz="2800" spc="-65" dirty="0"/>
              <a:t>Taxation</a:t>
            </a:r>
            <a:r>
              <a:rPr sz="2800" spc="-125" dirty="0"/>
              <a:t> </a:t>
            </a:r>
            <a:r>
              <a:rPr sz="2800" dirty="0"/>
              <a:t>on</a:t>
            </a:r>
            <a:r>
              <a:rPr sz="2800" spc="-150" dirty="0"/>
              <a:t> </a:t>
            </a:r>
            <a:r>
              <a:rPr sz="2800" spc="-100" dirty="0"/>
              <a:t>ULIPs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Wealth</a:t>
            </a:r>
            <a:r>
              <a:rPr spc="-215" dirty="0"/>
              <a:t> </a:t>
            </a:r>
            <a:r>
              <a:rPr spc="-45" dirty="0"/>
              <a:t>Creation</a:t>
            </a:r>
            <a:r>
              <a:rPr spc="-135" dirty="0"/>
              <a:t> </a:t>
            </a:r>
            <a:r>
              <a:rPr spc="-430" dirty="0"/>
              <a:t>–</a:t>
            </a:r>
            <a:r>
              <a:rPr spc="-50" dirty="0"/>
              <a:t> </a:t>
            </a:r>
            <a:r>
              <a:rPr sz="1800" spc="-35" dirty="0"/>
              <a:t>Growth</a:t>
            </a:r>
            <a:r>
              <a:rPr sz="1800" spc="-80" dirty="0"/>
              <a:t> </a:t>
            </a:r>
            <a:r>
              <a:rPr sz="1800" spc="-20" dirty="0"/>
              <a:t>Plus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52119" y="2422397"/>
            <a:ext cx="13665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43B6C"/>
                </a:solidFill>
                <a:latin typeface="Tahoma"/>
                <a:cs typeface="Tahoma"/>
              </a:rPr>
              <a:t>NOW</a:t>
            </a:r>
            <a:r>
              <a:rPr sz="1800" b="1" spc="9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043B6C"/>
                </a:solidFill>
                <a:latin typeface="Tahoma"/>
                <a:cs typeface="Tahoma"/>
              </a:rPr>
              <a:t>create </a:t>
            </a:r>
            <a:r>
              <a:rPr sz="1800" b="1" spc="-70" dirty="0">
                <a:solidFill>
                  <a:srgbClr val="043B6C"/>
                </a:solidFill>
                <a:latin typeface="Tahoma"/>
                <a:cs typeface="Tahoma"/>
              </a:rPr>
              <a:t>wealth</a:t>
            </a:r>
            <a:r>
              <a:rPr sz="1800" b="1"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43B6C"/>
                </a:solidFill>
                <a:latin typeface="Tahoma"/>
                <a:cs typeface="Tahoma"/>
              </a:rPr>
              <a:t>with ZERO</a:t>
            </a:r>
            <a:endParaRPr sz="1800">
              <a:latin typeface="Tahoma"/>
              <a:cs typeface="Tahoma"/>
            </a:endParaRPr>
          </a:p>
          <a:p>
            <a:pPr marL="144780" marR="138430" indent="57785" algn="just">
              <a:lnSpc>
                <a:spcPct val="100000"/>
              </a:lnSpc>
            </a:pPr>
            <a:r>
              <a:rPr sz="1800" b="1" spc="-35" dirty="0">
                <a:solidFill>
                  <a:srgbClr val="043B6C"/>
                </a:solidFill>
                <a:latin typeface="Tahoma"/>
                <a:cs typeface="Tahoma"/>
              </a:rPr>
              <a:t>Premium </a:t>
            </a:r>
            <a:r>
              <a:rPr sz="1800" b="1" spc="-65" dirty="0">
                <a:solidFill>
                  <a:srgbClr val="043B6C"/>
                </a:solidFill>
                <a:latin typeface="Tahoma"/>
                <a:cs typeface="Tahoma"/>
              </a:rPr>
              <a:t>Allocation </a:t>
            </a:r>
            <a:r>
              <a:rPr sz="1800" b="1" spc="-10" dirty="0">
                <a:solidFill>
                  <a:srgbClr val="043B6C"/>
                </a:solidFill>
                <a:latin typeface="Tahoma"/>
                <a:cs typeface="Tahoma"/>
              </a:rPr>
              <a:t>Charges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5611" y="1876425"/>
            <a:ext cx="6190615" cy="3638550"/>
            <a:chOff x="1975611" y="1876425"/>
            <a:chExt cx="6190615" cy="3638550"/>
          </a:xfrm>
        </p:grpSpPr>
        <p:sp>
          <p:nvSpPr>
            <p:cNvPr id="5" name="object 5"/>
            <p:cNvSpPr/>
            <p:nvPr/>
          </p:nvSpPr>
          <p:spPr>
            <a:xfrm>
              <a:off x="1975611" y="2616834"/>
              <a:ext cx="1605915" cy="525780"/>
            </a:xfrm>
            <a:custGeom>
              <a:avLst/>
              <a:gdLst/>
              <a:ahLst/>
              <a:cxnLst/>
              <a:rect l="l" t="t" r="r" b="b"/>
              <a:pathLst>
                <a:path w="1605914" h="525780">
                  <a:moveTo>
                    <a:pt x="1490916" y="36519"/>
                  </a:moveTo>
                  <a:lnTo>
                    <a:pt x="0" y="489076"/>
                  </a:lnTo>
                  <a:lnTo>
                    <a:pt x="11175" y="525652"/>
                  </a:lnTo>
                  <a:lnTo>
                    <a:pt x="1502005" y="72958"/>
                  </a:lnTo>
                  <a:lnTo>
                    <a:pt x="1490916" y="36519"/>
                  </a:lnTo>
                  <a:close/>
                </a:path>
                <a:path w="1605914" h="525780">
                  <a:moveTo>
                    <a:pt x="1595739" y="30987"/>
                  </a:moveTo>
                  <a:lnTo>
                    <a:pt x="1509140" y="30987"/>
                  </a:lnTo>
                  <a:lnTo>
                    <a:pt x="1520189" y="67437"/>
                  </a:lnTo>
                  <a:lnTo>
                    <a:pt x="1502005" y="72958"/>
                  </a:lnTo>
                  <a:lnTo>
                    <a:pt x="1513077" y="109347"/>
                  </a:lnTo>
                  <a:lnTo>
                    <a:pt x="1595739" y="30987"/>
                  </a:lnTo>
                  <a:close/>
                </a:path>
                <a:path w="1605914" h="525780">
                  <a:moveTo>
                    <a:pt x="1509140" y="30987"/>
                  </a:moveTo>
                  <a:lnTo>
                    <a:pt x="1490916" y="36519"/>
                  </a:lnTo>
                  <a:lnTo>
                    <a:pt x="1502005" y="72958"/>
                  </a:lnTo>
                  <a:lnTo>
                    <a:pt x="1520189" y="67437"/>
                  </a:lnTo>
                  <a:lnTo>
                    <a:pt x="1509140" y="30987"/>
                  </a:lnTo>
                  <a:close/>
                </a:path>
                <a:path w="1605914" h="525780">
                  <a:moveTo>
                    <a:pt x="1479803" y="0"/>
                  </a:moveTo>
                  <a:lnTo>
                    <a:pt x="1490916" y="36519"/>
                  </a:lnTo>
                  <a:lnTo>
                    <a:pt x="1509140" y="30987"/>
                  </a:lnTo>
                  <a:lnTo>
                    <a:pt x="1595739" y="30987"/>
                  </a:lnTo>
                  <a:lnTo>
                    <a:pt x="1605788" y="21462"/>
                  </a:lnTo>
                  <a:lnTo>
                    <a:pt x="14798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7505" y="1905000"/>
              <a:ext cx="549275" cy="3581400"/>
            </a:xfrm>
            <a:custGeom>
              <a:avLst/>
              <a:gdLst/>
              <a:ahLst/>
              <a:cxnLst/>
              <a:rect l="l" t="t" r="r" b="b"/>
              <a:pathLst>
                <a:path w="549275" h="3581400">
                  <a:moveTo>
                    <a:pt x="0" y="3581400"/>
                  </a:moveTo>
                  <a:lnTo>
                    <a:pt x="548932" y="3581400"/>
                  </a:lnTo>
                  <a:lnTo>
                    <a:pt x="548932" y="0"/>
                  </a:lnTo>
                  <a:lnTo>
                    <a:pt x="0" y="0"/>
                  </a:lnTo>
                  <a:lnTo>
                    <a:pt x="0" y="358140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1385" y="2057400"/>
              <a:ext cx="366395" cy="1066800"/>
            </a:xfrm>
            <a:custGeom>
              <a:avLst/>
              <a:gdLst/>
              <a:ahLst/>
              <a:cxnLst/>
              <a:rect l="l" t="t" r="r" b="b"/>
              <a:pathLst>
                <a:path w="366395" h="1066800">
                  <a:moveTo>
                    <a:pt x="274574" y="0"/>
                  </a:moveTo>
                  <a:lnTo>
                    <a:pt x="91566" y="0"/>
                  </a:lnTo>
                  <a:lnTo>
                    <a:pt x="91566" y="883792"/>
                  </a:lnTo>
                  <a:lnTo>
                    <a:pt x="0" y="883792"/>
                  </a:lnTo>
                  <a:lnTo>
                    <a:pt x="183006" y="1066800"/>
                  </a:lnTo>
                  <a:lnTo>
                    <a:pt x="366013" y="883792"/>
                  </a:lnTo>
                  <a:lnTo>
                    <a:pt x="274574" y="883792"/>
                  </a:lnTo>
                  <a:lnTo>
                    <a:pt x="274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7400" y="2106422"/>
              <a:ext cx="2286000" cy="865505"/>
            </a:xfrm>
            <a:custGeom>
              <a:avLst/>
              <a:gdLst/>
              <a:ahLst/>
              <a:cxnLst/>
              <a:rect l="l" t="t" r="r" b="b"/>
              <a:pathLst>
                <a:path w="2286000" h="865505">
                  <a:moveTo>
                    <a:pt x="2141728" y="0"/>
                  </a:moveTo>
                  <a:lnTo>
                    <a:pt x="144272" y="0"/>
                  </a:lnTo>
                  <a:lnTo>
                    <a:pt x="98641" y="7359"/>
                  </a:lnTo>
                  <a:lnTo>
                    <a:pt x="59033" y="27850"/>
                  </a:lnTo>
                  <a:lnTo>
                    <a:pt x="27814" y="59088"/>
                  </a:lnTo>
                  <a:lnTo>
                    <a:pt x="7347" y="98690"/>
                  </a:lnTo>
                  <a:lnTo>
                    <a:pt x="0" y="144272"/>
                  </a:lnTo>
                  <a:lnTo>
                    <a:pt x="0" y="721105"/>
                  </a:lnTo>
                  <a:lnTo>
                    <a:pt x="7347" y="766736"/>
                  </a:lnTo>
                  <a:lnTo>
                    <a:pt x="27814" y="806344"/>
                  </a:lnTo>
                  <a:lnTo>
                    <a:pt x="59033" y="837563"/>
                  </a:lnTo>
                  <a:lnTo>
                    <a:pt x="98641" y="858030"/>
                  </a:lnTo>
                  <a:lnTo>
                    <a:pt x="144272" y="865377"/>
                  </a:lnTo>
                  <a:lnTo>
                    <a:pt x="2141728" y="865377"/>
                  </a:lnTo>
                  <a:lnTo>
                    <a:pt x="2187358" y="858030"/>
                  </a:lnTo>
                  <a:lnTo>
                    <a:pt x="2226966" y="837563"/>
                  </a:lnTo>
                  <a:lnTo>
                    <a:pt x="2258185" y="806344"/>
                  </a:lnTo>
                  <a:lnTo>
                    <a:pt x="2278652" y="766736"/>
                  </a:lnTo>
                  <a:lnTo>
                    <a:pt x="2286000" y="721105"/>
                  </a:lnTo>
                  <a:lnTo>
                    <a:pt x="2286000" y="144272"/>
                  </a:lnTo>
                  <a:lnTo>
                    <a:pt x="2278652" y="98690"/>
                  </a:lnTo>
                  <a:lnTo>
                    <a:pt x="2258185" y="59088"/>
                  </a:lnTo>
                  <a:lnTo>
                    <a:pt x="2226966" y="27850"/>
                  </a:lnTo>
                  <a:lnTo>
                    <a:pt x="2187358" y="7359"/>
                  </a:lnTo>
                  <a:lnTo>
                    <a:pt x="2141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400" y="2106422"/>
              <a:ext cx="2286000" cy="865505"/>
            </a:xfrm>
            <a:custGeom>
              <a:avLst/>
              <a:gdLst/>
              <a:ahLst/>
              <a:cxnLst/>
              <a:rect l="l" t="t" r="r" b="b"/>
              <a:pathLst>
                <a:path w="2286000" h="865505">
                  <a:moveTo>
                    <a:pt x="0" y="144272"/>
                  </a:moveTo>
                  <a:lnTo>
                    <a:pt x="7347" y="98690"/>
                  </a:lnTo>
                  <a:lnTo>
                    <a:pt x="27814" y="59088"/>
                  </a:lnTo>
                  <a:lnTo>
                    <a:pt x="59033" y="27850"/>
                  </a:lnTo>
                  <a:lnTo>
                    <a:pt x="98641" y="7359"/>
                  </a:lnTo>
                  <a:lnTo>
                    <a:pt x="144272" y="0"/>
                  </a:lnTo>
                  <a:lnTo>
                    <a:pt x="2141728" y="0"/>
                  </a:lnTo>
                  <a:lnTo>
                    <a:pt x="2187358" y="7359"/>
                  </a:lnTo>
                  <a:lnTo>
                    <a:pt x="2226966" y="27850"/>
                  </a:lnTo>
                  <a:lnTo>
                    <a:pt x="2258185" y="59088"/>
                  </a:lnTo>
                  <a:lnTo>
                    <a:pt x="2278652" y="98690"/>
                  </a:lnTo>
                  <a:lnTo>
                    <a:pt x="2286000" y="144272"/>
                  </a:lnTo>
                  <a:lnTo>
                    <a:pt x="2286000" y="721105"/>
                  </a:lnTo>
                  <a:lnTo>
                    <a:pt x="2278652" y="766736"/>
                  </a:lnTo>
                  <a:lnTo>
                    <a:pt x="2258185" y="806344"/>
                  </a:lnTo>
                  <a:lnTo>
                    <a:pt x="2226966" y="837563"/>
                  </a:lnTo>
                  <a:lnTo>
                    <a:pt x="2187358" y="858030"/>
                  </a:lnTo>
                  <a:lnTo>
                    <a:pt x="2141728" y="865377"/>
                  </a:lnTo>
                  <a:lnTo>
                    <a:pt x="144272" y="865377"/>
                  </a:lnTo>
                  <a:lnTo>
                    <a:pt x="98641" y="858030"/>
                  </a:lnTo>
                  <a:lnTo>
                    <a:pt x="59033" y="837563"/>
                  </a:lnTo>
                  <a:lnTo>
                    <a:pt x="27814" y="806344"/>
                  </a:lnTo>
                  <a:lnTo>
                    <a:pt x="7347" y="766736"/>
                  </a:lnTo>
                  <a:lnTo>
                    <a:pt x="0" y="721105"/>
                  </a:lnTo>
                  <a:lnTo>
                    <a:pt x="0" y="1442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20180" y="2106295"/>
            <a:ext cx="198691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 algn="just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Mortality</a:t>
            </a: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Charges </a:t>
            </a:r>
            <a:r>
              <a:rPr sz="1800" b="1" spc="-55" dirty="0">
                <a:solidFill>
                  <a:srgbClr val="001F5F"/>
                </a:solidFill>
                <a:latin typeface="Tahoma"/>
                <a:cs typeface="Tahoma"/>
              </a:rPr>
              <a:t>decrease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as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Fund 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Value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increases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3541" y="6197927"/>
            <a:ext cx="6049645" cy="249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dirty="0">
                <a:solidFill>
                  <a:srgbClr val="043B6C"/>
                </a:solidFill>
                <a:latin typeface="Tahoma"/>
                <a:cs typeface="Tahoma"/>
              </a:rPr>
              <a:t>LA</a:t>
            </a:r>
            <a:r>
              <a:rPr sz="1400" b="1" spc="-50" dirty="0">
                <a:solidFill>
                  <a:srgbClr val="043B6C"/>
                </a:solidFill>
                <a:latin typeface="Tahoma"/>
                <a:cs typeface="Tahoma"/>
              </a:rPr>
              <a:t> Male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09" dirty="0">
                <a:solidFill>
                  <a:srgbClr val="043B6C"/>
                </a:solidFill>
                <a:latin typeface="Tahoma"/>
                <a:cs typeface="Tahoma"/>
              </a:rPr>
              <a:t>|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3B6C"/>
                </a:solidFill>
                <a:latin typeface="Tahoma"/>
                <a:cs typeface="Tahoma"/>
              </a:rPr>
              <a:t>Age</a:t>
            </a:r>
            <a:r>
              <a:rPr sz="1400" b="1"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3B6C"/>
                </a:solidFill>
                <a:latin typeface="Tahoma"/>
                <a:cs typeface="Tahoma"/>
              </a:rPr>
              <a:t>3</a:t>
            </a:r>
            <a:r>
              <a:rPr sz="1400" b="1"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09" dirty="0">
                <a:solidFill>
                  <a:srgbClr val="043B6C"/>
                </a:solidFill>
                <a:latin typeface="Tahoma"/>
                <a:cs typeface="Tahoma"/>
              </a:rPr>
              <a:t>|</a:t>
            </a:r>
            <a:r>
              <a:rPr sz="1400" b="1"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3B6C"/>
                </a:solidFill>
                <a:latin typeface="Tahoma"/>
                <a:cs typeface="Tahoma"/>
              </a:rPr>
              <a:t>Proposer </a:t>
            </a:r>
            <a:r>
              <a:rPr sz="1400" b="1" spc="-50" dirty="0">
                <a:solidFill>
                  <a:srgbClr val="043B6C"/>
                </a:solidFill>
                <a:latin typeface="Tahoma"/>
                <a:cs typeface="Tahoma"/>
              </a:rPr>
              <a:t>Male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09" dirty="0">
                <a:solidFill>
                  <a:srgbClr val="043B6C"/>
                </a:solidFill>
                <a:latin typeface="Tahoma"/>
                <a:cs typeface="Tahoma"/>
              </a:rPr>
              <a:t>|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3B6C"/>
                </a:solidFill>
                <a:latin typeface="Tahoma"/>
                <a:cs typeface="Tahoma"/>
              </a:rPr>
              <a:t>Age</a:t>
            </a:r>
            <a:r>
              <a:rPr sz="1400" b="1" spc="-50" dirty="0">
                <a:solidFill>
                  <a:srgbClr val="043B6C"/>
                </a:solidFill>
                <a:latin typeface="Tahoma"/>
                <a:cs typeface="Tahoma"/>
              </a:rPr>
              <a:t> 60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09" dirty="0">
                <a:solidFill>
                  <a:srgbClr val="043B6C"/>
                </a:solidFill>
                <a:latin typeface="Tahoma"/>
                <a:cs typeface="Tahoma"/>
              </a:rPr>
              <a:t>||</a:t>
            </a:r>
            <a:r>
              <a:rPr sz="1400" b="1" spc="-6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3B6C"/>
                </a:solidFill>
                <a:latin typeface="Tahoma"/>
                <a:cs typeface="Tahoma"/>
              </a:rPr>
              <a:t>PPT</a:t>
            </a:r>
            <a:r>
              <a:rPr sz="1400" b="1" spc="-2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195" dirty="0">
                <a:solidFill>
                  <a:srgbClr val="043B6C"/>
                </a:solidFill>
                <a:latin typeface="Tahoma"/>
                <a:cs typeface="Tahoma"/>
              </a:rPr>
              <a:t>–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3B6C"/>
                </a:solidFill>
                <a:latin typeface="Tahoma"/>
                <a:cs typeface="Tahoma"/>
              </a:rPr>
              <a:t>10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3B6C"/>
                </a:solidFill>
                <a:latin typeface="Tahoma"/>
                <a:cs typeface="Tahoma"/>
              </a:rPr>
              <a:t>Years</a:t>
            </a:r>
            <a:r>
              <a:rPr sz="1400" b="1"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509" dirty="0">
                <a:solidFill>
                  <a:srgbClr val="043B6C"/>
                </a:solidFill>
                <a:latin typeface="Tahoma"/>
                <a:cs typeface="Tahoma"/>
              </a:rPr>
              <a:t>|</a:t>
            </a:r>
            <a:r>
              <a:rPr sz="1400" b="1"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3B6C"/>
                </a:solidFill>
                <a:latin typeface="Tahoma"/>
                <a:cs typeface="Tahoma"/>
              </a:rPr>
              <a:t>Growth</a:t>
            </a:r>
            <a:r>
              <a:rPr sz="14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43B6C"/>
                </a:solidFill>
                <a:latin typeface="Tahoma"/>
                <a:cs typeface="Tahoma"/>
              </a:rPr>
              <a:t>Plus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53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The</a:t>
            </a:r>
            <a:r>
              <a:rPr spc="-195" dirty="0"/>
              <a:t> </a:t>
            </a:r>
            <a:r>
              <a:rPr spc="-145" dirty="0"/>
              <a:t>India</a:t>
            </a:r>
            <a:r>
              <a:rPr spc="-90" dirty="0"/>
              <a:t> </a:t>
            </a:r>
            <a:r>
              <a:rPr spc="-45" dirty="0"/>
              <a:t>Growth</a:t>
            </a:r>
            <a:r>
              <a:rPr spc="-165" dirty="0"/>
              <a:t> </a:t>
            </a:r>
            <a:r>
              <a:rPr spc="-10" dirty="0"/>
              <a:t>Story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5353177"/>
            <a:ext cx="6381115" cy="666750"/>
          </a:xfrm>
          <a:custGeom>
            <a:avLst/>
            <a:gdLst/>
            <a:ahLst/>
            <a:cxnLst/>
            <a:rect l="l" t="t" r="r" b="b"/>
            <a:pathLst>
              <a:path w="6381115" h="666750">
                <a:moveTo>
                  <a:pt x="0" y="111125"/>
                </a:moveTo>
                <a:lnTo>
                  <a:pt x="8731" y="67883"/>
                </a:lnTo>
                <a:lnTo>
                  <a:pt x="32542" y="32559"/>
                </a:lnTo>
                <a:lnTo>
                  <a:pt x="67856" y="8737"/>
                </a:lnTo>
                <a:lnTo>
                  <a:pt x="111099" y="0"/>
                </a:lnTo>
                <a:lnTo>
                  <a:pt x="6269863" y="0"/>
                </a:lnTo>
                <a:lnTo>
                  <a:pt x="6313084" y="8737"/>
                </a:lnTo>
                <a:lnTo>
                  <a:pt x="6348364" y="32559"/>
                </a:lnTo>
                <a:lnTo>
                  <a:pt x="6372143" y="67883"/>
                </a:lnTo>
                <a:lnTo>
                  <a:pt x="6380860" y="111125"/>
                </a:lnTo>
                <a:lnTo>
                  <a:pt x="6380860" y="555523"/>
                </a:lnTo>
                <a:lnTo>
                  <a:pt x="6372143" y="598766"/>
                </a:lnTo>
                <a:lnTo>
                  <a:pt x="6348364" y="634080"/>
                </a:lnTo>
                <a:lnTo>
                  <a:pt x="6313084" y="657891"/>
                </a:lnTo>
                <a:lnTo>
                  <a:pt x="6269863" y="666623"/>
                </a:lnTo>
                <a:lnTo>
                  <a:pt x="111099" y="666623"/>
                </a:lnTo>
                <a:lnTo>
                  <a:pt x="67856" y="657891"/>
                </a:lnTo>
                <a:lnTo>
                  <a:pt x="32542" y="634080"/>
                </a:lnTo>
                <a:lnTo>
                  <a:pt x="8731" y="598766"/>
                </a:lnTo>
                <a:lnTo>
                  <a:pt x="0" y="555523"/>
                </a:lnTo>
                <a:lnTo>
                  <a:pt x="0" y="111125"/>
                </a:lnTo>
                <a:close/>
              </a:path>
            </a:pathLst>
          </a:custGeom>
          <a:ln w="6350">
            <a:solidFill>
              <a:srgbClr val="9BBA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3564" y="5423408"/>
            <a:ext cx="35890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7045" marR="5080" indent="-474345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rgbClr val="96291E"/>
                </a:solidFill>
                <a:latin typeface="Tahoma"/>
                <a:cs typeface="Tahoma"/>
              </a:rPr>
              <a:t>Indian</a:t>
            </a: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96291E"/>
                </a:solidFill>
                <a:latin typeface="Tahoma"/>
                <a:cs typeface="Tahoma"/>
              </a:rPr>
              <a:t>Stock</a:t>
            </a:r>
            <a:r>
              <a:rPr sz="1600" b="1" spc="-2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96291E"/>
                </a:solidFill>
                <a:latin typeface="Tahoma"/>
                <a:cs typeface="Tahoma"/>
              </a:rPr>
              <a:t>Market</a:t>
            </a:r>
            <a:r>
              <a:rPr sz="1600" b="1" spc="-2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96291E"/>
                </a:solidFill>
                <a:latin typeface="Tahoma"/>
                <a:cs typeface="Tahoma"/>
              </a:rPr>
              <a:t>in</a:t>
            </a:r>
            <a:r>
              <a:rPr sz="1600" b="1" spc="-2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96291E"/>
                </a:solidFill>
                <a:latin typeface="Tahoma"/>
                <a:cs typeface="Tahoma"/>
              </a:rPr>
              <a:t>last</a:t>
            </a: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96291E"/>
                </a:solidFill>
                <a:latin typeface="Tahoma"/>
                <a:cs typeface="Tahoma"/>
              </a:rPr>
              <a:t>9</a:t>
            </a:r>
            <a:r>
              <a:rPr sz="1600" b="1" spc="-3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96291E"/>
                </a:solidFill>
                <a:latin typeface="Tahoma"/>
                <a:cs typeface="Tahoma"/>
              </a:rPr>
              <a:t>quarters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Best</a:t>
            </a:r>
            <a:r>
              <a:rPr sz="1600" b="1" spc="-3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96291E"/>
                </a:solidFill>
                <a:latin typeface="Tahoma"/>
                <a:cs typeface="Tahoma"/>
              </a:rPr>
              <a:t>Time</a:t>
            </a:r>
            <a:r>
              <a:rPr sz="1600" b="1" spc="-3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96291E"/>
                </a:solidFill>
                <a:latin typeface="Tahoma"/>
                <a:cs typeface="Tahoma"/>
              </a:rPr>
              <a:t>to</a:t>
            </a:r>
            <a:r>
              <a:rPr sz="1600" b="1" spc="-4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96291E"/>
                </a:solidFill>
                <a:latin typeface="Tahoma"/>
                <a:cs typeface="Tahoma"/>
              </a:rPr>
              <a:t>Invest</a:t>
            </a:r>
            <a:r>
              <a:rPr sz="1600" b="1" spc="-2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is</a:t>
            </a:r>
            <a:r>
              <a:rPr sz="1600" b="1" spc="-25" dirty="0">
                <a:solidFill>
                  <a:srgbClr val="96291E"/>
                </a:solidFill>
                <a:latin typeface="Tahoma"/>
                <a:cs typeface="Tahoma"/>
              </a:rPr>
              <a:t> NOW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63330" y="1737486"/>
            <a:ext cx="1804670" cy="1804035"/>
            <a:chOff x="8863330" y="1737486"/>
            <a:chExt cx="1804670" cy="1804035"/>
          </a:xfrm>
        </p:grpSpPr>
        <p:sp>
          <p:nvSpPr>
            <p:cNvPr id="6" name="object 6"/>
            <p:cNvSpPr/>
            <p:nvPr/>
          </p:nvSpPr>
          <p:spPr>
            <a:xfrm>
              <a:off x="8876030" y="1750186"/>
              <a:ext cx="1779270" cy="1778635"/>
            </a:xfrm>
            <a:custGeom>
              <a:avLst/>
              <a:gdLst/>
              <a:ahLst/>
              <a:cxnLst/>
              <a:rect l="l" t="t" r="r" b="b"/>
              <a:pathLst>
                <a:path w="1779270" h="1778635">
                  <a:moveTo>
                    <a:pt x="889380" y="0"/>
                  </a:moveTo>
                  <a:lnTo>
                    <a:pt x="840590" y="1315"/>
                  </a:lnTo>
                  <a:lnTo>
                    <a:pt x="792487" y="5218"/>
                  </a:lnTo>
                  <a:lnTo>
                    <a:pt x="745138" y="11639"/>
                  </a:lnTo>
                  <a:lnTo>
                    <a:pt x="698612" y="20511"/>
                  </a:lnTo>
                  <a:lnTo>
                    <a:pt x="652976" y="31766"/>
                  </a:lnTo>
                  <a:lnTo>
                    <a:pt x="608299" y="45336"/>
                  </a:lnTo>
                  <a:lnTo>
                    <a:pt x="564648" y="61155"/>
                  </a:lnTo>
                  <a:lnTo>
                    <a:pt x="522090" y="79152"/>
                  </a:lnTo>
                  <a:lnTo>
                    <a:pt x="480695" y="99262"/>
                  </a:lnTo>
                  <a:lnTo>
                    <a:pt x="440530" y="121416"/>
                  </a:lnTo>
                  <a:lnTo>
                    <a:pt x="401662" y="145547"/>
                  </a:lnTo>
                  <a:lnTo>
                    <a:pt x="364159" y="171586"/>
                  </a:lnTo>
                  <a:lnTo>
                    <a:pt x="328090" y="199465"/>
                  </a:lnTo>
                  <a:lnTo>
                    <a:pt x="293523" y="229118"/>
                  </a:lnTo>
                  <a:lnTo>
                    <a:pt x="260524" y="260476"/>
                  </a:lnTo>
                  <a:lnTo>
                    <a:pt x="229163" y="293472"/>
                  </a:lnTo>
                  <a:lnTo>
                    <a:pt x="199506" y="328037"/>
                  </a:lnTo>
                  <a:lnTo>
                    <a:pt x="171622" y="364104"/>
                  </a:lnTo>
                  <a:lnTo>
                    <a:pt x="145579" y="401606"/>
                  </a:lnTo>
                  <a:lnTo>
                    <a:pt x="121444" y="440473"/>
                  </a:lnTo>
                  <a:lnTo>
                    <a:pt x="99286" y="480639"/>
                  </a:lnTo>
                  <a:lnTo>
                    <a:pt x="79172" y="522036"/>
                  </a:lnTo>
                  <a:lnTo>
                    <a:pt x="61170" y="564595"/>
                  </a:lnTo>
                  <a:lnTo>
                    <a:pt x="45349" y="608250"/>
                  </a:lnTo>
                  <a:lnTo>
                    <a:pt x="31775" y="652932"/>
                  </a:lnTo>
                  <a:lnTo>
                    <a:pt x="20517" y="698574"/>
                  </a:lnTo>
                  <a:lnTo>
                    <a:pt x="11642" y="745107"/>
                  </a:lnTo>
                  <a:lnTo>
                    <a:pt x="5219" y="792465"/>
                  </a:lnTo>
                  <a:lnTo>
                    <a:pt x="1316" y="840579"/>
                  </a:lnTo>
                  <a:lnTo>
                    <a:pt x="0" y="889380"/>
                  </a:lnTo>
                  <a:lnTo>
                    <a:pt x="1316" y="938170"/>
                  </a:lnTo>
                  <a:lnTo>
                    <a:pt x="5219" y="986272"/>
                  </a:lnTo>
                  <a:lnTo>
                    <a:pt x="11642" y="1033619"/>
                  </a:lnTo>
                  <a:lnTo>
                    <a:pt x="20517" y="1080143"/>
                  </a:lnTo>
                  <a:lnTo>
                    <a:pt x="31775" y="1125775"/>
                  </a:lnTo>
                  <a:lnTo>
                    <a:pt x="45349" y="1170449"/>
                  </a:lnTo>
                  <a:lnTo>
                    <a:pt x="61170" y="1214096"/>
                  </a:lnTo>
                  <a:lnTo>
                    <a:pt x="79172" y="1256648"/>
                  </a:lnTo>
                  <a:lnTo>
                    <a:pt x="99286" y="1298038"/>
                  </a:lnTo>
                  <a:lnTo>
                    <a:pt x="121444" y="1338199"/>
                  </a:lnTo>
                  <a:lnTo>
                    <a:pt x="145579" y="1377061"/>
                  </a:lnTo>
                  <a:lnTo>
                    <a:pt x="171622" y="1414557"/>
                  </a:lnTo>
                  <a:lnTo>
                    <a:pt x="199506" y="1450620"/>
                  </a:lnTo>
                  <a:lnTo>
                    <a:pt x="229163" y="1485181"/>
                  </a:lnTo>
                  <a:lnTo>
                    <a:pt x="260524" y="1518173"/>
                  </a:lnTo>
                  <a:lnTo>
                    <a:pt x="293523" y="1549529"/>
                  </a:lnTo>
                  <a:lnTo>
                    <a:pt x="328090" y="1579179"/>
                  </a:lnTo>
                  <a:lnTo>
                    <a:pt x="364159" y="1607056"/>
                  </a:lnTo>
                  <a:lnTo>
                    <a:pt x="401662" y="1633094"/>
                  </a:lnTo>
                  <a:lnTo>
                    <a:pt x="440530" y="1657223"/>
                  </a:lnTo>
                  <a:lnTo>
                    <a:pt x="480695" y="1679375"/>
                  </a:lnTo>
                  <a:lnTo>
                    <a:pt x="522090" y="1699484"/>
                  </a:lnTo>
                  <a:lnTo>
                    <a:pt x="564648" y="1717481"/>
                  </a:lnTo>
                  <a:lnTo>
                    <a:pt x="608299" y="1733299"/>
                  </a:lnTo>
                  <a:lnTo>
                    <a:pt x="652976" y="1746869"/>
                  </a:lnTo>
                  <a:lnTo>
                    <a:pt x="698612" y="1758123"/>
                  </a:lnTo>
                  <a:lnTo>
                    <a:pt x="745138" y="1766995"/>
                  </a:lnTo>
                  <a:lnTo>
                    <a:pt x="792487" y="1773416"/>
                  </a:lnTo>
                  <a:lnTo>
                    <a:pt x="840590" y="1777319"/>
                  </a:lnTo>
                  <a:lnTo>
                    <a:pt x="889380" y="1778635"/>
                  </a:lnTo>
                  <a:lnTo>
                    <a:pt x="938182" y="1777319"/>
                  </a:lnTo>
                  <a:lnTo>
                    <a:pt x="986296" y="1773416"/>
                  </a:lnTo>
                  <a:lnTo>
                    <a:pt x="1033654" y="1766995"/>
                  </a:lnTo>
                  <a:lnTo>
                    <a:pt x="1080187" y="1758123"/>
                  </a:lnTo>
                  <a:lnTo>
                    <a:pt x="1125829" y="1746869"/>
                  </a:lnTo>
                  <a:lnTo>
                    <a:pt x="1170511" y="1733299"/>
                  </a:lnTo>
                  <a:lnTo>
                    <a:pt x="1214166" y="1717481"/>
                  </a:lnTo>
                  <a:lnTo>
                    <a:pt x="1256725" y="1699484"/>
                  </a:lnTo>
                  <a:lnTo>
                    <a:pt x="1298122" y="1679375"/>
                  </a:lnTo>
                  <a:lnTo>
                    <a:pt x="1338288" y="1657222"/>
                  </a:lnTo>
                  <a:lnTo>
                    <a:pt x="1377155" y="1633094"/>
                  </a:lnTo>
                  <a:lnTo>
                    <a:pt x="1414657" y="1607056"/>
                  </a:lnTo>
                  <a:lnTo>
                    <a:pt x="1450724" y="1579179"/>
                  </a:lnTo>
                  <a:lnTo>
                    <a:pt x="1485289" y="1549529"/>
                  </a:lnTo>
                  <a:lnTo>
                    <a:pt x="1518285" y="1518173"/>
                  </a:lnTo>
                  <a:lnTo>
                    <a:pt x="1549643" y="1485181"/>
                  </a:lnTo>
                  <a:lnTo>
                    <a:pt x="1579296" y="1450620"/>
                  </a:lnTo>
                  <a:lnTo>
                    <a:pt x="1607175" y="1414557"/>
                  </a:lnTo>
                  <a:lnTo>
                    <a:pt x="1633214" y="1377061"/>
                  </a:lnTo>
                  <a:lnTo>
                    <a:pt x="1657345" y="1338199"/>
                  </a:lnTo>
                  <a:lnTo>
                    <a:pt x="1679499" y="1298038"/>
                  </a:lnTo>
                  <a:lnTo>
                    <a:pt x="1699609" y="1256648"/>
                  </a:lnTo>
                  <a:lnTo>
                    <a:pt x="1717606" y="1214096"/>
                  </a:lnTo>
                  <a:lnTo>
                    <a:pt x="1733425" y="1170449"/>
                  </a:lnTo>
                  <a:lnTo>
                    <a:pt x="1746995" y="1125775"/>
                  </a:lnTo>
                  <a:lnTo>
                    <a:pt x="1758250" y="1080143"/>
                  </a:lnTo>
                  <a:lnTo>
                    <a:pt x="1767122" y="1033619"/>
                  </a:lnTo>
                  <a:lnTo>
                    <a:pt x="1773543" y="986272"/>
                  </a:lnTo>
                  <a:lnTo>
                    <a:pt x="1777446" y="938170"/>
                  </a:lnTo>
                  <a:lnTo>
                    <a:pt x="1778762" y="889380"/>
                  </a:lnTo>
                  <a:lnTo>
                    <a:pt x="1777446" y="840579"/>
                  </a:lnTo>
                  <a:lnTo>
                    <a:pt x="1773543" y="792465"/>
                  </a:lnTo>
                  <a:lnTo>
                    <a:pt x="1767122" y="745107"/>
                  </a:lnTo>
                  <a:lnTo>
                    <a:pt x="1758250" y="698574"/>
                  </a:lnTo>
                  <a:lnTo>
                    <a:pt x="1746995" y="652932"/>
                  </a:lnTo>
                  <a:lnTo>
                    <a:pt x="1733425" y="608250"/>
                  </a:lnTo>
                  <a:lnTo>
                    <a:pt x="1717606" y="564595"/>
                  </a:lnTo>
                  <a:lnTo>
                    <a:pt x="1699609" y="522036"/>
                  </a:lnTo>
                  <a:lnTo>
                    <a:pt x="1679499" y="480639"/>
                  </a:lnTo>
                  <a:lnTo>
                    <a:pt x="1657345" y="440473"/>
                  </a:lnTo>
                  <a:lnTo>
                    <a:pt x="1633214" y="401606"/>
                  </a:lnTo>
                  <a:lnTo>
                    <a:pt x="1607175" y="364104"/>
                  </a:lnTo>
                  <a:lnTo>
                    <a:pt x="1579296" y="328037"/>
                  </a:lnTo>
                  <a:lnTo>
                    <a:pt x="1549643" y="293472"/>
                  </a:lnTo>
                  <a:lnTo>
                    <a:pt x="1518284" y="260476"/>
                  </a:lnTo>
                  <a:lnTo>
                    <a:pt x="1485289" y="229118"/>
                  </a:lnTo>
                  <a:lnTo>
                    <a:pt x="1450724" y="199465"/>
                  </a:lnTo>
                  <a:lnTo>
                    <a:pt x="1414657" y="171586"/>
                  </a:lnTo>
                  <a:lnTo>
                    <a:pt x="1377155" y="145547"/>
                  </a:lnTo>
                  <a:lnTo>
                    <a:pt x="1338288" y="121416"/>
                  </a:lnTo>
                  <a:lnTo>
                    <a:pt x="1298122" y="99262"/>
                  </a:lnTo>
                  <a:lnTo>
                    <a:pt x="1256725" y="79152"/>
                  </a:lnTo>
                  <a:lnTo>
                    <a:pt x="1214166" y="61155"/>
                  </a:lnTo>
                  <a:lnTo>
                    <a:pt x="1170511" y="45336"/>
                  </a:lnTo>
                  <a:lnTo>
                    <a:pt x="1125829" y="31766"/>
                  </a:lnTo>
                  <a:lnTo>
                    <a:pt x="1080187" y="20511"/>
                  </a:lnTo>
                  <a:lnTo>
                    <a:pt x="1033654" y="11639"/>
                  </a:lnTo>
                  <a:lnTo>
                    <a:pt x="986296" y="5218"/>
                  </a:lnTo>
                  <a:lnTo>
                    <a:pt x="938182" y="1315"/>
                  </a:lnTo>
                  <a:lnTo>
                    <a:pt x="889380" y="0"/>
                  </a:lnTo>
                  <a:close/>
                </a:path>
              </a:pathLst>
            </a:custGeom>
            <a:solidFill>
              <a:srgbClr val="F8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76030" y="1750186"/>
              <a:ext cx="1779270" cy="1778635"/>
            </a:xfrm>
            <a:custGeom>
              <a:avLst/>
              <a:gdLst/>
              <a:ahLst/>
              <a:cxnLst/>
              <a:rect l="l" t="t" r="r" b="b"/>
              <a:pathLst>
                <a:path w="1779270" h="1778635">
                  <a:moveTo>
                    <a:pt x="0" y="889380"/>
                  </a:moveTo>
                  <a:lnTo>
                    <a:pt x="1316" y="840579"/>
                  </a:lnTo>
                  <a:lnTo>
                    <a:pt x="5219" y="792465"/>
                  </a:lnTo>
                  <a:lnTo>
                    <a:pt x="11642" y="745107"/>
                  </a:lnTo>
                  <a:lnTo>
                    <a:pt x="20517" y="698574"/>
                  </a:lnTo>
                  <a:lnTo>
                    <a:pt x="31775" y="652932"/>
                  </a:lnTo>
                  <a:lnTo>
                    <a:pt x="45349" y="608250"/>
                  </a:lnTo>
                  <a:lnTo>
                    <a:pt x="61170" y="564595"/>
                  </a:lnTo>
                  <a:lnTo>
                    <a:pt x="79172" y="522036"/>
                  </a:lnTo>
                  <a:lnTo>
                    <a:pt x="99286" y="480639"/>
                  </a:lnTo>
                  <a:lnTo>
                    <a:pt x="121444" y="440473"/>
                  </a:lnTo>
                  <a:lnTo>
                    <a:pt x="145579" y="401606"/>
                  </a:lnTo>
                  <a:lnTo>
                    <a:pt x="171622" y="364104"/>
                  </a:lnTo>
                  <a:lnTo>
                    <a:pt x="199506" y="328037"/>
                  </a:lnTo>
                  <a:lnTo>
                    <a:pt x="229163" y="293472"/>
                  </a:lnTo>
                  <a:lnTo>
                    <a:pt x="260524" y="260476"/>
                  </a:lnTo>
                  <a:lnTo>
                    <a:pt x="293523" y="229118"/>
                  </a:lnTo>
                  <a:lnTo>
                    <a:pt x="328090" y="199465"/>
                  </a:lnTo>
                  <a:lnTo>
                    <a:pt x="364159" y="171586"/>
                  </a:lnTo>
                  <a:lnTo>
                    <a:pt x="401662" y="145547"/>
                  </a:lnTo>
                  <a:lnTo>
                    <a:pt x="440530" y="121416"/>
                  </a:lnTo>
                  <a:lnTo>
                    <a:pt x="480695" y="99262"/>
                  </a:lnTo>
                  <a:lnTo>
                    <a:pt x="522090" y="79152"/>
                  </a:lnTo>
                  <a:lnTo>
                    <a:pt x="564648" y="61155"/>
                  </a:lnTo>
                  <a:lnTo>
                    <a:pt x="608299" y="45336"/>
                  </a:lnTo>
                  <a:lnTo>
                    <a:pt x="652976" y="31766"/>
                  </a:lnTo>
                  <a:lnTo>
                    <a:pt x="698612" y="20511"/>
                  </a:lnTo>
                  <a:lnTo>
                    <a:pt x="745138" y="11639"/>
                  </a:lnTo>
                  <a:lnTo>
                    <a:pt x="792487" y="5218"/>
                  </a:lnTo>
                  <a:lnTo>
                    <a:pt x="840590" y="1315"/>
                  </a:lnTo>
                  <a:lnTo>
                    <a:pt x="889380" y="0"/>
                  </a:lnTo>
                  <a:lnTo>
                    <a:pt x="938182" y="1315"/>
                  </a:lnTo>
                  <a:lnTo>
                    <a:pt x="986296" y="5218"/>
                  </a:lnTo>
                  <a:lnTo>
                    <a:pt x="1033654" y="11639"/>
                  </a:lnTo>
                  <a:lnTo>
                    <a:pt x="1080187" y="20511"/>
                  </a:lnTo>
                  <a:lnTo>
                    <a:pt x="1125829" y="31766"/>
                  </a:lnTo>
                  <a:lnTo>
                    <a:pt x="1170511" y="45336"/>
                  </a:lnTo>
                  <a:lnTo>
                    <a:pt x="1214166" y="61155"/>
                  </a:lnTo>
                  <a:lnTo>
                    <a:pt x="1256725" y="79152"/>
                  </a:lnTo>
                  <a:lnTo>
                    <a:pt x="1298122" y="99262"/>
                  </a:lnTo>
                  <a:lnTo>
                    <a:pt x="1338288" y="121416"/>
                  </a:lnTo>
                  <a:lnTo>
                    <a:pt x="1377155" y="145547"/>
                  </a:lnTo>
                  <a:lnTo>
                    <a:pt x="1414657" y="171586"/>
                  </a:lnTo>
                  <a:lnTo>
                    <a:pt x="1450724" y="199465"/>
                  </a:lnTo>
                  <a:lnTo>
                    <a:pt x="1485289" y="229118"/>
                  </a:lnTo>
                  <a:lnTo>
                    <a:pt x="1518284" y="260476"/>
                  </a:lnTo>
                  <a:lnTo>
                    <a:pt x="1549643" y="293472"/>
                  </a:lnTo>
                  <a:lnTo>
                    <a:pt x="1579296" y="328037"/>
                  </a:lnTo>
                  <a:lnTo>
                    <a:pt x="1607175" y="364104"/>
                  </a:lnTo>
                  <a:lnTo>
                    <a:pt x="1633214" y="401606"/>
                  </a:lnTo>
                  <a:lnTo>
                    <a:pt x="1657345" y="440473"/>
                  </a:lnTo>
                  <a:lnTo>
                    <a:pt x="1679499" y="480639"/>
                  </a:lnTo>
                  <a:lnTo>
                    <a:pt x="1699609" y="522036"/>
                  </a:lnTo>
                  <a:lnTo>
                    <a:pt x="1717606" y="564595"/>
                  </a:lnTo>
                  <a:lnTo>
                    <a:pt x="1733425" y="608250"/>
                  </a:lnTo>
                  <a:lnTo>
                    <a:pt x="1746995" y="652932"/>
                  </a:lnTo>
                  <a:lnTo>
                    <a:pt x="1758250" y="698574"/>
                  </a:lnTo>
                  <a:lnTo>
                    <a:pt x="1767122" y="745107"/>
                  </a:lnTo>
                  <a:lnTo>
                    <a:pt x="1773543" y="792465"/>
                  </a:lnTo>
                  <a:lnTo>
                    <a:pt x="1777446" y="840579"/>
                  </a:lnTo>
                  <a:lnTo>
                    <a:pt x="1778762" y="889380"/>
                  </a:lnTo>
                  <a:lnTo>
                    <a:pt x="1777446" y="938170"/>
                  </a:lnTo>
                  <a:lnTo>
                    <a:pt x="1773543" y="986272"/>
                  </a:lnTo>
                  <a:lnTo>
                    <a:pt x="1767122" y="1033619"/>
                  </a:lnTo>
                  <a:lnTo>
                    <a:pt x="1758250" y="1080143"/>
                  </a:lnTo>
                  <a:lnTo>
                    <a:pt x="1746995" y="1125775"/>
                  </a:lnTo>
                  <a:lnTo>
                    <a:pt x="1733425" y="1170449"/>
                  </a:lnTo>
                  <a:lnTo>
                    <a:pt x="1717606" y="1214096"/>
                  </a:lnTo>
                  <a:lnTo>
                    <a:pt x="1699609" y="1256648"/>
                  </a:lnTo>
                  <a:lnTo>
                    <a:pt x="1679499" y="1298038"/>
                  </a:lnTo>
                  <a:lnTo>
                    <a:pt x="1657345" y="1338199"/>
                  </a:lnTo>
                  <a:lnTo>
                    <a:pt x="1633214" y="1377061"/>
                  </a:lnTo>
                  <a:lnTo>
                    <a:pt x="1607175" y="1414557"/>
                  </a:lnTo>
                  <a:lnTo>
                    <a:pt x="1579296" y="1450620"/>
                  </a:lnTo>
                  <a:lnTo>
                    <a:pt x="1549643" y="1485181"/>
                  </a:lnTo>
                  <a:lnTo>
                    <a:pt x="1518285" y="1518173"/>
                  </a:lnTo>
                  <a:lnTo>
                    <a:pt x="1485289" y="1549529"/>
                  </a:lnTo>
                  <a:lnTo>
                    <a:pt x="1450724" y="1579179"/>
                  </a:lnTo>
                  <a:lnTo>
                    <a:pt x="1414657" y="1607056"/>
                  </a:lnTo>
                  <a:lnTo>
                    <a:pt x="1377155" y="1633094"/>
                  </a:lnTo>
                  <a:lnTo>
                    <a:pt x="1338288" y="1657222"/>
                  </a:lnTo>
                  <a:lnTo>
                    <a:pt x="1298122" y="1679375"/>
                  </a:lnTo>
                  <a:lnTo>
                    <a:pt x="1256725" y="1699484"/>
                  </a:lnTo>
                  <a:lnTo>
                    <a:pt x="1214166" y="1717481"/>
                  </a:lnTo>
                  <a:lnTo>
                    <a:pt x="1170511" y="1733299"/>
                  </a:lnTo>
                  <a:lnTo>
                    <a:pt x="1125829" y="1746869"/>
                  </a:lnTo>
                  <a:lnTo>
                    <a:pt x="1080187" y="1758123"/>
                  </a:lnTo>
                  <a:lnTo>
                    <a:pt x="1033654" y="1766995"/>
                  </a:lnTo>
                  <a:lnTo>
                    <a:pt x="986296" y="1773416"/>
                  </a:lnTo>
                  <a:lnTo>
                    <a:pt x="938182" y="1777319"/>
                  </a:lnTo>
                  <a:lnTo>
                    <a:pt x="889380" y="1778635"/>
                  </a:lnTo>
                  <a:lnTo>
                    <a:pt x="840590" y="1777319"/>
                  </a:lnTo>
                  <a:lnTo>
                    <a:pt x="792487" y="1773416"/>
                  </a:lnTo>
                  <a:lnTo>
                    <a:pt x="745138" y="1766995"/>
                  </a:lnTo>
                  <a:lnTo>
                    <a:pt x="698612" y="1758123"/>
                  </a:lnTo>
                  <a:lnTo>
                    <a:pt x="652976" y="1746869"/>
                  </a:lnTo>
                  <a:lnTo>
                    <a:pt x="608299" y="1733299"/>
                  </a:lnTo>
                  <a:lnTo>
                    <a:pt x="564648" y="1717481"/>
                  </a:lnTo>
                  <a:lnTo>
                    <a:pt x="522090" y="1699484"/>
                  </a:lnTo>
                  <a:lnTo>
                    <a:pt x="480695" y="1679375"/>
                  </a:lnTo>
                  <a:lnTo>
                    <a:pt x="440530" y="1657223"/>
                  </a:lnTo>
                  <a:lnTo>
                    <a:pt x="401662" y="1633094"/>
                  </a:lnTo>
                  <a:lnTo>
                    <a:pt x="364159" y="1607056"/>
                  </a:lnTo>
                  <a:lnTo>
                    <a:pt x="328090" y="1579179"/>
                  </a:lnTo>
                  <a:lnTo>
                    <a:pt x="293523" y="1549529"/>
                  </a:lnTo>
                  <a:lnTo>
                    <a:pt x="260524" y="1518173"/>
                  </a:lnTo>
                  <a:lnTo>
                    <a:pt x="229163" y="1485181"/>
                  </a:lnTo>
                  <a:lnTo>
                    <a:pt x="199506" y="1450620"/>
                  </a:lnTo>
                  <a:lnTo>
                    <a:pt x="171622" y="1414557"/>
                  </a:lnTo>
                  <a:lnTo>
                    <a:pt x="145579" y="1377061"/>
                  </a:lnTo>
                  <a:lnTo>
                    <a:pt x="121444" y="1338199"/>
                  </a:lnTo>
                  <a:lnTo>
                    <a:pt x="99286" y="1298038"/>
                  </a:lnTo>
                  <a:lnTo>
                    <a:pt x="79172" y="1256648"/>
                  </a:lnTo>
                  <a:lnTo>
                    <a:pt x="61170" y="1214096"/>
                  </a:lnTo>
                  <a:lnTo>
                    <a:pt x="45349" y="1170449"/>
                  </a:lnTo>
                  <a:lnTo>
                    <a:pt x="31775" y="1125775"/>
                  </a:lnTo>
                  <a:lnTo>
                    <a:pt x="20517" y="1080143"/>
                  </a:lnTo>
                  <a:lnTo>
                    <a:pt x="11642" y="1033619"/>
                  </a:lnTo>
                  <a:lnTo>
                    <a:pt x="5219" y="986272"/>
                  </a:lnTo>
                  <a:lnTo>
                    <a:pt x="1316" y="938170"/>
                  </a:lnTo>
                  <a:lnTo>
                    <a:pt x="0" y="889380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8798" y="2074951"/>
              <a:ext cx="1212811" cy="115313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8035543" y="1157732"/>
            <a:ext cx="3379470" cy="338455"/>
          </a:xfrm>
          <a:custGeom>
            <a:avLst/>
            <a:gdLst/>
            <a:ahLst/>
            <a:cxnLst/>
            <a:rect l="l" t="t" r="r" b="b"/>
            <a:pathLst>
              <a:path w="3379470" h="338455">
                <a:moveTo>
                  <a:pt x="3322954" y="0"/>
                </a:moveTo>
                <a:lnTo>
                  <a:pt x="56260" y="0"/>
                </a:lnTo>
                <a:lnTo>
                  <a:pt x="34343" y="4435"/>
                </a:lnTo>
                <a:lnTo>
                  <a:pt x="16462" y="16525"/>
                </a:lnTo>
                <a:lnTo>
                  <a:pt x="4415" y="34450"/>
                </a:lnTo>
                <a:lnTo>
                  <a:pt x="0" y="56387"/>
                </a:lnTo>
                <a:lnTo>
                  <a:pt x="0" y="281558"/>
                </a:lnTo>
                <a:lnTo>
                  <a:pt x="4415" y="303496"/>
                </a:lnTo>
                <a:lnTo>
                  <a:pt x="16462" y="321421"/>
                </a:lnTo>
                <a:lnTo>
                  <a:pt x="34343" y="333511"/>
                </a:lnTo>
                <a:lnTo>
                  <a:pt x="56260" y="337946"/>
                </a:lnTo>
                <a:lnTo>
                  <a:pt x="3322954" y="337946"/>
                </a:lnTo>
                <a:lnTo>
                  <a:pt x="3344892" y="333511"/>
                </a:lnTo>
                <a:lnTo>
                  <a:pt x="3362817" y="321421"/>
                </a:lnTo>
                <a:lnTo>
                  <a:pt x="3374907" y="303496"/>
                </a:lnTo>
                <a:lnTo>
                  <a:pt x="3379342" y="281558"/>
                </a:lnTo>
                <a:lnTo>
                  <a:pt x="3379342" y="56387"/>
                </a:lnTo>
                <a:lnTo>
                  <a:pt x="3374907" y="34450"/>
                </a:lnTo>
                <a:lnTo>
                  <a:pt x="3362817" y="16525"/>
                </a:lnTo>
                <a:lnTo>
                  <a:pt x="3344892" y="4435"/>
                </a:lnTo>
                <a:lnTo>
                  <a:pt x="3322954" y="0"/>
                </a:lnTo>
                <a:close/>
              </a:path>
            </a:pathLst>
          </a:custGeom>
          <a:solidFill>
            <a:srgbClr val="962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479220" y="1153926"/>
          <a:ext cx="4366895" cy="4072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C0504D"/>
                      </a:solidFill>
                      <a:prstDash val="sysDash"/>
                    </a:lnR>
                    <a:lnB w="3175">
                      <a:solidFill>
                        <a:srgbClr val="7E7E7E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ysDash"/>
                    </a:lnL>
                    <a:lnR w="12700">
                      <a:solidFill>
                        <a:srgbClr val="C0504D"/>
                      </a:solidFill>
                      <a:prstDash val="sysDash"/>
                    </a:lnR>
                    <a:lnT w="9525">
                      <a:solidFill>
                        <a:srgbClr val="C0504D"/>
                      </a:solidFill>
                      <a:prstDash val="sysDash"/>
                    </a:lnT>
                    <a:lnB w="3175">
                      <a:solidFill>
                        <a:srgbClr val="7E7E7E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ysDash"/>
                    </a:lnL>
                    <a:lnB w="3175">
                      <a:solidFill>
                        <a:srgbClr val="7E7E7E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ysDash"/>
                    </a:lnL>
                    <a:lnR w="12700">
                      <a:solidFill>
                        <a:srgbClr val="C0504D"/>
                      </a:solidFill>
                      <a:prstDash val="sysDash"/>
                    </a:lnR>
                    <a:lnT w="3175">
                      <a:solidFill>
                        <a:srgbClr val="7E7E7E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1090"/>
                        </a:lnSpc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Increased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demand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ULIP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ysDash"/>
                    </a:lnL>
                    <a:lnR w="12700">
                      <a:solidFill>
                        <a:srgbClr val="C0504D"/>
                      </a:solidFill>
                      <a:prstDash val="sysDash"/>
                    </a:lnR>
                    <a:lnT w="3175">
                      <a:solidFill>
                        <a:srgbClr val="7E7E7E"/>
                      </a:solidFill>
                      <a:prstDash val="sysDash"/>
                    </a:lnT>
                    <a:lnB w="9525">
                      <a:solidFill>
                        <a:srgbClr val="C0504D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ysDash"/>
                    </a:lnL>
                    <a:lnR w="3175">
                      <a:solidFill>
                        <a:srgbClr val="7E7E7E"/>
                      </a:solidFill>
                      <a:prstDash val="sysDash"/>
                    </a:lnR>
                    <a:lnT w="3175">
                      <a:solidFill>
                        <a:srgbClr val="7E7E7E"/>
                      </a:solidFill>
                      <a:prstDash val="sys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70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16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35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Growing</a:t>
                      </a:r>
                      <a:r>
                        <a:rPr sz="2400" b="1" spc="-14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3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stock</a:t>
                      </a:r>
                      <a:r>
                        <a:rPr sz="2400" b="1" spc="-12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market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933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8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Increased</a:t>
                      </a:r>
                      <a:r>
                        <a:rPr sz="2000" b="1" spc="-3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7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ULIP</a:t>
                      </a:r>
                      <a:r>
                        <a:rPr sz="2000" b="1" spc="-4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demand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ysDash"/>
                    </a:lnL>
                    <a:lnR w="3175">
                      <a:solidFill>
                        <a:srgbClr val="7E7E7E"/>
                      </a:solidFill>
                      <a:prstDash val="sysDash"/>
                    </a:lnR>
                    <a:lnB w="3175">
                      <a:solidFill>
                        <a:srgbClr val="7E7E7E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9639300" y="4192549"/>
            <a:ext cx="390525" cy="353695"/>
            <a:chOff x="9639300" y="4192549"/>
            <a:chExt cx="390525" cy="3536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9300" y="4192549"/>
              <a:ext cx="390131" cy="3535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3876" y="4218813"/>
              <a:ext cx="250951" cy="24688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55612" y="1134236"/>
            <a:ext cx="6983095" cy="4049395"/>
            <a:chOff x="455612" y="1134236"/>
            <a:chExt cx="6983095" cy="40493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5347" y="2961144"/>
              <a:ext cx="463283" cy="6004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15098" y="3024758"/>
              <a:ext cx="332105" cy="424180"/>
            </a:xfrm>
            <a:custGeom>
              <a:avLst/>
              <a:gdLst/>
              <a:ahLst/>
              <a:cxnLst/>
              <a:rect l="l" t="t" r="r" b="b"/>
              <a:pathLst>
                <a:path w="332104" h="424179">
                  <a:moveTo>
                    <a:pt x="165861" y="0"/>
                  </a:moveTo>
                  <a:lnTo>
                    <a:pt x="165861" y="106044"/>
                  </a:lnTo>
                  <a:lnTo>
                    <a:pt x="0" y="106044"/>
                  </a:lnTo>
                  <a:lnTo>
                    <a:pt x="0" y="318135"/>
                  </a:lnTo>
                  <a:lnTo>
                    <a:pt x="165861" y="318135"/>
                  </a:lnTo>
                  <a:lnTo>
                    <a:pt x="165861" y="424179"/>
                  </a:lnTo>
                  <a:lnTo>
                    <a:pt x="331850" y="212089"/>
                  </a:lnTo>
                  <a:lnTo>
                    <a:pt x="16586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5098" y="3024758"/>
              <a:ext cx="332105" cy="424180"/>
            </a:xfrm>
            <a:custGeom>
              <a:avLst/>
              <a:gdLst/>
              <a:ahLst/>
              <a:cxnLst/>
              <a:rect l="l" t="t" r="r" b="b"/>
              <a:pathLst>
                <a:path w="332104" h="424179">
                  <a:moveTo>
                    <a:pt x="0" y="106044"/>
                  </a:moveTo>
                  <a:lnTo>
                    <a:pt x="165861" y="106044"/>
                  </a:lnTo>
                  <a:lnTo>
                    <a:pt x="165861" y="0"/>
                  </a:lnTo>
                  <a:lnTo>
                    <a:pt x="331850" y="212089"/>
                  </a:lnTo>
                  <a:lnTo>
                    <a:pt x="165861" y="424179"/>
                  </a:lnTo>
                  <a:lnTo>
                    <a:pt x="165861" y="318135"/>
                  </a:lnTo>
                  <a:lnTo>
                    <a:pt x="0" y="318135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200" y="1316354"/>
              <a:ext cx="6525895" cy="3865245"/>
            </a:xfrm>
            <a:custGeom>
              <a:avLst/>
              <a:gdLst/>
              <a:ahLst/>
              <a:cxnLst/>
              <a:rect l="l" t="t" r="r" b="b"/>
              <a:pathLst>
                <a:path w="6525895" h="3865245">
                  <a:moveTo>
                    <a:pt x="0" y="3865245"/>
                  </a:moveTo>
                  <a:lnTo>
                    <a:pt x="6525641" y="3865245"/>
                  </a:lnTo>
                  <a:lnTo>
                    <a:pt x="6525641" y="0"/>
                  </a:lnTo>
                  <a:lnTo>
                    <a:pt x="0" y="0"/>
                  </a:lnTo>
                  <a:lnTo>
                    <a:pt x="0" y="3865245"/>
                  </a:lnTo>
                  <a:close/>
                </a:path>
              </a:pathLst>
            </a:custGeom>
            <a:ln w="3175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0220" y="1137411"/>
              <a:ext cx="2832100" cy="335915"/>
            </a:xfrm>
            <a:custGeom>
              <a:avLst/>
              <a:gdLst/>
              <a:ahLst/>
              <a:cxnLst/>
              <a:rect l="l" t="t" r="r" b="b"/>
              <a:pathLst>
                <a:path w="2832100" h="335915">
                  <a:moveTo>
                    <a:pt x="2776093" y="0"/>
                  </a:moveTo>
                  <a:lnTo>
                    <a:pt x="55880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653"/>
                  </a:lnTo>
                  <a:lnTo>
                    <a:pt x="4391" y="301404"/>
                  </a:lnTo>
                  <a:lnTo>
                    <a:pt x="16367" y="319166"/>
                  </a:lnTo>
                  <a:lnTo>
                    <a:pt x="34129" y="331142"/>
                  </a:lnTo>
                  <a:lnTo>
                    <a:pt x="55880" y="335534"/>
                  </a:lnTo>
                  <a:lnTo>
                    <a:pt x="2776093" y="335534"/>
                  </a:lnTo>
                  <a:lnTo>
                    <a:pt x="2797917" y="331142"/>
                  </a:lnTo>
                  <a:lnTo>
                    <a:pt x="2815717" y="319166"/>
                  </a:lnTo>
                  <a:lnTo>
                    <a:pt x="2827706" y="301404"/>
                  </a:lnTo>
                  <a:lnTo>
                    <a:pt x="2832100" y="279653"/>
                  </a:lnTo>
                  <a:lnTo>
                    <a:pt x="2832100" y="55879"/>
                  </a:lnTo>
                  <a:lnTo>
                    <a:pt x="2827706" y="34129"/>
                  </a:lnTo>
                  <a:lnTo>
                    <a:pt x="2815717" y="16367"/>
                  </a:lnTo>
                  <a:lnTo>
                    <a:pt x="2797917" y="4391"/>
                  </a:lnTo>
                  <a:lnTo>
                    <a:pt x="2776093" y="0"/>
                  </a:lnTo>
                  <a:close/>
                </a:path>
              </a:pathLst>
            </a:custGeom>
            <a:solidFill>
              <a:srgbClr val="962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0220" y="1137411"/>
              <a:ext cx="2832100" cy="335915"/>
            </a:xfrm>
            <a:custGeom>
              <a:avLst/>
              <a:gdLst/>
              <a:ahLst/>
              <a:cxnLst/>
              <a:rect l="l" t="t" r="r" b="b"/>
              <a:pathLst>
                <a:path w="2832100" h="335915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80" y="0"/>
                  </a:lnTo>
                  <a:lnTo>
                    <a:pt x="2776093" y="0"/>
                  </a:lnTo>
                  <a:lnTo>
                    <a:pt x="2797917" y="4391"/>
                  </a:lnTo>
                  <a:lnTo>
                    <a:pt x="2815717" y="16367"/>
                  </a:lnTo>
                  <a:lnTo>
                    <a:pt x="2827706" y="34129"/>
                  </a:lnTo>
                  <a:lnTo>
                    <a:pt x="2832100" y="55879"/>
                  </a:lnTo>
                  <a:lnTo>
                    <a:pt x="2832100" y="279653"/>
                  </a:lnTo>
                  <a:lnTo>
                    <a:pt x="2827706" y="301404"/>
                  </a:lnTo>
                  <a:lnTo>
                    <a:pt x="2815717" y="319166"/>
                  </a:lnTo>
                  <a:lnTo>
                    <a:pt x="2797917" y="331142"/>
                  </a:lnTo>
                  <a:lnTo>
                    <a:pt x="2776093" y="335534"/>
                  </a:lnTo>
                  <a:lnTo>
                    <a:pt x="55880" y="335534"/>
                  </a:lnTo>
                  <a:lnTo>
                    <a:pt x="34129" y="331142"/>
                  </a:lnTo>
                  <a:lnTo>
                    <a:pt x="16367" y="319166"/>
                  </a:lnTo>
                  <a:lnTo>
                    <a:pt x="4391" y="301404"/>
                  </a:lnTo>
                  <a:lnTo>
                    <a:pt x="0" y="279653"/>
                  </a:lnTo>
                  <a:lnTo>
                    <a:pt x="0" y="55879"/>
                  </a:lnTo>
                  <a:close/>
                </a:path>
              </a:pathLst>
            </a:custGeom>
            <a:ln w="6350">
              <a:solidFill>
                <a:srgbClr val="C0504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35591" y="1146428"/>
            <a:ext cx="282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Sensex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trends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76172" y="1570926"/>
            <a:ext cx="5684520" cy="3304540"/>
            <a:chOff x="1076172" y="1570926"/>
            <a:chExt cx="5684520" cy="3304540"/>
          </a:xfrm>
        </p:grpSpPr>
        <p:sp>
          <p:nvSpPr>
            <p:cNvPr id="23" name="object 23"/>
            <p:cNvSpPr/>
            <p:nvPr/>
          </p:nvSpPr>
          <p:spPr>
            <a:xfrm>
              <a:off x="1080935" y="1575688"/>
              <a:ext cx="5674995" cy="3295015"/>
            </a:xfrm>
            <a:custGeom>
              <a:avLst/>
              <a:gdLst/>
              <a:ahLst/>
              <a:cxnLst/>
              <a:rect l="l" t="t" r="r" b="b"/>
              <a:pathLst>
                <a:path w="5674995" h="3295015">
                  <a:moveTo>
                    <a:pt x="0" y="3294888"/>
                  </a:moveTo>
                  <a:lnTo>
                    <a:pt x="5674614" y="3294888"/>
                  </a:lnTo>
                  <a:lnTo>
                    <a:pt x="5674614" y="0"/>
                  </a:lnTo>
                  <a:lnTo>
                    <a:pt x="0" y="0"/>
                  </a:lnTo>
                  <a:lnTo>
                    <a:pt x="0" y="3294888"/>
                  </a:lnTo>
                  <a:close/>
                </a:path>
              </a:pathLst>
            </a:custGeom>
            <a:ln w="9525">
              <a:solidFill>
                <a:srgbClr val="D995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0935" y="4870577"/>
              <a:ext cx="5674995" cy="0"/>
            </a:xfrm>
            <a:custGeom>
              <a:avLst/>
              <a:gdLst/>
              <a:ahLst/>
              <a:cxnLst/>
              <a:rect l="l" t="t" r="r" b="b"/>
              <a:pathLst>
                <a:path w="5674995">
                  <a:moveTo>
                    <a:pt x="0" y="0"/>
                  </a:moveTo>
                  <a:lnTo>
                    <a:pt x="5674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96237" y="1872361"/>
              <a:ext cx="5044440" cy="2888615"/>
            </a:xfrm>
            <a:custGeom>
              <a:avLst/>
              <a:gdLst/>
              <a:ahLst/>
              <a:cxnLst/>
              <a:rect l="l" t="t" r="r" b="b"/>
              <a:pathLst>
                <a:path w="5044440" h="2888615">
                  <a:moveTo>
                    <a:pt x="0" y="2888361"/>
                  </a:moveTo>
                  <a:lnTo>
                    <a:pt x="630682" y="2150999"/>
                  </a:lnTo>
                  <a:lnTo>
                    <a:pt x="1261618" y="2029078"/>
                  </a:lnTo>
                  <a:lnTo>
                    <a:pt x="1891029" y="1324990"/>
                  </a:lnTo>
                  <a:lnTo>
                    <a:pt x="2521966" y="1169542"/>
                  </a:lnTo>
                  <a:lnTo>
                    <a:pt x="3152902" y="578230"/>
                  </a:lnTo>
                  <a:lnTo>
                    <a:pt x="3782314" y="0"/>
                  </a:lnTo>
                  <a:lnTo>
                    <a:pt x="4413250" y="677290"/>
                  </a:lnTo>
                  <a:lnTo>
                    <a:pt x="5044059" y="662051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2036" y="3102355"/>
            <a:ext cx="411480" cy="185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72000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67000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62000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57000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2036" y="2553080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77000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2036" y="2003805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82000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036" y="1454658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87000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0145" y="4998237"/>
            <a:ext cx="40195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5425" y="4998237"/>
            <a:ext cx="54114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629920" algn="l"/>
                <a:tab pos="1261110" algn="l"/>
                <a:tab pos="1891664" algn="l"/>
                <a:tab pos="2522220" algn="l"/>
                <a:tab pos="3152775" algn="l"/>
                <a:tab pos="3783329" algn="l"/>
                <a:tab pos="4413885" algn="l"/>
                <a:tab pos="4982210" algn="l"/>
              </a:tabLst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800" spc="-15" baseline="-6944" dirty="0">
                <a:solidFill>
                  <a:srgbClr val="7E7E7E"/>
                </a:solidFill>
                <a:latin typeface="Calibri"/>
                <a:cs typeface="Calibri"/>
              </a:rPr>
              <a:t>Feb-</a:t>
            </a:r>
            <a:r>
              <a:rPr sz="1800" spc="-37" baseline="-6944" dirty="0">
                <a:solidFill>
                  <a:srgbClr val="7E7E7E"/>
                </a:solidFill>
                <a:latin typeface="Calibri"/>
                <a:cs typeface="Calibri"/>
              </a:rPr>
              <a:t>25</a:t>
            </a:r>
            <a:endParaRPr sz="1800" baseline="-6944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74762" y="4891963"/>
            <a:ext cx="5833745" cy="292735"/>
            <a:chOff x="1074762" y="4891963"/>
            <a:chExt cx="5833745" cy="292735"/>
          </a:xfrm>
        </p:grpSpPr>
        <p:sp>
          <p:nvSpPr>
            <p:cNvPr id="33" name="object 33"/>
            <p:cNvSpPr/>
            <p:nvPr/>
          </p:nvSpPr>
          <p:spPr>
            <a:xfrm>
              <a:off x="1087462" y="4904663"/>
              <a:ext cx="5808345" cy="267335"/>
            </a:xfrm>
            <a:custGeom>
              <a:avLst/>
              <a:gdLst/>
              <a:ahLst/>
              <a:cxnLst/>
              <a:rect l="l" t="t" r="r" b="b"/>
              <a:pathLst>
                <a:path w="5808345" h="267335">
                  <a:moveTo>
                    <a:pt x="5808218" y="0"/>
                  </a:moveTo>
                  <a:lnTo>
                    <a:pt x="0" y="0"/>
                  </a:lnTo>
                  <a:lnTo>
                    <a:pt x="0" y="267030"/>
                  </a:lnTo>
                  <a:lnTo>
                    <a:pt x="5808218" y="267030"/>
                  </a:lnTo>
                  <a:lnTo>
                    <a:pt x="5808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7462" y="4904663"/>
              <a:ext cx="5808345" cy="267335"/>
            </a:xfrm>
            <a:custGeom>
              <a:avLst/>
              <a:gdLst/>
              <a:ahLst/>
              <a:cxnLst/>
              <a:rect l="l" t="t" r="r" b="b"/>
              <a:pathLst>
                <a:path w="5808345" h="267335">
                  <a:moveTo>
                    <a:pt x="0" y="267030"/>
                  </a:moveTo>
                  <a:lnTo>
                    <a:pt x="5808218" y="267030"/>
                  </a:lnTo>
                  <a:lnTo>
                    <a:pt x="5808218" y="0"/>
                  </a:lnTo>
                  <a:lnTo>
                    <a:pt x="0" y="0"/>
                  </a:lnTo>
                  <a:lnTo>
                    <a:pt x="0" y="26703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78966" y="4929632"/>
            <a:ext cx="16783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1985" algn="l"/>
                <a:tab pos="1272540" algn="l"/>
              </a:tabLst>
            </a:pPr>
            <a:r>
              <a:rPr sz="1100" spc="-10" dirty="0">
                <a:latin typeface="Calibri"/>
                <a:cs typeface="Calibri"/>
              </a:rPr>
              <a:t>Mar-</a:t>
            </a:r>
            <a:r>
              <a:rPr sz="1100" spc="-25" dirty="0">
                <a:latin typeface="Calibri"/>
                <a:cs typeface="Calibri"/>
              </a:rPr>
              <a:t>23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10" dirty="0">
                <a:latin typeface="Calibri"/>
                <a:cs typeface="Calibri"/>
              </a:rPr>
              <a:t>Jun-</a:t>
            </a:r>
            <a:r>
              <a:rPr sz="1100" spc="-25" dirty="0">
                <a:latin typeface="Calibri"/>
                <a:cs typeface="Calibri"/>
              </a:rPr>
              <a:t>23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10" dirty="0">
                <a:latin typeface="Calibri"/>
                <a:cs typeface="Calibri"/>
              </a:rPr>
              <a:t>Sep-</a:t>
            </a:r>
            <a:r>
              <a:rPr sz="1100" spc="-25" dirty="0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129432" y="4929632"/>
            <a:ext cx="17183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1329055" algn="l"/>
              </a:tabLst>
            </a:pPr>
            <a:r>
              <a:rPr sz="1100" dirty="0">
                <a:latin typeface="Calibri"/>
                <a:cs typeface="Calibri"/>
              </a:rPr>
              <a:t>Dec-</a:t>
            </a:r>
            <a:r>
              <a:rPr sz="1100" spc="-25" dirty="0">
                <a:latin typeface="Calibri"/>
                <a:cs typeface="Calibri"/>
              </a:rPr>
              <a:t>23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10" dirty="0">
                <a:latin typeface="Calibri"/>
                <a:cs typeface="Calibri"/>
              </a:rPr>
              <a:t>Mar-</a:t>
            </a:r>
            <a:r>
              <a:rPr sz="1100" spc="-25" dirty="0">
                <a:latin typeface="Calibri"/>
                <a:cs typeface="Calibri"/>
              </a:rPr>
              <a:t>24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10" dirty="0">
                <a:latin typeface="Calibri"/>
                <a:cs typeface="Calibri"/>
              </a:rPr>
              <a:t>Jun-</a:t>
            </a:r>
            <a:r>
              <a:rPr sz="1100" spc="-25" dirty="0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9325" y="4929632"/>
            <a:ext cx="15487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82295" algn="l"/>
                <a:tab pos="1141730" algn="l"/>
              </a:tabLst>
            </a:pPr>
            <a:r>
              <a:rPr sz="1100" spc="-10" dirty="0">
                <a:latin typeface="Calibri"/>
                <a:cs typeface="Calibri"/>
              </a:rPr>
              <a:t>Sep-</a:t>
            </a:r>
            <a:r>
              <a:rPr sz="1100" spc="-25" dirty="0">
                <a:latin typeface="Calibri"/>
                <a:cs typeface="Calibri"/>
              </a:rPr>
              <a:t>24</a:t>
            </a:r>
            <a:r>
              <a:rPr sz="1100" dirty="0">
                <a:latin typeface="Calibri"/>
                <a:cs typeface="Calibri"/>
              </a:rPr>
              <a:t>	Dec-</a:t>
            </a:r>
            <a:r>
              <a:rPr sz="1100" spc="-25" dirty="0">
                <a:latin typeface="Calibri"/>
                <a:cs typeface="Calibri"/>
              </a:rPr>
              <a:t>24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-10" dirty="0">
                <a:latin typeface="Calibri"/>
                <a:cs typeface="Calibri"/>
              </a:rPr>
              <a:t>Feb-</a:t>
            </a:r>
            <a:r>
              <a:rPr sz="1100" spc="-25" dirty="0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68875" y="1627378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052B5E"/>
                </a:solidFill>
                <a:latin typeface="Tahoma"/>
                <a:cs typeface="Tahoma"/>
              </a:rPr>
              <a:t>84299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64528" y="2542159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C00000"/>
                </a:solidFill>
                <a:latin typeface="Tahoma"/>
                <a:cs typeface="Tahoma"/>
              </a:rPr>
              <a:t>78271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B67F8-578A-6133-41F4-96CEC95A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AFCB4C56-868E-22B7-D730-E5E44A09852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C77AA-D3C9-2361-84B5-6FCBB0F38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5" y="1066800"/>
            <a:ext cx="11296867" cy="44016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123712-3199-0E12-E5DE-A678A7054826}"/>
              </a:ext>
            </a:extLst>
          </p:cNvPr>
          <p:cNvSpPr txBox="1">
            <a:spLocks/>
          </p:cNvSpPr>
          <p:nvPr/>
        </p:nvSpPr>
        <p:spPr bwMode="auto">
          <a:xfrm>
            <a:off x="308393" y="152400"/>
            <a:ext cx="11275639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1087819" algn="l" defTabSz="108781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altLang="zh-CN" sz="2400" b="1" kern="1200">
                <a:solidFill>
                  <a:srgbClr val="043B72"/>
                </a:solidFill>
                <a:latin typeface="+mn-lt"/>
                <a:ea typeface="+mj-ea"/>
                <a:cs typeface="Arial" panose="020B0604020202020204" pitchFamily="34" charset="0"/>
                <a:sym typeface="Arial Narrow" panose="020B0606020202030204" pitchFamily="34" charset="0"/>
              </a:defRPr>
            </a:lvl1pPr>
            <a:lvl2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2pPr>
            <a:lvl3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3pPr>
            <a:lvl4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4pPr>
            <a:lvl5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5pPr>
            <a:lvl6pPr marL="1631728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6pPr>
            <a:lvl7pPr marL="2175637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7pPr>
            <a:lvl8pPr marL="2719544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8pPr>
            <a:lvl9pPr marL="3263455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9pPr>
          </a:lstStyle>
          <a:p>
            <a:pPr marL="12700" marR="0" lvl="0" indent="-1087819" algn="l" defTabSz="1087819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altLang="zh-CN" sz="3200" spc="-30" dirty="0">
                <a:solidFill>
                  <a:srgbClr val="96281D"/>
                </a:solidFill>
                <a:latin typeface="Tahoma"/>
                <a:cs typeface="Tahoma"/>
              </a:rPr>
              <a:t>Fund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39360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3154" y="6684974"/>
            <a:ext cx="6104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525873"/>
                </a:solidFill>
                <a:latin typeface="Verdana"/>
                <a:cs typeface="Verdana"/>
              </a:rPr>
              <a:t>Strictly</a:t>
            </a:r>
            <a:r>
              <a:rPr sz="900" spc="-8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55" dirty="0">
                <a:solidFill>
                  <a:srgbClr val="525873"/>
                </a:solidFill>
                <a:latin typeface="Verdana"/>
                <a:cs typeface="Verdana"/>
              </a:rPr>
              <a:t>for</a:t>
            </a:r>
            <a:r>
              <a:rPr sz="900" spc="-7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internal</a:t>
            </a:r>
            <a:r>
              <a:rPr sz="900" spc="-8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circulation </a:t>
            </a:r>
            <a:r>
              <a:rPr sz="900" spc="-80" dirty="0">
                <a:solidFill>
                  <a:srgbClr val="525873"/>
                </a:solidFill>
                <a:latin typeface="Verdana"/>
                <a:cs typeface="Verdana"/>
              </a:rPr>
              <a:t>only.</a:t>
            </a:r>
            <a:r>
              <a:rPr sz="900" spc="-6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Should</a:t>
            </a:r>
            <a:r>
              <a:rPr sz="900" spc="-7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not</a:t>
            </a:r>
            <a:r>
              <a:rPr sz="900" spc="-8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50" dirty="0">
                <a:solidFill>
                  <a:srgbClr val="525873"/>
                </a:solidFill>
                <a:latin typeface="Verdana"/>
                <a:cs typeface="Verdana"/>
              </a:rPr>
              <a:t>be</a:t>
            </a:r>
            <a:r>
              <a:rPr sz="900" spc="-8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5" dirty="0">
                <a:solidFill>
                  <a:srgbClr val="525873"/>
                </a:solidFill>
                <a:latin typeface="Verdana"/>
                <a:cs typeface="Verdana"/>
              </a:rPr>
              <a:t>further</a:t>
            </a:r>
            <a:r>
              <a:rPr sz="900" spc="-7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circulated/</a:t>
            </a:r>
            <a:r>
              <a:rPr sz="900" spc="-5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used</a:t>
            </a:r>
            <a:r>
              <a:rPr sz="900" spc="-7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55" dirty="0">
                <a:solidFill>
                  <a:srgbClr val="525873"/>
                </a:solidFill>
                <a:latin typeface="Verdana"/>
                <a:cs typeface="Verdana"/>
              </a:rPr>
              <a:t>for</a:t>
            </a:r>
            <a:r>
              <a:rPr sz="900" spc="-6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presentation</a:t>
            </a:r>
            <a:r>
              <a:rPr sz="900" spc="-9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55" dirty="0">
                <a:solidFill>
                  <a:srgbClr val="525873"/>
                </a:solidFill>
                <a:latin typeface="Verdana"/>
                <a:cs typeface="Verdana"/>
              </a:rPr>
              <a:t>to</a:t>
            </a:r>
            <a:r>
              <a:rPr sz="900" spc="-8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525873"/>
                </a:solidFill>
                <a:latin typeface="Verdana"/>
                <a:cs typeface="Verdana"/>
              </a:rPr>
              <a:t>a</a:t>
            </a:r>
            <a:r>
              <a:rPr sz="900" spc="-7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55" dirty="0">
                <a:solidFill>
                  <a:srgbClr val="525873"/>
                </a:solidFill>
                <a:latin typeface="Verdana"/>
                <a:cs typeface="Verdana"/>
              </a:rPr>
              <a:t>prospect</a:t>
            </a:r>
            <a:r>
              <a:rPr sz="900" spc="-8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165" dirty="0">
                <a:solidFill>
                  <a:srgbClr val="525873"/>
                </a:solidFill>
                <a:latin typeface="Verdana"/>
                <a:cs typeface="Verdana"/>
              </a:rPr>
              <a:t>/</a:t>
            </a:r>
            <a:r>
              <a:rPr sz="900" spc="-55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srgbClr val="525873"/>
                </a:solidFill>
                <a:latin typeface="Verdana"/>
                <a:cs typeface="Verdana"/>
              </a:rPr>
              <a:t>general</a:t>
            </a:r>
            <a:r>
              <a:rPr sz="900" spc="-90" dirty="0">
                <a:solidFill>
                  <a:srgbClr val="525873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525873"/>
                </a:solidFill>
                <a:latin typeface="Verdana"/>
                <a:cs typeface="Verdana"/>
              </a:rPr>
              <a:t>public.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41" y="3962400"/>
            <a:ext cx="11653139" cy="2209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6549" y="3579603"/>
            <a:ext cx="239268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225" dirty="0">
                <a:solidFill>
                  <a:srgbClr val="96281D"/>
                </a:solidFill>
                <a:latin typeface="Tahoma"/>
                <a:cs typeface="Tahoma"/>
              </a:rPr>
              <a:t>Index</a:t>
            </a:r>
            <a:r>
              <a:rPr sz="2400" b="1" spc="2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96281D"/>
                </a:solidFill>
                <a:latin typeface="Tahoma"/>
                <a:cs typeface="Tahoma"/>
              </a:rPr>
              <a:t>Funds</a:t>
            </a:r>
            <a:endParaRPr sz="2400" b="1" dirty="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6549" y="1007411"/>
          <a:ext cx="11546201" cy="2516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625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2735">
                <a:tc rowSpan="2">
                  <a:txBody>
                    <a:bodyPr/>
                    <a:lstStyle/>
                    <a:p>
                      <a:pPr marL="250825" marR="259079" algn="ctr">
                        <a:lnSpc>
                          <a:spcPts val="1810"/>
                        </a:lnSpc>
                        <a:spcBef>
                          <a:spcPts val="30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Active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Funds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Returns (As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on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November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30,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2024)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25" dirty="0">
                          <a:latin typeface="Tahoma"/>
                          <a:cs typeface="Tahoma"/>
                        </a:rPr>
                        <a:t>AUM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45" dirty="0">
                          <a:latin typeface="Tahoma"/>
                          <a:cs typeface="Tahoma"/>
                        </a:rPr>
                        <a:t>(₹</a:t>
                      </a:r>
                      <a:r>
                        <a:rPr sz="18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Bn)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6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25" dirty="0">
                          <a:latin typeface="Tahoma"/>
                          <a:cs typeface="Tahoma"/>
                        </a:rPr>
                        <a:t>NAV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25" dirty="0">
                          <a:latin typeface="Tahoma"/>
                          <a:cs typeface="Tahoma"/>
                        </a:rPr>
                        <a:t>(₹)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00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ECFA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A9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Inception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Date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226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6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E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0C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0C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0C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0CA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0CAF3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38100" indent="-127000">
                        <a:lnSpc>
                          <a:spcPts val="1560"/>
                        </a:lnSpc>
                      </a:pP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Benchmark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Returns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0CA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6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 gridSpan="10"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Bef>
                          <a:spcPts val="22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EQUITY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63525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140" dirty="0">
                          <a:latin typeface="Verdana"/>
                          <a:cs typeface="Verdana"/>
                        </a:rPr>
                        <a:t>Maximiser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Fund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ts val="2145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561.5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ts val="2145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52.53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20.50%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15.81%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14.97%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18.56%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16.15%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DFDFDF"/>
                      </a:solidFill>
                      <a:prstDash val="solid"/>
                    </a:lnL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2145"/>
                        </a:lnSpc>
                        <a:spcBef>
                          <a:spcPts val="355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13.11%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1825"/>
                        </a:lnSpc>
                        <a:spcBef>
                          <a:spcPts val="355"/>
                        </a:spcBef>
                      </a:pPr>
                      <a:r>
                        <a:rPr sz="1800" spc="-130" dirty="0">
                          <a:latin typeface="Verdana"/>
                          <a:cs typeface="Verdana"/>
                        </a:rPr>
                        <a:t>August</a:t>
                      </a:r>
                      <a:r>
                        <a:rPr sz="1800" spc="-2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29,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2011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21272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45" dirty="0">
                          <a:latin typeface="Verdana"/>
                          <a:cs typeface="Verdana"/>
                        </a:rPr>
                        <a:t>Opportunities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Fund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25.86%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19.94%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16.24%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20.33%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17.77%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01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35" dirty="0">
                          <a:latin typeface="Verdana"/>
                          <a:cs typeface="Verdana"/>
                        </a:rPr>
                        <a:t>November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24,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2009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ts val="2145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33.56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ts val="2145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57.86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2145"/>
                        </a:lnSpc>
                        <a:spcBef>
                          <a:spcPts val="5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11.64%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8572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Value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Enhancer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Fund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39.59%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29.41%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18.42%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23.10%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20.39%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603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225" dirty="0">
                          <a:latin typeface="Verdana"/>
                          <a:cs typeface="Verdana"/>
                        </a:rPr>
                        <a:t>J</a:t>
                      </a:r>
                      <a:r>
                        <a:rPr sz="1800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uly</a:t>
                      </a:r>
                      <a:r>
                        <a:rPr sz="1800" spc="-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23,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2018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ts val="2145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80.92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ts val="2145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23.64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2145"/>
                        </a:lnSpc>
                        <a:spcBef>
                          <a:spcPts val="5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15.64%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25082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70" dirty="0">
                          <a:latin typeface="Verdana"/>
                          <a:cs typeface="Verdana"/>
                        </a:rPr>
                        <a:t>India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Growth</a:t>
                      </a:r>
                      <a:r>
                        <a:rPr sz="18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Fund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23.51%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17.63%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14.59%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18.93%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17.38%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1592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225" dirty="0">
                          <a:latin typeface="Verdana"/>
                          <a:cs typeface="Verdana"/>
                        </a:rPr>
                        <a:t>J</a:t>
                      </a:r>
                      <a:r>
                        <a:rPr sz="1800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une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17,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2019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ts val="2145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64.57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ts val="2145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23.05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2145"/>
                        </a:lnSpc>
                        <a:spcBef>
                          <a:spcPts val="1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14.90%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603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90" dirty="0">
                          <a:latin typeface="Verdana"/>
                          <a:cs typeface="Verdana"/>
                        </a:rPr>
                        <a:t>Mid</a:t>
                      </a:r>
                      <a:r>
                        <a:rPr sz="1800" spc="-2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Cap</a:t>
                      </a:r>
                      <a:r>
                        <a:rPr sz="1800" spc="-20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Fund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B5E6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9EC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33.83%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33.71%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" algn="ctr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-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7940" algn="ctr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-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845" algn="ctr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-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  <a:spcBef>
                          <a:spcPts val="330"/>
                        </a:spcBef>
                      </a:pPr>
                      <a:r>
                        <a:rPr sz="1800" spc="-130" dirty="0">
                          <a:latin typeface="Verdana"/>
                          <a:cs typeface="Verdana"/>
                        </a:rPr>
                        <a:t>September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23,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2022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37.98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6A1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18.51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EC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DFDFDF"/>
                      </a:solidFill>
                      <a:prstDash val="solid"/>
                    </a:lnL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800" spc="-114" dirty="0">
                          <a:latin typeface="Verdana"/>
                          <a:cs typeface="Verdana"/>
                        </a:rPr>
                        <a:t>31.33%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435" y="394486"/>
            <a:ext cx="519811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30" dirty="0"/>
              <a:t>Active</a:t>
            </a:r>
            <a:r>
              <a:rPr sz="2400" spc="-185" dirty="0"/>
              <a:t> </a:t>
            </a:r>
            <a:r>
              <a:rPr sz="2400" spc="-45" dirty="0"/>
              <a:t>Funds</a:t>
            </a:r>
            <a:r>
              <a:rPr sz="2400" spc="-185" dirty="0"/>
              <a:t> </a:t>
            </a:r>
            <a:r>
              <a:rPr sz="2400" spc="-45" dirty="0"/>
              <a:t>Performance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8414" y="6096000"/>
            <a:ext cx="9150985" cy="462280"/>
          </a:xfrm>
          <a:prstGeom prst="rect">
            <a:avLst/>
          </a:prstGeom>
          <a:solidFill>
            <a:srgbClr val="052B5E"/>
          </a:solidFill>
          <a:ln w="9525">
            <a:solidFill>
              <a:srgbClr val="FFFF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  <a:tabLst>
                <a:tab pos="3282950" algn="l"/>
                <a:tab pos="3609975" algn="l"/>
              </a:tabLst>
            </a:pP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Total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AUM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3.10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Cr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400" b="1" spc="-550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Equity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AUM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1.42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Cr*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8609" y="6680098"/>
            <a:ext cx="17773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latin typeface="Tahoma"/>
                <a:cs typeface="Tahoma"/>
              </a:rPr>
              <a:t>*(as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on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31</a:t>
            </a:r>
            <a:r>
              <a:rPr sz="975" b="1" spc="-15" baseline="25641" dirty="0">
                <a:latin typeface="Tahoma"/>
                <a:cs typeface="Tahoma"/>
              </a:rPr>
              <a:t>st</a:t>
            </a:r>
            <a:r>
              <a:rPr sz="975" b="1" baseline="25641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December</a:t>
            </a:r>
            <a:r>
              <a:rPr sz="1000" b="1" spc="-20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2024)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A8F185-B5A0-9A55-1C5B-970096F4636A}"/>
              </a:ext>
            </a:extLst>
          </p:cNvPr>
          <p:cNvSpPr txBox="1">
            <a:spLocks/>
          </p:cNvSpPr>
          <p:nvPr/>
        </p:nvSpPr>
        <p:spPr bwMode="auto">
          <a:xfrm>
            <a:off x="382654" y="18270"/>
            <a:ext cx="11275639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1087819" algn="l" defTabSz="108781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altLang="zh-CN" sz="2400" b="1" kern="1200">
                <a:solidFill>
                  <a:srgbClr val="043B72"/>
                </a:solidFill>
                <a:latin typeface="+mn-lt"/>
                <a:ea typeface="+mj-ea"/>
                <a:cs typeface="Arial" panose="020B0604020202020204" pitchFamily="34" charset="0"/>
                <a:sym typeface="Arial Narrow" panose="020B0606020202030204" pitchFamily="34" charset="0"/>
              </a:defRPr>
            </a:lvl1pPr>
            <a:lvl2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2pPr>
            <a:lvl3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3pPr>
            <a:lvl4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4pPr>
            <a:lvl5pPr marL="1087819" indent="-1087819" algn="l" rtl="0" eaLnBrk="0" fontAlgn="base" hangingPunct="0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5pPr>
            <a:lvl6pPr marL="1631728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6pPr>
            <a:lvl7pPr marL="2175637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7pPr>
            <a:lvl8pPr marL="2719544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8pPr>
            <a:lvl9pPr marL="3263455" indent="-1087819" algn="l" rtl="0" fontAlgn="base">
              <a:spcBef>
                <a:spcPct val="0"/>
              </a:spcBef>
              <a:spcAft>
                <a:spcPct val="0"/>
              </a:spcAft>
              <a:defRPr sz="3598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9pPr>
          </a:lstStyle>
          <a:p>
            <a:pPr marL="12700" marR="0" lvl="0" indent="-1087819" algn="l" defTabSz="1087819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altLang="zh-CN" spc="-30" dirty="0">
                <a:solidFill>
                  <a:srgbClr val="96281D"/>
                </a:solidFill>
                <a:latin typeface="Tahoma"/>
                <a:cs typeface="Tahoma"/>
              </a:rPr>
              <a:t>Charge Structure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015F1A36-AE46-FF76-4A5B-EFC965FCC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61778"/>
              </p:ext>
            </p:extLst>
          </p:nvPr>
        </p:nvGraphicFramePr>
        <p:xfrm>
          <a:off x="383117" y="686435"/>
          <a:ext cx="11425766" cy="2816207"/>
        </p:xfrm>
        <a:graphic>
          <a:graphicData uri="http://schemas.openxmlformats.org/drawingml/2006/table">
            <a:tbl>
              <a:tblPr firstRow="1" bandRow="1"/>
              <a:tblGrid>
                <a:gridCol w="347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40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431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Types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75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495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Charges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75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607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75" dirty="0">
                          <a:solidFill>
                            <a:srgbClr val="1F487C"/>
                          </a:solidFill>
                        </a:rPr>
                        <a:t>Premium</a:t>
                      </a:r>
                      <a:r>
                        <a:rPr sz="1300" b="1" spc="-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Allocation</a:t>
                      </a:r>
                      <a:r>
                        <a:rPr sz="1300" b="1" spc="1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Charge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4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55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Zero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4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R="450850" algn="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300" b="1" spc="-55" dirty="0">
                          <a:solidFill>
                            <a:srgbClr val="1F487C"/>
                          </a:solidFill>
                        </a:rPr>
                        <a:t>Policy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487C"/>
                          </a:solidFill>
                        </a:rPr>
                        <a:t>Administration</a:t>
                      </a:r>
                      <a:r>
                        <a:rPr sz="1300" b="1" spc="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Charge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1187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43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b="1" spc="-120" dirty="0">
                          <a:solidFill>
                            <a:srgbClr val="1F487C"/>
                          </a:solidFill>
                        </a:rPr>
                        <a:t>0.25%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of</a:t>
                      </a:r>
                      <a:r>
                        <a:rPr sz="1300" b="1" spc="-6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annual</a:t>
                      </a:r>
                      <a:r>
                        <a:rPr sz="1300" b="1" spc="-5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1F487C"/>
                          </a:solidFill>
                        </a:rPr>
                        <a:t>premium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charged</a:t>
                      </a:r>
                      <a:r>
                        <a:rPr sz="1300" b="1" spc="-55" dirty="0">
                          <a:solidFill>
                            <a:srgbClr val="1F487C"/>
                          </a:solidFill>
                        </a:rPr>
                        <a:t> per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1F487C"/>
                          </a:solidFill>
                        </a:rPr>
                        <a:t>month</a:t>
                      </a:r>
                      <a:r>
                        <a:rPr sz="1300" b="1" spc="-3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for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052B5E"/>
                          </a:solidFill>
                        </a:rPr>
                        <a:t>Limited</a:t>
                      </a:r>
                      <a:r>
                        <a:rPr sz="1300" b="1" spc="-35" dirty="0">
                          <a:solidFill>
                            <a:srgbClr val="052B5E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52B5E"/>
                          </a:solidFill>
                        </a:rPr>
                        <a:t>pay</a:t>
                      </a:r>
                      <a:r>
                        <a:rPr sz="1300" b="1" spc="-35" dirty="0">
                          <a:solidFill>
                            <a:srgbClr val="052B5E"/>
                          </a:solidFill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487C"/>
                          </a:solidFill>
                        </a:rPr>
                        <a:t>capping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at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1F487C"/>
                          </a:solidFill>
                        </a:rPr>
                        <a:t>₹500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and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20" dirty="0">
                          <a:solidFill>
                            <a:srgbClr val="1F487C"/>
                          </a:solidFill>
                        </a:rPr>
                        <a:t>0.03%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of</a:t>
                      </a:r>
                      <a:endParaRPr sz="1300"/>
                    </a:p>
                    <a:p>
                      <a:pPr marL="233679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1F487C"/>
                          </a:solidFill>
                        </a:rPr>
                        <a:t>Single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pay</a:t>
                      </a:r>
                      <a:r>
                        <a:rPr sz="1300" b="1" spc="-5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premium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19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348740" marR="544830" indent="-5638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b="1" spc="-50" dirty="0">
                          <a:solidFill>
                            <a:srgbClr val="1F487C"/>
                          </a:solidFill>
                        </a:rPr>
                        <a:t>Fund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487C"/>
                          </a:solidFill>
                        </a:rPr>
                        <a:t>Management</a:t>
                      </a:r>
                      <a:r>
                        <a:rPr sz="1300" b="1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487C"/>
                          </a:solidFill>
                        </a:rPr>
                        <a:t>Charge </a:t>
                      </a:r>
                      <a:r>
                        <a:rPr sz="1300" b="1" spc="-90" dirty="0">
                          <a:solidFill>
                            <a:srgbClr val="1F487C"/>
                          </a:solidFill>
                        </a:rPr>
                        <a:t>(per</a:t>
                      </a:r>
                      <a:r>
                        <a:rPr sz="1300" b="1" spc="-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annum)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196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768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300" b="1" spc="-120" dirty="0">
                          <a:solidFill>
                            <a:srgbClr val="052B5E"/>
                          </a:solidFill>
                        </a:rPr>
                        <a:t>1.35%</a:t>
                      </a:r>
                      <a:r>
                        <a:rPr sz="1300" b="1" spc="-40" dirty="0">
                          <a:solidFill>
                            <a:srgbClr val="052B5E"/>
                          </a:solidFill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052B5E"/>
                          </a:solidFill>
                        </a:rPr>
                        <a:t>for</a:t>
                      </a:r>
                      <a:r>
                        <a:rPr sz="1300" b="1" spc="-20" dirty="0">
                          <a:solidFill>
                            <a:srgbClr val="052B5E"/>
                          </a:solidFill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052B5E"/>
                          </a:solidFill>
                        </a:rPr>
                        <a:t>all</a:t>
                      </a:r>
                      <a:r>
                        <a:rPr sz="1300" b="1" spc="-30" dirty="0">
                          <a:solidFill>
                            <a:srgbClr val="052B5E"/>
                          </a:solidFill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052B5E"/>
                          </a:solidFill>
                        </a:rPr>
                        <a:t>Funds</a:t>
                      </a:r>
                      <a:r>
                        <a:rPr sz="1300" b="1" spc="10" dirty="0">
                          <a:solidFill>
                            <a:srgbClr val="052B5E"/>
                          </a:solidFill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487C"/>
                          </a:solidFill>
                        </a:rPr>
                        <a:t>except</a:t>
                      </a:r>
                      <a:r>
                        <a:rPr sz="1300" b="1" spc="-1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20" dirty="0">
                          <a:solidFill>
                            <a:srgbClr val="1F487C"/>
                          </a:solidFill>
                        </a:rPr>
                        <a:t>0.75%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487C"/>
                          </a:solidFill>
                        </a:rPr>
                        <a:t>for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487C"/>
                          </a:solidFill>
                        </a:rPr>
                        <a:t>Money</a:t>
                      </a:r>
                      <a:r>
                        <a:rPr sz="1300" b="1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487C"/>
                          </a:solidFill>
                        </a:rPr>
                        <a:t>Market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 Fund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1187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8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1290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300" b="1" spc="-55" dirty="0">
                          <a:solidFill>
                            <a:srgbClr val="1F487C"/>
                          </a:solidFill>
                        </a:rPr>
                        <a:t>Mortality</a:t>
                      </a:r>
                      <a:r>
                        <a:rPr sz="1300" b="1" spc="-3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Charges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57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114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300" b="1" spc="-65" dirty="0">
                          <a:solidFill>
                            <a:srgbClr val="1F487C"/>
                          </a:solidFill>
                        </a:rPr>
                        <a:t>Sum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dirty="0">
                          <a:solidFill>
                            <a:srgbClr val="1F487C"/>
                          </a:solidFill>
                        </a:rPr>
                        <a:t>at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487C"/>
                          </a:solidFill>
                        </a:rPr>
                        <a:t>Risk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1F487C"/>
                          </a:solidFill>
                        </a:rPr>
                        <a:t>(SAR)</a:t>
                      </a:r>
                      <a:r>
                        <a:rPr sz="1300" b="1" spc="-1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dirty="0">
                          <a:solidFill>
                            <a:srgbClr val="1F487C"/>
                          </a:solidFill>
                        </a:rPr>
                        <a:t>X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Applicable </a:t>
                      </a:r>
                      <a:r>
                        <a:rPr sz="1300" b="1" spc="-65" dirty="0">
                          <a:solidFill>
                            <a:srgbClr val="1F487C"/>
                          </a:solidFill>
                        </a:rPr>
                        <a:t>Mortality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1F487C"/>
                          </a:solidFill>
                        </a:rPr>
                        <a:t>rates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1F487C"/>
                          </a:solidFill>
                        </a:rPr>
                        <a:t>based </a:t>
                      </a:r>
                      <a:r>
                        <a:rPr sz="1300" b="1" spc="-65" dirty="0">
                          <a:solidFill>
                            <a:srgbClr val="1F487C"/>
                          </a:solidFill>
                        </a:rPr>
                        <a:t>on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attained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 age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of </a:t>
                      </a:r>
                      <a:r>
                        <a:rPr sz="1300" b="1" spc="-70" dirty="0">
                          <a:solidFill>
                            <a:srgbClr val="1F487C"/>
                          </a:solidFill>
                        </a:rPr>
                        <a:t>the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dirty="0">
                          <a:solidFill>
                            <a:srgbClr val="1F487C"/>
                          </a:solidFill>
                        </a:rPr>
                        <a:t>LA</a:t>
                      </a: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370" dirty="0">
                          <a:solidFill>
                            <a:srgbClr val="1F487C"/>
                          </a:solidFill>
                        </a:rPr>
                        <a:t>/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1000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57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7727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b="1" spc="-35" dirty="0">
                          <a:solidFill>
                            <a:srgbClr val="1F487C"/>
                          </a:solidFill>
                        </a:rPr>
                        <a:t>Partial</a:t>
                      </a:r>
                      <a:r>
                        <a:rPr sz="1300" b="1" spc="-30" dirty="0">
                          <a:solidFill>
                            <a:srgbClr val="1F487C"/>
                          </a:solidFill>
                        </a:rPr>
                        <a:t> Withdrawal</a:t>
                      </a:r>
                      <a:r>
                        <a:rPr sz="1300" b="1" spc="-4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Charge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520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55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Zero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520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913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50" dirty="0">
                          <a:solidFill>
                            <a:srgbClr val="1F487C"/>
                          </a:solidFill>
                        </a:rPr>
                        <a:t>Fund</a:t>
                      </a:r>
                      <a:r>
                        <a:rPr sz="1300" b="1" spc="-45" dirty="0">
                          <a:solidFill>
                            <a:srgbClr val="1F487C"/>
                          </a:solidFill>
                        </a:rPr>
                        <a:t> Switching</a:t>
                      </a: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Charge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99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55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Zero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99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5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R="470534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spc="-70" dirty="0">
                          <a:solidFill>
                            <a:srgbClr val="1F487C"/>
                          </a:solidFill>
                        </a:rPr>
                        <a:t>Premium</a:t>
                      </a:r>
                      <a:r>
                        <a:rPr sz="1300" b="1" spc="-25" dirty="0">
                          <a:solidFill>
                            <a:srgbClr val="1F487C"/>
                          </a:solidFill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1F487C"/>
                          </a:solidFill>
                        </a:rPr>
                        <a:t>Redirection</a:t>
                      </a:r>
                      <a:r>
                        <a:rPr sz="1300" b="1" spc="-10" dirty="0">
                          <a:solidFill>
                            <a:srgbClr val="1F487C"/>
                          </a:solidFill>
                        </a:rPr>
                        <a:t> Charge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882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3558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spc="-20" dirty="0">
                          <a:solidFill>
                            <a:srgbClr val="1F487C"/>
                          </a:solidFill>
                        </a:rPr>
                        <a:t>Zero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882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E6DF92CD-262C-CC86-27B0-B2A4EF0D9A54}"/>
              </a:ext>
            </a:extLst>
          </p:cNvPr>
          <p:cNvSpPr txBox="1">
            <a:spLocks/>
          </p:cNvSpPr>
          <p:nvPr/>
        </p:nvSpPr>
        <p:spPr bwMode="auto">
          <a:xfrm>
            <a:off x="383117" y="3427748"/>
            <a:ext cx="11275639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1088037" algn="l" defTabSz="108803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altLang="zh-CN" sz="2400" b="1" kern="1200">
                <a:solidFill>
                  <a:srgbClr val="043B72"/>
                </a:solidFill>
                <a:latin typeface="+mn-lt"/>
                <a:ea typeface="+mj-ea"/>
                <a:cs typeface="Arial" panose="020B0604020202020204" pitchFamily="34" charset="0"/>
                <a:sym typeface="Arial Narrow" panose="020B0606020202030204" pitchFamily="34" charset="0"/>
              </a:defRPr>
            </a:lvl1pPr>
            <a:lvl2pPr marL="1088037" indent="-1088037" algn="l" rtl="0" eaLnBrk="0" fontAlgn="base" hangingPunct="0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2pPr>
            <a:lvl3pPr marL="1088037" indent="-1088037" algn="l" rtl="0" eaLnBrk="0" fontAlgn="base" hangingPunct="0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3pPr>
            <a:lvl4pPr marL="1088037" indent="-1088037" algn="l" rtl="0" eaLnBrk="0" fontAlgn="base" hangingPunct="0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4pPr>
            <a:lvl5pPr marL="1088037" indent="-1088037" algn="l" rtl="0" eaLnBrk="0" fontAlgn="base" hangingPunct="0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anose="020B0606020202030204" pitchFamily="34" charset="0"/>
              </a:defRPr>
            </a:lvl5pPr>
            <a:lvl6pPr marL="1632054" indent="-1088037" algn="l" rtl="0" fontAlgn="base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6pPr>
            <a:lvl7pPr marL="2176072" indent="-1088037" algn="l" rtl="0" fontAlgn="base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7pPr>
            <a:lvl8pPr marL="2720088" indent="-1088037" algn="l" rtl="0" fontAlgn="base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8pPr>
            <a:lvl9pPr marL="3264108" indent="-1088037" algn="l" rtl="0" fontAlgn="base">
              <a:spcBef>
                <a:spcPct val="0"/>
              </a:spcBef>
              <a:spcAft>
                <a:spcPct val="0"/>
              </a:spcAft>
              <a:defRPr sz="3599" b="1">
                <a:solidFill>
                  <a:schemeClr val="accent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defRPr>
            </a:lvl9pPr>
          </a:lstStyle>
          <a:p>
            <a:pPr marL="12700" indent="-1087819" defTabSz="1087819">
              <a:lnSpc>
                <a:spcPct val="100000"/>
              </a:lnSpc>
              <a:spcBef>
                <a:spcPts val="105"/>
              </a:spcBef>
              <a:defRPr/>
            </a:pPr>
            <a:r>
              <a:rPr lang="en-IN" altLang="zh-CN" spc="-30" dirty="0">
                <a:solidFill>
                  <a:srgbClr val="96281D"/>
                </a:solidFill>
                <a:latin typeface="Tahoma"/>
                <a:cs typeface="Tahoma"/>
              </a:rPr>
              <a:t>Boundary conditions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5D96C24E-67E0-4E1F-3A46-423F731C0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99781"/>
              </p:ext>
            </p:extLst>
          </p:nvPr>
        </p:nvGraphicFramePr>
        <p:xfrm>
          <a:off x="360883" y="4098943"/>
          <a:ext cx="11448000" cy="2193925"/>
        </p:xfrm>
        <a:graphic>
          <a:graphicData uri="http://schemas.openxmlformats.org/drawingml/2006/table">
            <a:tbl>
              <a:tblPr firstRow="1" bandRow="1"/>
              <a:tblGrid>
                <a:gridCol w="19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9083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58220"/>
                          </a:solidFill>
                        </a:rPr>
                        <a:t>Plan</a:t>
                      </a:r>
                      <a:r>
                        <a:rPr sz="1400" b="1" spc="-65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Option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spc="-25" dirty="0">
                          <a:solidFill>
                            <a:srgbClr val="F58220"/>
                          </a:solidFill>
                        </a:rPr>
                        <a:t>PPT</a:t>
                      </a:r>
                      <a:endParaRPr sz="1400" dirty="0">
                        <a:solidFill>
                          <a:srgbClr val="F58220"/>
                        </a:solidFill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70" dirty="0">
                          <a:solidFill>
                            <a:srgbClr val="F58220"/>
                          </a:solidFill>
                        </a:rPr>
                        <a:t>(in</a:t>
                      </a:r>
                      <a:r>
                        <a:rPr sz="1400" b="1" spc="-3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years)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07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11175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spc="-25" dirty="0">
                          <a:solidFill>
                            <a:srgbClr val="F58220"/>
                          </a:solidFill>
                        </a:rPr>
                        <a:t>Policy</a:t>
                      </a:r>
                      <a:r>
                        <a:rPr sz="1400" b="1" spc="-55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58220"/>
                          </a:solidFill>
                        </a:rPr>
                        <a:t>term</a:t>
                      </a:r>
                      <a:endParaRPr sz="1400" dirty="0">
                        <a:solidFill>
                          <a:srgbClr val="F58220"/>
                        </a:solidFill>
                      </a:endParaRPr>
                    </a:p>
                    <a:p>
                      <a:pPr marL="58928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70" dirty="0">
                          <a:solidFill>
                            <a:srgbClr val="F58220"/>
                          </a:solidFill>
                        </a:rPr>
                        <a:t>(in</a:t>
                      </a:r>
                      <a:r>
                        <a:rPr sz="1400" b="1" spc="-3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years)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07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spc="-155" dirty="0">
                          <a:solidFill>
                            <a:srgbClr val="F58220"/>
                          </a:solidFill>
                        </a:rPr>
                        <a:t>Min/</a:t>
                      </a:r>
                      <a:r>
                        <a:rPr sz="1400" b="1" spc="4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58220"/>
                          </a:solidFill>
                        </a:rPr>
                        <a:t>Max</a:t>
                      </a:r>
                      <a:r>
                        <a:rPr sz="1400" b="1" spc="-6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dirty="0">
                          <a:solidFill>
                            <a:srgbClr val="F58220"/>
                          </a:solidFill>
                        </a:rPr>
                        <a:t>age</a:t>
                      </a:r>
                      <a:r>
                        <a:rPr sz="1400" b="1" spc="-4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dirty="0">
                          <a:solidFill>
                            <a:srgbClr val="F58220"/>
                          </a:solidFill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dirty="0">
                          <a:solidFill>
                            <a:srgbClr val="F58220"/>
                          </a:solidFill>
                        </a:rPr>
                        <a:t>LA</a:t>
                      </a: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dirty="0">
                          <a:solidFill>
                            <a:srgbClr val="F58220"/>
                          </a:solidFill>
                        </a:rPr>
                        <a:t>at</a:t>
                      </a:r>
                      <a:r>
                        <a:rPr sz="1400" b="1" spc="1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58220"/>
                          </a:solidFill>
                        </a:rPr>
                        <a:t>entry</a:t>
                      </a:r>
                      <a:r>
                        <a:rPr lang="en-US" sz="1400" b="1" spc="-2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58220"/>
                          </a:solidFill>
                        </a:rPr>
                        <a:t>(in</a:t>
                      </a:r>
                      <a:r>
                        <a:rPr sz="1400" b="1" spc="-3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years)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079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316865" marR="311150" indent="-381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58220"/>
                          </a:solidFill>
                        </a:rPr>
                        <a:t>Age</a:t>
                      </a:r>
                      <a:r>
                        <a:rPr sz="1400" b="1" spc="1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58220"/>
                          </a:solidFill>
                        </a:rPr>
                        <a:t>at </a:t>
                      </a:r>
                      <a:r>
                        <a:rPr sz="1400" b="1" spc="-45" dirty="0">
                          <a:solidFill>
                            <a:srgbClr val="F58220"/>
                          </a:solidFill>
                        </a:rPr>
                        <a:t>maturity </a:t>
                      </a:r>
                      <a:r>
                        <a:rPr sz="1400" b="1" spc="-40" dirty="0">
                          <a:solidFill>
                            <a:srgbClr val="F58220"/>
                          </a:solidFill>
                        </a:rPr>
                        <a:t>(of</a:t>
                      </a:r>
                      <a:r>
                        <a:rPr sz="1400" b="1" spc="-50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58220"/>
                          </a:solidFill>
                        </a:rPr>
                        <a:t>LA)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5019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65" dirty="0">
                          <a:solidFill>
                            <a:srgbClr val="F58220"/>
                          </a:solidFill>
                        </a:rPr>
                        <a:t>Minimum</a:t>
                      </a:r>
                      <a:r>
                        <a:rPr sz="1400" b="1" spc="5" dirty="0">
                          <a:solidFill>
                            <a:srgbClr val="F58220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8220"/>
                          </a:solidFill>
                        </a:rPr>
                        <a:t>Premium</a:t>
                      </a:r>
                      <a:endParaRPr sz="1400" dirty="0">
                        <a:solidFill>
                          <a:srgbClr val="F5822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331470" marR="0" lvl="0" indent="0" algn="l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60" dirty="0">
                          <a:solidFill>
                            <a:srgbClr val="043B6C"/>
                          </a:solidFill>
                          <a:latin typeface="+mn-lt"/>
                        </a:rPr>
                        <a:t>Growth</a:t>
                      </a:r>
                      <a:r>
                        <a:rPr lang="en-IN" sz="1400" b="1" spc="1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Plus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35305" marR="0" lvl="0" indent="0" algn="l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pc="-55" dirty="0">
                          <a:solidFill>
                            <a:srgbClr val="043B6C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1400" b="1" kern="1200" spc="-55" dirty="0">
                        <a:solidFill>
                          <a:srgbClr val="043B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65735" marR="0" lvl="0" indent="0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r>
                        <a:rPr lang="en-US" sz="1400" b="1" spc="-4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70" dirty="0">
                          <a:solidFill>
                            <a:srgbClr val="043B6C"/>
                          </a:solidFill>
                          <a:latin typeface="+mn-lt"/>
                        </a:rPr>
                        <a:t>minus</a:t>
                      </a:r>
                      <a:r>
                        <a:rPr lang="en-US"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43B6C"/>
                          </a:solidFill>
                          <a:latin typeface="+mn-lt"/>
                        </a:rPr>
                        <a:t>Age</a:t>
                      </a:r>
                      <a:r>
                        <a:rPr lang="en-US" sz="1400" b="1" spc="-6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at</a:t>
                      </a:r>
                      <a:r>
                        <a:rPr lang="en-US"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entry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marR="0" lvl="0" indent="0" algn="ctr" defTabSz="1088037" rtl="0" eaLnBrk="1" fontAlgn="auto" latinLnBrk="0" hangingPunct="1">
                        <a:lnSpc>
                          <a:spcPts val="14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95" dirty="0">
                          <a:solidFill>
                            <a:srgbClr val="043B6C"/>
                          </a:solidFill>
                          <a:latin typeface="+mn-lt"/>
                        </a:rPr>
                        <a:t>Min:</a:t>
                      </a:r>
                      <a:r>
                        <a:rPr lang="en-IN" sz="1400" b="1" spc="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0</a:t>
                      </a:r>
                      <a:r>
                        <a:rPr lang="en-IN"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  <a:endParaRPr lang="en-IN" sz="1400" dirty="0">
                        <a:latin typeface="+mn-lt"/>
                        <a:cs typeface="Tahoma"/>
                      </a:endParaRPr>
                    </a:p>
                    <a:p>
                      <a:pPr marL="55244" marR="0" lvl="0" indent="0" algn="ctr" defTabSz="1088037" rtl="0" eaLnBrk="1" fontAlgn="auto" latinLnBrk="0" hangingPunct="1">
                        <a:lnSpc>
                          <a:spcPts val="14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85" dirty="0">
                          <a:solidFill>
                            <a:srgbClr val="043B6C"/>
                          </a:solidFill>
                          <a:latin typeface="+mn-lt"/>
                        </a:rPr>
                        <a:t>Max:</a:t>
                      </a:r>
                      <a:r>
                        <a:rPr lang="en-IN" sz="1400" b="1" spc="-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50</a:t>
                      </a:r>
                      <a:r>
                        <a:rPr lang="en-IN" sz="1400" b="1" spc="-3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marR="0" lvl="0" indent="0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endParaRPr lang="en-IN"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362585" marR="353060" lvl="0" indent="19685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85" dirty="0">
                          <a:solidFill>
                            <a:srgbClr val="043B6C"/>
                          </a:solidFill>
                          <a:latin typeface="+mn-lt"/>
                        </a:rPr>
                        <a:t>Monthly:</a:t>
                      </a:r>
                      <a:r>
                        <a:rPr lang="en-IN" sz="1400" b="1" spc="5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35" dirty="0">
                          <a:solidFill>
                            <a:srgbClr val="043B6C"/>
                          </a:solidFill>
                          <a:latin typeface="+mn-lt"/>
                        </a:rPr>
                        <a:t>₹10,000 </a:t>
                      </a:r>
                    </a:p>
                    <a:p>
                      <a:pPr marL="362585" marR="353060" lvl="0" indent="19685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80" dirty="0">
                          <a:solidFill>
                            <a:srgbClr val="043B6C"/>
                          </a:solidFill>
                          <a:latin typeface="+mn-lt"/>
                        </a:rPr>
                        <a:t>Yearly:</a:t>
                      </a:r>
                      <a:r>
                        <a:rPr lang="en-IN" sz="1400" b="1" spc="-3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362585" marR="353060" lvl="0" indent="19685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rgbClr val="043B6C"/>
                          </a:solidFill>
                          <a:latin typeface="+mn-lt"/>
                        </a:rPr>
                        <a:t>₹</a:t>
                      </a:r>
                      <a:r>
                        <a:rPr lang="en-IN" sz="1400" b="1" spc="-65" dirty="0">
                          <a:solidFill>
                            <a:srgbClr val="043B6C"/>
                          </a:solidFill>
                          <a:latin typeface="+mn-lt"/>
                        </a:rPr>
                        <a:t>1,00,000</a:t>
                      </a: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286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</a:pP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35305" marR="0" lvl="0" indent="0" algn="l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8 - 9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65735" marR="0" lvl="0" indent="0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r>
                        <a:rPr lang="en-US" sz="1400" b="1" spc="-4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70" dirty="0">
                          <a:solidFill>
                            <a:srgbClr val="043B6C"/>
                          </a:solidFill>
                          <a:latin typeface="+mn-lt"/>
                        </a:rPr>
                        <a:t>minus</a:t>
                      </a:r>
                      <a:r>
                        <a:rPr lang="en-US"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43B6C"/>
                          </a:solidFill>
                          <a:latin typeface="+mn-lt"/>
                        </a:rPr>
                        <a:t>Age</a:t>
                      </a:r>
                      <a:r>
                        <a:rPr lang="en-US" sz="1400" b="1" spc="-6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at</a:t>
                      </a:r>
                      <a:r>
                        <a:rPr lang="en-US"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entry</a:t>
                      </a:r>
                      <a:endParaRPr lang="en-US"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marR="0" lvl="0" indent="0" algn="ctr" defTabSz="1088037" rtl="0" eaLnBrk="1" fontAlgn="auto" latinLnBrk="0" hangingPunct="1">
                        <a:lnSpc>
                          <a:spcPts val="14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95" dirty="0">
                          <a:solidFill>
                            <a:srgbClr val="043B6C"/>
                          </a:solidFill>
                          <a:latin typeface="+mn-lt"/>
                        </a:rPr>
                        <a:t>Min:</a:t>
                      </a:r>
                      <a:r>
                        <a:rPr lang="en-IN" sz="1400" b="1" spc="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0</a:t>
                      </a:r>
                      <a:r>
                        <a:rPr lang="en-IN"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  <a:endParaRPr lang="en-IN" sz="1400" dirty="0">
                        <a:latin typeface="+mn-lt"/>
                        <a:cs typeface="Tahoma"/>
                      </a:endParaRPr>
                    </a:p>
                    <a:p>
                      <a:pPr marL="55244" marR="0" lvl="0" indent="0" algn="ctr" defTabSz="1088037" rtl="0" eaLnBrk="1" fontAlgn="auto" latinLnBrk="0" hangingPunct="1">
                        <a:lnSpc>
                          <a:spcPts val="14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85" dirty="0">
                          <a:solidFill>
                            <a:srgbClr val="043B6C"/>
                          </a:solidFill>
                          <a:latin typeface="+mn-lt"/>
                        </a:rPr>
                        <a:t>Max:</a:t>
                      </a:r>
                      <a:r>
                        <a:rPr lang="en-IN" sz="1400" b="1" spc="-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50</a:t>
                      </a:r>
                      <a:r>
                        <a:rPr lang="en-IN" sz="1400" b="1" spc="-3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IN"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marR="0" lvl="0" indent="0" algn="ctr" defTabSz="1088037" rtl="0" eaLnBrk="1" fontAlgn="auto" latinLnBrk="0" hangingPunct="1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endParaRPr lang="en-IN"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62585" marR="353060" indent="196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300" dirty="0">
                        <a:latin typeface="+mn-lt"/>
                        <a:cs typeface="Tahoma"/>
                      </a:endParaRPr>
                    </a:p>
                  </a:txBody>
                  <a:tcPr marL="0" marR="0" marT="431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20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35305" algn="l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10</a:t>
                      </a:r>
                      <a:r>
                        <a:rPr sz="1400" b="1" spc="-4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80" dirty="0">
                          <a:solidFill>
                            <a:srgbClr val="043B6C"/>
                          </a:solidFill>
                          <a:latin typeface="+mn-lt"/>
                        </a:rPr>
                        <a:t>–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43B6C"/>
                          </a:solidFill>
                          <a:latin typeface="+mn-lt"/>
                        </a:rPr>
                        <a:t>30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6573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r>
                        <a:rPr sz="1400" b="1" spc="-4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043B6C"/>
                          </a:solidFill>
                          <a:latin typeface="+mn-lt"/>
                        </a:rPr>
                        <a:t>minus</a:t>
                      </a:r>
                      <a:r>
                        <a:rPr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dirty="0">
                          <a:solidFill>
                            <a:srgbClr val="043B6C"/>
                          </a:solidFill>
                          <a:latin typeface="+mn-lt"/>
                        </a:rPr>
                        <a:t>Age</a:t>
                      </a:r>
                      <a:r>
                        <a:rPr sz="1400" b="1" spc="-6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at</a:t>
                      </a:r>
                      <a:r>
                        <a:rPr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entry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algn="ctr">
                        <a:lnSpc>
                          <a:spcPts val="1480"/>
                        </a:lnSpc>
                        <a:spcBef>
                          <a:spcPts val="15"/>
                        </a:spcBef>
                      </a:pPr>
                      <a:r>
                        <a:rPr sz="1400" b="1" spc="-95" dirty="0">
                          <a:solidFill>
                            <a:srgbClr val="043B6C"/>
                          </a:solidFill>
                          <a:latin typeface="+mn-lt"/>
                        </a:rPr>
                        <a:t>Min:</a:t>
                      </a:r>
                      <a:r>
                        <a:rPr sz="1400" b="1" spc="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0</a:t>
                      </a:r>
                      <a:r>
                        <a:rPr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44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31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85" dirty="0">
                          <a:solidFill>
                            <a:srgbClr val="043B6C"/>
                          </a:solidFill>
                          <a:latin typeface="+mn-lt"/>
                        </a:rPr>
                        <a:t>Max:</a:t>
                      </a:r>
                      <a:r>
                        <a:rPr sz="1400" b="1" spc="-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60</a:t>
                      </a:r>
                      <a:r>
                        <a:rPr sz="1400" b="1" spc="-3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410209" algn="l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Single</a:t>
                      </a:r>
                      <a:r>
                        <a:rPr sz="1400" b="1" spc="-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Pay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39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657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r>
                        <a:rPr sz="1400" b="1" spc="-4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043B6C"/>
                          </a:solidFill>
                          <a:latin typeface="+mn-lt"/>
                        </a:rPr>
                        <a:t>minus</a:t>
                      </a:r>
                      <a:r>
                        <a:rPr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dirty="0">
                          <a:solidFill>
                            <a:srgbClr val="043B6C"/>
                          </a:solidFill>
                          <a:latin typeface="+mn-lt"/>
                        </a:rPr>
                        <a:t>Age</a:t>
                      </a:r>
                      <a:r>
                        <a:rPr sz="1400" b="1" spc="-6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at</a:t>
                      </a:r>
                      <a:r>
                        <a:rPr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entry</a:t>
                      </a:r>
                      <a:endParaRPr sz="1400">
                        <a:latin typeface="+mn-lt"/>
                        <a:cs typeface="Tahoma"/>
                      </a:endParaRPr>
                    </a:p>
                  </a:txBody>
                  <a:tcPr marL="0" marR="0" marT="139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4610" algn="ctr">
                        <a:lnSpc>
                          <a:spcPts val="1480"/>
                        </a:lnSpc>
                        <a:spcBef>
                          <a:spcPts val="15"/>
                        </a:spcBef>
                      </a:pPr>
                      <a:r>
                        <a:rPr sz="1400" b="1" spc="-95" dirty="0">
                          <a:solidFill>
                            <a:srgbClr val="043B6C"/>
                          </a:solidFill>
                          <a:latin typeface="+mn-lt"/>
                        </a:rPr>
                        <a:t>Min:</a:t>
                      </a:r>
                      <a:r>
                        <a:rPr sz="1400" b="1" spc="-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43B6C"/>
                          </a:solidFill>
                          <a:latin typeface="+mn-lt"/>
                        </a:rPr>
                        <a:t>0</a:t>
                      </a:r>
                      <a:r>
                        <a:rPr sz="1400" b="1" spc="-40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years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25" dirty="0">
                          <a:solidFill>
                            <a:srgbClr val="043B6C"/>
                          </a:solidFill>
                          <a:latin typeface="+mn-lt"/>
                        </a:rPr>
                        <a:t>75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39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646430" algn="l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dirty="0">
                          <a:solidFill>
                            <a:srgbClr val="043B6C"/>
                          </a:solidFill>
                          <a:latin typeface="+mn-lt"/>
                        </a:rPr>
                        <a:t>₹</a:t>
                      </a:r>
                      <a:r>
                        <a:rPr sz="1400" b="1" spc="-85" dirty="0">
                          <a:solidFill>
                            <a:srgbClr val="043B6C"/>
                          </a:solidFill>
                          <a:latin typeface="+mn-l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43B6C"/>
                          </a:solidFill>
                          <a:latin typeface="+mn-lt"/>
                        </a:rPr>
                        <a:t>2,50,000</a:t>
                      </a:r>
                      <a:endParaRPr sz="1400" dirty="0">
                        <a:latin typeface="+mn-lt"/>
                        <a:cs typeface="Tahoma"/>
                      </a:endParaRPr>
                    </a:p>
                  </a:txBody>
                  <a:tcPr marL="0" marR="0" marT="139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96291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85" dirty="0">
                          <a:solidFill>
                            <a:srgbClr val="043B6C"/>
                          </a:solidFill>
                        </a:rPr>
                        <a:t>Max:</a:t>
                      </a:r>
                      <a:r>
                        <a:rPr sz="1400" b="1" spc="-5" dirty="0">
                          <a:solidFill>
                            <a:srgbClr val="043B6C"/>
                          </a:solidFill>
                        </a:rPr>
                        <a:t> </a:t>
                      </a:r>
                      <a:r>
                        <a:rPr lang="en-US" sz="1400" b="1" spc="-55" dirty="0">
                          <a:solidFill>
                            <a:srgbClr val="043B6C"/>
                          </a:solidFill>
                        </a:rPr>
                        <a:t>60</a:t>
                      </a:r>
                      <a:r>
                        <a:rPr sz="1400" b="1" spc="-30" dirty="0">
                          <a:solidFill>
                            <a:srgbClr val="043B6C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</a:rPr>
                        <a:t>years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8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F708-63B0-B4AD-911B-9F804E80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1B16B6A1-26FD-7B19-18F2-B6E45BDE52C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7068A9-E162-3060-FECC-8F731C6A9CCA}"/>
              </a:ext>
            </a:extLst>
          </p:cNvPr>
          <p:cNvSpPr txBox="1">
            <a:spLocks/>
          </p:cNvSpPr>
          <p:nvPr/>
        </p:nvSpPr>
        <p:spPr>
          <a:xfrm>
            <a:off x="203258" y="237072"/>
            <a:ext cx="11687044" cy="753533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rgbClr val="97291E"/>
                </a:solidFill>
                <a:latin typeface="Zurich BT" panose="020B0603020202030204" pitchFamily="34" charset="0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7291E"/>
                </a:solidFill>
                <a:effectLst/>
                <a:uLnTx/>
                <a:uFillTx/>
                <a:latin typeface="Zurich BT" panose="020B0603020202030204" pitchFamily="34" charset="0"/>
                <a:ea typeface="+mn-ea"/>
                <a:cs typeface="+mn-cs"/>
              </a:rPr>
              <a:t>How does ULIP work?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7291E"/>
              </a:solidFill>
              <a:effectLst/>
              <a:uLnTx/>
              <a:uFillTx/>
              <a:latin typeface="Zurich BT" panose="020B0603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A164F-C0C4-8A84-22FF-4730C86FDA02}"/>
              </a:ext>
            </a:extLst>
          </p:cNvPr>
          <p:cNvSpPr txBox="1"/>
          <p:nvPr/>
        </p:nvSpPr>
        <p:spPr>
          <a:xfrm>
            <a:off x="1828801" y="5634336"/>
            <a:ext cx="822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rtl="0"/>
            <a:r>
              <a:rPr lang="en-IN" sz="1200" kern="1200" dirty="0">
                <a:solidFill>
                  <a:srgbClr val="053C6D"/>
                </a:solidFill>
                <a:latin typeface="Zurich BT"/>
                <a:ea typeface="+mn-ea"/>
                <a:cs typeface="+mn-cs"/>
              </a:rPr>
              <a:t>The above illustration is for a 45 year old male opting for ICICI </a:t>
            </a:r>
            <a:r>
              <a:rPr lang="en-IN" sz="1200" kern="1200" dirty="0" err="1">
                <a:solidFill>
                  <a:srgbClr val="053C6D"/>
                </a:solidFill>
                <a:latin typeface="Zurich BT"/>
                <a:ea typeface="+mn-ea"/>
                <a:cs typeface="+mn-cs"/>
              </a:rPr>
              <a:t>Pru</a:t>
            </a:r>
            <a:r>
              <a:rPr lang="en-IN" sz="1200" kern="1200" dirty="0">
                <a:solidFill>
                  <a:srgbClr val="053C6D"/>
                </a:solidFill>
                <a:latin typeface="Zurich BT"/>
                <a:ea typeface="+mn-ea"/>
                <a:cs typeface="+mn-cs"/>
              </a:rPr>
              <a:t> Signature Online with an annualised premium of </a:t>
            </a:r>
            <a:r>
              <a:rPr lang="en-IN" sz="1200" kern="1200" dirty="0" err="1">
                <a:solidFill>
                  <a:srgbClr val="053C6D"/>
                </a:solidFill>
                <a:latin typeface="Zurich BT"/>
                <a:ea typeface="+mn-ea"/>
                <a:cs typeface="+mn-cs"/>
              </a:rPr>
              <a:t>Rs</a:t>
            </a:r>
            <a:r>
              <a:rPr lang="en-IN" sz="1200" kern="1200" dirty="0">
                <a:solidFill>
                  <a:srgbClr val="053C6D"/>
                </a:solidFill>
                <a:latin typeface="Zurich BT"/>
                <a:ea typeface="+mn-ea"/>
                <a:cs typeface="+mn-cs"/>
              </a:rPr>
              <a:t>. 10,00,000, Premium Payment term of 10 years and Policy Term of 15 years with a Life cover of 1 Cr.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CB169-70C3-EE19-CD6E-40BBA539C8FD}"/>
              </a:ext>
            </a:extLst>
          </p:cNvPr>
          <p:cNvSpPr/>
          <p:nvPr/>
        </p:nvSpPr>
        <p:spPr>
          <a:xfrm>
            <a:off x="1931990" y="4794113"/>
            <a:ext cx="8229606" cy="506134"/>
          </a:xfrm>
          <a:prstGeom prst="rect">
            <a:avLst/>
          </a:prstGeom>
          <a:solidFill>
            <a:srgbClr val="97291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A solution to your Wealth creation &amp; Protection needs within 1 single plan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3F430CA-4B2E-8C53-4CC7-669B03E6359A}"/>
              </a:ext>
            </a:extLst>
          </p:cNvPr>
          <p:cNvGraphicFramePr/>
          <p:nvPr/>
        </p:nvGraphicFramePr>
        <p:xfrm>
          <a:off x="2652584" y="857151"/>
          <a:ext cx="6788418" cy="37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17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82E3003-4A83-A34E-81F4-546B35D25443}"/>
              </a:ext>
            </a:extLst>
          </p:cNvPr>
          <p:cNvSpPr txBox="1">
            <a:spLocks/>
          </p:cNvSpPr>
          <p:nvPr/>
        </p:nvSpPr>
        <p:spPr>
          <a:xfrm>
            <a:off x="252465" y="237068"/>
            <a:ext cx="11687044" cy="753533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rgbClr val="97291E"/>
                </a:solidFill>
                <a:latin typeface="Zurich BT" panose="020B0603020202030204" pitchFamily="34" charset="0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7291E"/>
                </a:solidFill>
                <a:effectLst/>
                <a:uLnTx/>
                <a:uFillTx/>
                <a:latin typeface="Zurich BT" panose="020B0603020202030204" pitchFamily="34" charset="0"/>
                <a:ea typeface="+mn-ea"/>
                <a:cs typeface="+mn-cs"/>
              </a:rPr>
              <a:t>ULIP vs MF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7291E"/>
              </a:solidFill>
              <a:effectLst/>
              <a:uLnTx/>
              <a:uFillTx/>
              <a:latin typeface="Zurich BT" panose="020B060302020203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6F926-43A0-7923-54FA-D0B22966FBB8}"/>
              </a:ext>
            </a:extLst>
          </p:cNvPr>
          <p:cNvSpPr/>
          <p:nvPr/>
        </p:nvSpPr>
        <p:spPr>
          <a:xfrm>
            <a:off x="914387" y="5139841"/>
            <a:ext cx="10363200" cy="1061829"/>
          </a:xfrm>
          <a:prstGeom prst="rect">
            <a:avLst/>
          </a:prstGeom>
          <a:solidFill>
            <a:srgbClr val="97291E"/>
          </a:solidFill>
        </p:spPr>
        <p:txBody>
          <a:bodyPr wrap="square" anchor="ctr">
            <a:spAutoFit/>
          </a:bodyPr>
          <a:lstStyle/>
          <a:p>
            <a:pPr marL="285750" marR="0" lvl="0" indent="-28575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Lesser Costs:</a:t>
            </a:r>
          </a:p>
          <a:p>
            <a:pPr marL="742950" marR="0" lvl="1" indent="-28575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(Total charges under ULIPs cannot exceed 2.25% which is still lower than MF’s maximum expense ratio of 2.5%)</a:t>
            </a:r>
          </a:p>
          <a:p>
            <a:pPr marL="285750" marR="0" lvl="0" indent="-28575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5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urich BT"/>
              <a:ea typeface="+mn-ea"/>
              <a:cs typeface="+mn-cs"/>
            </a:endParaRPr>
          </a:p>
          <a:p>
            <a:pPr marL="285750" marR="0" lvl="0" indent="-28575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Better tax-efficient returns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D1C3F0-1F25-02C7-7CC9-295507678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3" y="978637"/>
            <a:ext cx="10376291" cy="3950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1C8E9-35CA-80F5-789D-8EACCA6A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719AF10-6199-05A5-6C09-C129DD6AA87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3070C12-7D23-AF02-9799-6774E94CD6A3}"/>
              </a:ext>
            </a:extLst>
          </p:cNvPr>
          <p:cNvSpPr txBox="1">
            <a:spLocks/>
          </p:cNvSpPr>
          <p:nvPr/>
        </p:nvSpPr>
        <p:spPr>
          <a:xfrm>
            <a:off x="252478" y="344140"/>
            <a:ext cx="11687044" cy="753533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rgbClr val="97291E"/>
                </a:solidFill>
                <a:latin typeface="Zurich BT" panose="020B0603020202030204" pitchFamily="34" charset="0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7291E"/>
                </a:solidFill>
                <a:effectLst/>
                <a:uLnTx/>
                <a:uFillTx/>
                <a:latin typeface="Zurich BT" panose="020B0603020202030204" pitchFamily="34" charset="0"/>
                <a:ea typeface="+mn-ea"/>
                <a:cs typeface="+mn-cs"/>
              </a:rPr>
              <a:t>Key Benefits</a:t>
            </a:r>
          </a:p>
        </p:txBody>
      </p:sp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72113271-1825-480B-CD02-192AF800C7AA}"/>
              </a:ext>
            </a:extLst>
          </p:cNvPr>
          <p:cNvSpPr/>
          <p:nvPr/>
        </p:nvSpPr>
        <p:spPr>
          <a:xfrm>
            <a:off x="1828800" y="1303045"/>
            <a:ext cx="9144000" cy="533400"/>
          </a:xfrm>
          <a:prstGeom prst="roundRect">
            <a:avLst/>
          </a:prstGeom>
          <a:solidFill>
            <a:srgbClr val="97291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Key Benefits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26434441-A30B-8701-36FE-C672C42AA4DE}"/>
              </a:ext>
            </a:extLst>
          </p:cNvPr>
          <p:cNvSpPr/>
          <p:nvPr/>
        </p:nvSpPr>
        <p:spPr>
          <a:xfrm>
            <a:off x="1828800" y="1836445"/>
            <a:ext cx="9144000" cy="533400"/>
          </a:xfrm>
          <a:prstGeom prst="roundRect">
            <a:avLst/>
          </a:prstGeom>
          <a:solidFill>
            <a:srgbClr val="053C6D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Flexibility of investment options through various portfolio strategies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EBCD760F-D63D-3439-3D59-9D767E20D0D9}"/>
              </a:ext>
            </a:extLst>
          </p:cNvPr>
          <p:cNvSpPr/>
          <p:nvPr/>
        </p:nvSpPr>
        <p:spPr>
          <a:xfrm>
            <a:off x="1828800" y="2369845"/>
            <a:ext cx="9144000" cy="532480"/>
          </a:xfrm>
          <a:prstGeom prst="roundRect">
            <a:avLst/>
          </a:prstGeom>
          <a:solidFill>
            <a:srgbClr val="EEECE1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53C6D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Option to choose and switch between multiple funds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5C676805-4815-FD00-5721-496D66FFCD72}"/>
              </a:ext>
            </a:extLst>
          </p:cNvPr>
          <p:cNvSpPr/>
          <p:nvPr/>
        </p:nvSpPr>
        <p:spPr>
          <a:xfrm>
            <a:off x="1828800" y="2903705"/>
            <a:ext cx="9144000" cy="533400"/>
          </a:xfrm>
          <a:prstGeom prst="roundRect">
            <a:avLst/>
          </a:prstGeom>
          <a:solidFill>
            <a:srgbClr val="053C6D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Change allocation of future premium through Premium Redirection facility</a:t>
            </a: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5F374039-E485-EFE0-8D6B-2DB3EF5EF524}"/>
              </a:ext>
            </a:extLst>
          </p:cNvPr>
          <p:cNvSpPr/>
          <p:nvPr/>
        </p:nvSpPr>
        <p:spPr>
          <a:xfrm>
            <a:off x="1828800" y="3436645"/>
            <a:ext cx="9144000" cy="533400"/>
          </a:xfrm>
          <a:prstGeom prst="roundRect">
            <a:avLst/>
          </a:prstGeom>
          <a:solidFill>
            <a:srgbClr val="EEECE1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53C6D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Secured investment through Married Women’s Property Act</a:t>
            </a:r>
          </a:p>
        </p:txBody>
      </p:sp>
      <p:sp>
        <p:nvSpPr>
          <p:cNvPr id="14" name="Rounded Rectangle 57">
            <a:extLst>
              <a:ext uri="{FF2B5EF4-FFF2-40B4-BE49-F238E27FC236}">
                <a16:creationId xmlns:a16="http://schemas.microsoft.com/office/drawing/2014/main" id="{82ED0DEE-3C13-900F-7510-242DA42F7EC8}"/>
              </a:ext>
            </a:extLst>
          </p:cNvPr>
          <p:cNvSpPr/>
          <p:nvPr/>
        </p:nvSpPr>
        <p:spPr>
          <a:xfrm>
            <a:off x="1828800" y="4502985"/>
            <a:ext cx="9144000" cy="533400"/>
          </a:xfrm>
          <a:prstGeom prst="roundRect">
            <a:avLst/>
          </a:prstGeom>
          <a:solidFill>
            <a:srgbClr val="EEECE1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53C6D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Grow your wealth through options like Wealth boosters and Loyalty additions</a:t>
            </a:r>
          </a:p>
        </p:txBody>
      </p:sp>
      <p:sp>
        <p:nvSpPr>
          <p:cNvPr id="15" name="Rounded Rectangle 58">
            <a:extLst>
              <a:ext uri="{FF2B5EF4-FFF2-40B4-BE49-F238E27FC236}">
                <a16:creationId xmlns:a16="http://schemas.microsoft.com/office/drawing/2014/main" id="{CD793F90-A38C-5282-2400-2A10728B08D4}"/>
              </a:ext>
            </a:extLst>
          </p:cNvPr>
          <p:cNvSpPr/>
          <p:nvPr/>
        </p:nvSpPr>
        <p:spPr>
          <a:xfrm>
            <a:off x="1828800" y="3969815"/>
            <a:ext cx="9144000" cy="533400"/>
          </a:xfrm>
          <a:prstGeom prst="roundRect">
            <a:avLst/>
          </a:prstGeom>
          <a:solidFill>
            <a:srgbClr val="053C6D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Systematic Withdrawal Plan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E92F3D41-0AD4-D4F8-0AD2-E70ED20510F0}"/>
              </a:ext>
            </a:extLst>
          </p:cNvPr>
          <p:cNvSpPr/>
          <p:nvPr/>
        </p:nvSpPr>
        <p:spPr>
          <a:xfrm>
            <a:off x="1805441" y="5035925"/>
            <a:ext cx="9167359" cy="533400"/>
          </a:xfrm>
          <a:prstGeom prst="roundRect">
            <a:avLst/>
          </a:prstGeom>
          <a:solidFill>
            <a:srgbClr val="053C6D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Life cover for the entire policy term, to financially secure your family 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B49670CD-7537-37D3-F755-EBEAD4AB0B94}"/>
              </a:ext>
            </a:extLst>
          </p:cNvPr>
          <p:cNvSpPr/>
          <p:nvPr/>
        </p:nvSpPr>
        <p:spPr>
          <a:xfrm>
            <a:off x="1805439" y="5568865"/>
            <a:ext cx="9144000" cy="533400"/>
          </a:xfrm>
          <a:prstGeom prst="roundRect">
            <a:avLst/>
          </a:prstGeom>
          <a:solidFill>
            <a:srgbClr val="EEECE1"/>
          </a:solidFill>
          <a:ln w="25400" cap="flat" cmpd="sng" algn="ctr">
            <a:solidFill>
              <a:srgbClr val="FDFDF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53C6D"/>
                </a:solidFill>
                <a:effectLst/>
                <a:uLnTx/>
                <a:uFillTx/>
                <a:latin typeface="Zurich BT"/>
                <a:ea typeface="+mn-ea"/>
                <a:cs typeface="+mn-cs"/>
              </a:rPr>
              <a:t>Tax benefits on premiums paid and benefits received, as per prevailing tax laws</a:t>
            </a:r>
          </a:p>
        </p:txBody>
      </p:sp>
    </p:spTree>
    <p:extLst>
      <p:ext uri="{BB962C8B-B14F-4D97-AF65-F5344CB8AC3E}">
        <p14:creationId xmlns:p14="http://schemas.microsoft.com/office/powerpoint/2010/main" val="94380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22173" y="400559"/>
            <a:ext cx="1445895" cy="764540"/>
          </a:xfrm>
          <a:custGeom>
            <a:avLst/>
            <a:gdLst/>
            <a:ahLst/>
            <a:cxnLst/>
            <a:rect l="l" t="t" r="r" b="b"/>
            <a:pathLst>
              <a:path w="1445895" h="764540">
                <a:moveTo>
                  <a:pt x="1445270" y="0"/>
                </a:moveTo>
                <a:lnTo>
                  <a:pt x="0" y="0"/>
                </a:lnTo>
                <a:lnTo>
                  <a:pt x="0" y="764307"/>
                </a:lnTo>
                <a:lnTo>
                  <a:pt x="1445270" y="764307"/>
                </a:lnTo>
                <a:lnTo>
                  <a:pt x="1445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464" y="1165099"/>
            <a:ext cx="6067044" cy="21595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7743" y="4168546"/>
            <a:ext cx="2364105" cy="714375"/>
            <a:chOff x="987743" y="4168546"/>
            <a:chExt cx="2364105" cy="714375"/>
          </a:xfrm>
        </p:grpSpPr>
        <p:sp>
          <p:nvSpPr>
            <p:cNvPr id="5" name="object 5"/>
            <p:cNvSpPr/>
            <p:nvPr/>
          </p:nvSpPr>
          <p:spPr>
            <a:xfrm>
              <a:off x="1000234" y="4181037"/>
              <a:ext cx="2339340" cy="688975"/>
            </a:xfrm>
            <a:custGeom>
              <a:avLst/>
              <a:gdLst/>
              <a:ahLst/>
              <a:cxnLst/>
              <a:rect l="l" t="t" r="r" b="b"/>
              <a:pathLst>
                <a:path w="2339340" h="688975">
                  <a:moveTo>
                    <a:pt x="2222636" y="0"/>
                  </a:moveTo>
                  <a:lnTo>
                    <a:pt x="116049" y="0"/>
                  </a:lnTo>
                  <a:lnTo>
                    <a:pt x="70882" y="9023"/>
                  </a:lnTo>
                  <a:lnTo>
                    <a:pt x="33993" y="33631"/>
                  </a:lnTo>
                  <a:lnTo>
                    <a:pt x="9121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121" y="618748"/>
                  </a:lnTo>
                  <a:lnTo>
                    <a:pt x="33993" y="655242"/>
                  </a:lnTo>
                  <a:lnTo>
                    <a:pt x="70882" y="679851"/>
                  </a:lnTo>
                  <a:lnTo>
                    <a:pt x="116049" y="688876"/>
                  </a:lnTo>
                  <a:lnTo>
                    <a:pt x="2222636" y="688876"/>
                  </a:lnTo>
                  <a:lnTo>
                    <a:pt x="2267818" y="679851"/>
                  </a:lnTo>
                  <a:lnTo>
                    <a:pt x="2304716" y="655243"/>
                  </a:lnTo>
                  <a:lnTo>
                    <a:pt x="2329595" y="618749"/>
                  </a:lnTo>
                  <a:lnTo>
                    <a:pt x="2338719" y="574068"/>
                  </a:lnTo>
                  <a:lnTo>
                    <a:pt x="2338719" y="114811"/>
                  </a:lnTo>
                  <a:lnTo>
                    <a:pt x="2329595" y="70126"/>
                  </a:lnTo>
                  <a:lnTo>
                    <a:pt x="2304716" y="33631"/>
                  </a:lnTo>
                  <a:lnTo>
                    <a:pt x="2267818" y="9024"/>
                  </a:lnTo>
                  <a:lnTo>
                    <a:pt x="2222636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0234" y="4181037"/>
              <a:ext cx="2339340" cy="688975"/>
            </a:xfrm>
            <a:custGeom>
              <a:avLst/>
              <a:gdLst/>
              <a:ahLst/>
              <a:cxnLst/>
              <a:rect l="l" t="t" r="r" b="b"/>
              <a:pathLst>
                <a:path w="2339340" h="688975">
                  <a:moveTo>
                    <a:pt x="0" y="114811"/>
                  </a:moveTo>
                  <a:lnTo>
                    <a:pt x="9121" y="70126"/>
                  </a:lnTo>
                  <a:lnTo>
                    <a:pt x="33993" y="33631"/>
                  </a:lnTo>
                  <a:lnTo>
                    <a:pt x="70882" y="9023"/>
                  </a:lnTo>
                  <a:lnTo>
                    <a:pt x="116049" y="0"/>
                  </a:lnTo>
                  <a:lnTo>
                    <a:pt x="2222636" y="0"/>
                  </a:lnTo>
                  <a:lnTo>
                    <a:pt x="2267818" y="9024"/>
                  </a:lnTo>
                  <a:lnTo>
                    <a:pt x="2304716" y="33631"/>
                  </a:lnTo>
                  <a:lnTo>
                    <a:pt x="2329595" y="70126"/>
                  </a:lnTo>
                  <a:lnTo>
                    <a:pt x="2338719" y="114811"/>
                  </a:lnTo>
                  <a:lnTo>
                    <a:pt x="2338719" y="574068"/>
                  </a:lnTo>
                  <a:lnTo>
                    <a:pt x="2329595" y="618749"/>
                  </a:lnTo>
                  <a:lnTo>
                    <a:pt x="2304716" y="655243"/>
                  </a:lnTo>
                  <a:lnTo>
                    <a:pt x="2267818" y="679851"/>
                  </a:lnTo>
                  <a:lnTo>
                    <a:pt x="2222636" y="688876"/>
                  </a:lnTo>
                  <a:lnTo>
                    <a:pt x="116049" y="688876"/>
                  </a:lnTo>
                  <a:lnTo>
                    <a:pt x="70882" y="679851"/>
                  </a:lnTo>
                  <a:lnTo>
                    <a:pt x="33993" y="655242"/>
                  </a:lnTo>
                  <a:lnTo>
                    <a:pt x="9121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70631" y="5105810"/>
            <a:ext cx="2355850" cy="714375"/>
            <a:chOff x="2370631" y="5105810"/>
            <a:chExt cx="2355850" cy="714375"/>
          </a:xfrm>
        </p:grpSpPr>
        <p:sp>
          <p:nvSpPr>
            <p:cNvPr id="8" name="object 8"/>
            <p:cNvSpPr/>
            <p:nvPr/>
          </p:nvSpPr>
          <p:spPr>
            <a:xfrm>
              <a:off x="2383118" y="511829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2214741" y="0"/>
                  </a:moveTo>
                  <a:lnTo>
                    <a:pt x="115689" y="0"/>
                  </a:lnTo>
                  <a:lnTo>
                    <a:pt x="70642" y="9023"/>
                  </a:lnTo>
                  <a:lnTo>
                    <a:pt x="33870" y="33631"/>
                  </a:lnTo>
                  <a:lnTo>
                    <a:pt x="9086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086" y="618748"/>
                  </a:lnTo>
                  <a:lnTo>
                    <a:pt x="33870" y="655242"/>
                  </a:lnTo>
                  <a:lnTo>
                    <a:pt x="70642" y="679851"/>
                  </a:lnTo>
                  <a:lnTo>
                    <a:pt x="115689" y="688876"/>
                  </a:lnTo>
                  <a:lnTo>
                    <a:pt x="2214741" y="688876"/>
                  </a:lnTo>
                  <a:lnTo>
                    <a:pt x="2259795" y="679851"/>
                  </a:lnTo>
                  <a:lnTo>
                    <a:pt x="2296570" y="655242"/>
                  </a:lnTo>
                  <a:lnTo>
                    <a:pt x="2321357" y="618748"/>
                  </a:lnTo>
                  <a:lnTo>
                    <a:pt x="2330444" y="574068"/>
                  </a:lnTo>
                  <a:lnTo>
                    <a:pt x="2330444" y="114811"/>
                  </a:lnTo>
                  <a:lnTo>
                    <a:pt x="2321357" y="70126"/>
                  </a:lnTo>
                  <a:lnTo>
                    <a:pt x="2296570" y="33631"/>
                  </a:lnTo>
                  <a:lnTo>
                    <a:pt x="2259795" y="9023"/>
                  </a:lnTo>
                  <a:lnTo>
                    <a:pt x="2214741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3118" y="511829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0" y="114811"/>
                  </a:moveTo>
                  <a:lnTo>
                    <a:pt x="9086" y="70126"/>
                  </a:lnTo>
                  <a:lnTo>
                    <a:pt x="33870" y="33631"/>
                  </a:lnTo>
                  <a:lnTo>
                    <a:pt x="70642" y="9023"/>
                  </a:lnTo>
                  <a:lnTo>
                    <a:pt x="115689" y="0"/>
                  </a:lnTo>
                  <a:lnTo>
                    <a:pt x="2214741" y="0"/>
                  </a:lnTo>
                  <a:lnTo>
                    <a:pt x="2259795" y="9023"/>
                  </a:lnTo>
                  <a:lnTo>
                    <a:pt x="2296570" y="33631"/>
                  </a:lnTo>
                  <a:lnTo>
                    <a:pt x="2321357" y="70126"/>
                  </a:lnTo>
                  <a:lnTo>
                    <a:pt x="2330444" y="114811"/>
                  </a:lnTo>
                  <a:lnTo>
                    <a:pt x="2330444" y="574068"/>
                  </a:lnTo>
                  <a:lnTo>
                    <a:pt x="2321357" y="618748"/>
                  </a:lnTo>
                  <a:lnTo>
                    <a:pt x="2296570" y="655242"/>
                  </a:lnTo>
                  <a:lnTo>
                    <a:pt x="2259795" y="679851"/>
                  </a:lnTo>
                  <a:lnTo>
                    <a:pt x="2214741" y="688876"/>
                  </a:lnTo>
                  <a:lnTo>
                    <a:pt x="115689" y="688876"/>
                  </a:lnTo>
                  <a:lnTo>
                    <a:pt x="70642" y="679851"/>
                  </a:lnTo>
                  <a:lnTo>
                    <a:pt x="33870" y="655242"/>
                  </a:lnTo>
                  <a:lnTo>
                    <a:pt x="9086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580510" y="4168547"/>
            <a:ext cx="2382520" cy="714375"/>
            <a:chOff x="3580510" y="4168547"/>
            <a:chExt cx="2382520" cy="714375"/>
          </a:xfrm>
        </p:grpSpPr>
        <p:sp>
          <p:nvSpPr>
            <p:cNvPr id="11" name="object 11"/>
            <p:cNvSpPr/>
            <p:nvPr/>
          </p:nvSpPr>
          <p:spPr>
            <a:xfrm>
              <a:off x="3593000" y="4181037"/>
              <a:ext cx="2357755" cy="688975"/>
            </a:xfrm>
            <a:custGeom>
              <a:avLst/>
              <a:gdLst/>
              <a:ahLst/>
              <a:cxnLst/>
              <a:rect l="l" t="t" r="r" b="b"/>
              <a:pathLst>
                <a:path w="2357754" h="688975">
                  <a:moveTo>
                    <a:pt x="2241366" y="0"/>
                  </a:moveTo>
                  <a:lnTo>
                    <a:pt x="116056" y="0"/>
                  </a:lnTo>
                  <a:lnTo>
                    <a:pt x="70862" y="9023"/>
                  </a:lnTo>
                  <a:lnTo>
                    <a:pt x="33974" y="33631"/>
                  </a:lnTo>
                  <a:lnTo>
                    <a:pt x="9113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113" y="618748"/>
                  </a:lnTo>
                  <a:lnTo>
                    <a:pt x="33975" y="655242"/>
                  </a:lnTo>
                  <a:lnTo>
                    <a:pt x="70862" y="679851"/>
                  </a:lnTo>
                  <a:lnTo>
                    <a:pt x="116057" y="688876"/>
                  </a:lnTo>
                  <a:lnTo>
                    <a:pt x="2241366" y="688876"/>
                  </a:lnTo>
                  <a:lnTo>
                    <a:pt x="2286562" y="679851"/>
                  </a:lnTo>
                  <a:lnTo>
                    <a:pt x="2323454" y="655243"/>
                  </a:lnTo>
                  <a:lnTo>
                    <a:pt x="2348319" y="618749"/>
                  </a:lnTo>
                  <a:lnTo>
                    <a:pt x="2357434" y="574068"/>
                  </a:lnTo>
                  <a:lnTo>
                    <a:pt x="2357434" y="114811"/>
                  </a:lnTo>
                  <a:lnTo>
                    <a:pt x="2348319" y="70126"/>
                  </a:lnTo>
                  <a:lnTo>
                    <a:pt x="2323454" y="33631"/>
                  </a:lnTo>
                  <a:lnTo>
                    <a:pt x="2286562" y="9024"/>
                  </a:lnTo>
                  <a:lnTo>
                    <a:pt x="2241366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3000" y="4181037"/>
              <a:ext cx="2357755" cy="688975"/>
            </a:xfrm>
            <a:custGeom>
              <a:avLst/>
              <a:gdLst/>
              <a:ahLst/>
              <a:cxnLst/>
              <a:rect l="l" t="t" r="r" b="b"/>
              <a:pathLst>
                <a:path w="2357754" h="688975">
                  <a:moveTo>
                    <a:pt x="0" y="114811"/>
                  </a:moveTo>
                  <a:lnTo>
                    <a:pt x="9113" y="70126"/>
                  </a:lnTo>
                  <a:lnTo>
                    <a:pt x="33974" y="33631"/>
                  </a:lnTo>
                  <a:lnTo>
                    <a:pt x="70862" y="9023"/>
                  </a:lnTo>
                  <a:lnTo>
                    <a:pt x="116056" y="0"/>
                  </a:lnTo>
                  <a:lnTo>
                    <a:pt x="2241366" y="0"/>
                  </a:lnTo>
                  <a:lnTo>
                    <a:pt x="2286562" y="9024"/>
                  </a:lnTo>
                  <a:lnTo>
                    <a:pt x="2323454" y="33631"/>
                  </a:lnTo>
                  <a:lnTo>
                    <a:pt x="2348319" y="70126"/>
                  </a:lnTo>
                  <a:lnTo>
                    <a:pt x="2357434" y="114811"/>
                  </a:lnTo>
                  <a:lnTo>
                    <a:pt x="2357434" y="574068"/>
                  </a:lnTo>
                  <a:lnTo>
                    <a:pt x="2348319" y="618749"/>
                  </a:lnTo>
                  <a:lnTo>
                    <a:pt x="2323454" y="655243"/>
                  </a:lnTo>
                  <a:lnTo>
                    <a:pt x="2286562" y="679851"/>
                  </a:lnTo>
                  <a:lnTo>
                    <a:pt x="2241366" y="688876"/>
                  </a:lnTo>
                  <a:lnTo>
                    <a:pt x="116057" y="688876"/>
                  </a:lnTo>
                  <a:lnTo>
                    <a:pt x="70862" y="679851"/>
                  </a:lnTo>
                  <a:lnTo>
                    <a:pt x="33975" y="655242"/>
                  </a:lnTo>
                  <a:lnTo>
                    <a:pt x="9113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61431" y="5105810"/>
            <a:ext cx="2355850" cy="714375"/>
            <a:chOff x="4961431" y="5105810"/>
            <a:chExt cx="2355850" cy="714375"/>
          </a:xfrm>
        </p:grpSpPr>
        <p:sp>
          <p:nvSpPr>
            <p:cNvPr id="14" name="object 14"/>
            <p:cNvSpPr/>
            <p:nvPr/>
          </p:nvSpPr>
          <p:spPr>
            <a:xfrm>
              <a:off x="4973917" y="511829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2214741" y="0"/>
                  </a:moveTo>
                  <a:lnTo>
                    <a:pt x="115689" y="0"/>
                  </a:lnTo>
                  <a:lnTo>
                    <a:pt x="70642" y="9023"/>
                  </a:lnTo>
                  <a:lnTo>
                    <a:pt x="33870" y="33631"/>
                  </a:lnTo>
                  <a:lnTo>
                    <a:pt x="9086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086" y="618748"/>
                  </a:lnTo>
                  <a:lnTo>
                    <a:pt x="33870" y="655242"/>
                  </a:lnTo>
                  <a:lnTo>
                    <a:pt x="70642" y="679851"/>
                  </a:lnTo>
                  <a:lnTo>
                    <a:pt x="115689" y="688876"/>
                  </a:lnTo>
                  <a:lnTo>
                    <a:pt x="2214741" y="688876"/>
                  </a:lnTo>
                  <a:lnTo>
                    <a:pt x="2259795" y="679851"/>
                  </a:lnTo>
                  <a:lnTo>
                    <a:pt x="2296570" y="655242"/>
                  </a:lnTo>
                  <a:lnTo>
                    <a:pt x="2321357" y="618748"/>
                  </a:lnTo>
                  <a:lnTo>
                    <a:pt x="2330444" y="574068"/>
                  </a:lnTo>
                  <a:lnTo>
                    <a:pt x="2330444" y="114811"/>
                  </a:lnTo>
                  <a:lnTo>
                    <a:pt x="2321357" y="70126"/>
                  </a:lnTo>
                  <a:lnTo>
                    <a:pt x="2296570" y="33631"/>
                  </a:lnTo>
                  <a:lnTo>
                    <a:pt x="2259795" y="9023"/>
                  </a:lnTo>
                  <a:lnTo>
                    <a:pt x="2214741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3917" y="511829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0" y="114811"/>
                  </a:moveTo>
                  <a:lnTo>
                    <a:pt x="9086" y="70126"/>
                  </a:lnTo>
                  <a:lnTo>
                    <a:pt x="33870" y="33631"/>
                  </a:lnTo>
                  <a:lnTo>
                    <a:pt x="70642" y="9023"/>
                  </a:lnTo>
                  <a:lnTo>
                    <a:pt x="115689" y="0"/>
                  </a:lnTo>
                  <a:lnTo>
                    <a:pt x="2214741" y="0"/>
                  </a:lnTo>
                  <a:lnTo>
                    <a:pt x="2259795" y="9023"/>
                  </a:lnTo>
                  <a:lnTo>
                    <a:pt x="2296570" y="33631"/>
                  </a:lnTo>
                  <a:lnTo>
                    <a:pt x="2321357" y="70126"/>
                  </a:lnTo>
                  <a:lnTo>
                    <a:pt x="2330444" y="114811"/>
                  </a:lnTo>
                  <a:lnTo>
                    <a:pt x="2330444" y="574068"/>
                  </a:lnTo>
                  <a:lnTo>
                    <a:pt x="2321357" y="618748"/>
                  </a:lnTo>
                  <a:lnTo>
                    <a:pt x="2296570" y="655242"/>
                  </a:lnTo>
                  <a:lnTo>
                    <a:pt x="2259795" y="679851"/>
                  </a:lnTo>
                  <a:lnTo>
                    <a:pt x="2214741" y="688876"/>
                  </a:lnTo>
                  <a:lnTo>
                    <a:pt x="115689" y="688876"/>
                  </a:lnTo>
                  <a:lnTo>
                    <a:pt x="70642" y="679851"/>
                  </a:lnTo>
                  <a:lnTo>
                    <a:pt x="33870" y="655242"/>
                  </a:lnTo>
                  <a:lnTo>
                    <a:pt x="9086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548563" y="5105806"/>
            <a:ext cx="2364105" cy="714375"/>
            <a:chOff x="7548563" y="5105806"/>
            <a:chExt cx="2364105" cy="714375"/>
          </a:xfrm>
        </p:grpSpPr>
        <p:sp>
          <p:nvSpPr>
            <p:cNvPr id="17" name="object 17"/>
            <p:cNvSpPr/>
            <p:nvPr/>
          </p:nvSpPr>
          <p:spPr>
            <a:xfrm>
              <a:off x="7561054" y="5118297"/>
              <a:ext cx="2339340" cy="688975"/>
            </a:xfrm>
            <a:custGeom>
              <a:avLst/>
              <a:gdLst/>
              <a:ahLst/>
              <a:cxnLst/>
              <a:rect l="l" t="t" r="r" b="b"/>
              <a:pathLst>
                <a:path w="2339340" h="688975">
                  <a:moveTo>
                    <a:pt x="2222636" y="0"/>
                  </a:moveTo>
                  <a:lnTo>
                    <a:pt x="116049" y="0"/>
                  </a:lnTo>
                  <a:lnTo>
                    <a:pt x="70882" y="9023"/>
                  </a:lnTo>
                  <a:lnTo>
                    <a:pt x="33993" y="33631"/>
                  </a:lnTo>
                  <a:lnTo>
                    <a:pt x="9121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121" y="618748"/>
                  </a:lnTo>
                  <a:lnTo>
                    <a:pt x="33994" y="655242"/>
                  </a:lnTo>
                  <a:lnTo>
                    <a:pt x="70882" y="679851"/>
                  </a:lnTo>
                  <a:lnTo>
                    <a:pt x="116050" y="688876"/>
                  </a:lnTo>
                  <a:lnTo>
                    <a:pt x="2222637" y="688876"/>
                  </a:lnTo>
                  <a:lnTo>
                    <a:pt x="2267818" y="679851"/>
                  </a:lnTo>
                  <a:lnTo>
                    <a:pt x="2304717" y="655242"/>
                  </a:lnTo>
                  <a:lnTo>
                    <a:pt x="2329596" y="618748"/>
                  </a:lnTo>
                  <a:lnTo>
                    <a:pt x="2338719" y="574068"/>
                  </a:lnTo>
                  <a:lnTo>
                    <a:pt x="2338719" y="114811"/>
                  </a:lnTo>
                  <a:lnTo>
                    <a:pt x="2329595" y="70126"/>
                  </a:lnTo>
                  <a:lnTo>
                    <a:pt x="2304716" y="33631"/>
                  </a:lnTo>
                  <a:lnTo>
                    <a:pt x="2267818" y="9023"/>
                  </a:lnTo>
                  <a:lnTo>
                    <a:pt x="2222636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1054" y="5118297"/>
              <a:ext cx="2339340" cy="688975"/>
            </a:xfrm>
            <a:custGeom>
              <a:avLst/>
              <a:gdLst/>
              <a:ahLst/>
              <a:cxnLst/>
              <a:rect l="l" t="t" r="r" b="b"/>
              <a:pathLst>
                <a:path w="2339340" h="688975">
                  <a:moveTo>
                    <a:pt x="0" y="114811"/>
                  </a:moveTo>
                  <a:lnTo>
                    <a:pt x="9121" y="70126"/>
                  </a:lnTo>
                  <a:lnTo>
                    <a:pt x="33993" y="33631"/>
                  </a:lnTo>
                  <a:lnTo>
                    <a:pt x="70882" y="9023"/>
                  </a:lnTo>
                  <a:lnTo>
                    <a:pt x="116049" y="0"/>
                  </a:lnTo>
                  <a:lnTo>
                    <a:pt x="2222636" y="0"/>
                  </a:lnTo>
                  <a:lnTo>
                    <a:pt x="2267818" y="9023"/>
                  </a:lnTo>
                  <a:lnTo>
                    <a:pt x="2304716" y="33631"/>
                  </a:lnTo>
                  <a:lnTo>
                    <a:pt x="2329595" y="70126"/>
                  </a:lnTo>
                  <a:lnTo>
                    <a:pt x="2338719" y="114811"/>
                  </a:lnTo>
                  <a:lnTo>
                    <a:pt x="2338719" y="574068"/>
                  </a:lnTo>
                  <a:lnTo>
                    <a:pt x="2329596" y="618748"/>
                  </a:lnTo>
                  <a:lnTo>
                    <a:pt x="2304717" y="655242"/>
                  </a:lnTo>
                  <a:lnTo>
                    <a:pt x="2267818" y="679851"/>
                  </a:lnTo>
                  <a:lnTo>
                    <a:pt x="2222637" y="688876"/>
                  </a:lnTo>
                  <a:lnTo>
                    <a:pt x="116050" y="688876"/>
                  </a:lnTo>
                  <a:lnTo>
                    <a:pt x="70882" y="679851"/>
                  </a:lnTo>
                  <a:lnTo>
                    <a:pt x="33994" y="655242"/>
                  </a:lnTo>
                  <a:lnTo>
                    <a:pt x="9121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194347" y="4168550"/>
            <a:ext cx="2355850" cy="714375"/>
            <a:chOff x="6194347" y="4168550"/>
            <a:chExt cx="2355850" cy="714375"/>
          </a:xfrm>
        </p:grpSpPr>
        <p:sp>
          <p:nvSpPr>
            <p:cNvPr id="20" name="object 20"/>
            <p:cNvSpPr/>
            <p:nvPr/>
          </p:nvSpPr>
          <p:spPr>
            <a:xfrm>
              <a:off x="6206833" y="418103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2214741" y="0"/>
                  </a:moveTo>
                  <a:lnTo>
                    <a:pt x="115689" y="0"/>
                  </a:lnTo>
                  <a:lnTo>
                    <a:pt x="70642" y="9023"/>
                  </a:lnTo>
                  <a:lnTo>
                    <a:pt x="33870" y="33631"/>
                  </a:lnTo>
                  <a:lnTo>
                    <a:pt x="9086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086" y="618748"/>
                  </a:lnTo>
                  <a:lnTo>
                    <a:pt x="33871" y="655242"/>
                  </a:lnTo>
                  <a:lnTo>
                    <a:pt x="70642" y="679851"/>
                  </a:lnTo>
                  <a:lnTo>
                    <a:pt x="115689" y="688876"/>
                  </a:lnTo>
                  <a:lnTo>
                    <a:pt x="2214741" y="688876"/>
                  </a:lnTo>
                  <a:lnTo>
                    <a:pt x="2259795" y="679851"/>
                  </a:lnTo>
                  <a:lnTo>
                    <a:pt x="2296571" y="655243"/>
                  </a:lnTo>
                  <a:lnTo>
                    <a:pt x="2321357" y="618749"/>
                  </a:lnTo>
                  <a:lnTo>
                    <a:pt x="2330444" y="574068"/>
                  </a:lnTo>
                  <a:lnTo>
                    <a:pt x="2330444" y="114811"/>
                  </a:lnTo>
                  <a:lnTo>
                    <a:pt x="2321357" y="70126"/>
                  </a:lnTo>
                  <a:lnTo>
                    <a:pt x="2296570" y="33631"/>
                  </a:lnTo>
                  <a:lnTo>
                    <a:pt x="2259795" y="9024"/>
                  </a:lnTo>
                  <a:lnTo>
                    <a:pt x="2214741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6833" y="418103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0" y="114811"/>
                  </a:moveTo>
                  <a:lnTo>
                    <a:pt x="9086" y="70126"/>
                  </a:lnTo>
                  <a:lnTo>
                    <a:pt x="33870" y="33631"/>
                  </a:lnTo>
                  <a:lnTo>
                    <a:pt x="70642" y="9023"/>
                  </a:lnTo>
                  <a:lnTo>
                    <a:pt x="115689" y="0"/>
                  </a:lnTo>
                  <a:lnTo>
                    <a:pt x="2214741" y="0"/>
                  </a:lnTo>
                  <a:lnTo>
                    <a:pt x="2259795" y="9024"/>
                  </a:lnTo>
                  <a:lnTo>
                    <a:pt x="2296570" y="33631"/>
                  </a:lnTo>
                  <a:lnTo>
                    <a:pt x="2321357" y="70126"/>
                  </a:lnTo>
                  <a:lnTo>
                    <a:pt x="2330444" y="114811"/>
                  </a:lnTo>
                  <a:lnTo>
                    <a:pt x="2330444" y="574068"/>
                  </a:lnTo>
                  <a:lnTo>
                    <a:pt x="2321357" y="618749"/>
                  </a:lnTo>
                  <a:lnTo>
                    <a:pt x="2296571" y="655243"/>
                  </a:lnTo>
                  <a:lnTo>
                    <a:pt x="2259795" y="679851"/>
                  </a:lnTo>
                  <a:lnTo>
                    <a:pt x="2214741" y="688876"/>
                  </a:lnTo>
                  <a:lnTo>
                    <a:pt x="115689" y="688876"/>
                  </a:lnTo>
                  <a:lnTo>
                    <a:pt x="70642" y="679851"/>
                  </a:lnTo>
                  <a:lnTo>
                    <a:pt x="33871" y="655242"/>
                  </a:lnTo>
                  <a:lnTo>
                    <a:pt x="9086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31445" y="333883"/>
            <a:ext cx="11729110" cy="911860"/>
          </a:xfrm>
          <a:prstGeom prst="rect">
            <a:avLst/>
          </a:prstGeom>
        </p:spPr>
        <p:txBody>
          <a:bodyPr vert="horz" wrap="square" lIns="0" tIns="152191" rIns="0" bIns="0" rtlCol="0">
            <a:spAutoFit/>
          </a:bodyPr>
          <a:lstStyle/>
          <a:p>
            <a:pPr marL="4493260">
              <a:lnSpc>
                <a:spcPct val="100000"/>
              </a:lnSpc>
              <a:spcBef>
                <a:spcPts val="100"/>
              </a:spcBef>
            </a:pPr>
            <a:r>
              <a:rPr spc="220" dirty="0">
                <a:latin typeface="Calibri"/>
                <a:cs typeface="Calibri"/>
              </a:rPr>
              <a:t>Presenting…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93316" y="4347464"/>
            <a:ext cx="1551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Convenience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13097" y="4191711"/>
            <a:ext cx="11893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Low-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Cost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Structure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84111" y="4214240"/>
            <a:ext cx="1735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Linked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Returns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2945" y="5262117"/>
            <a:ext cx="1720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Switches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34127" y="5262117"/>
            <a:ext cx="16821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Tax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 Efficiency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3781" y="5281422"/>
            <a:ext cx="1227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Life</a:t>
            </a: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Cover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849155" y="4168550"/>
            <a:ext cx="2355850" cy="714375"/>
            <a:chOff x="8849155" y="4168550"/>
            <a:chExt cx="2355850" cy="714375"/>
          </a:xfrm>
        </p:grpSpPr>
        <p:sp>
          <p:nvSpPr>
            <p:cNvPr id="30" name="object 30"/>
            <p:cNvSpPr/>
            <p:nvPr/>
          </p:nvSpPr>
          <p:spPr>
            <a:xfrm>
              <a:off x="8861641" y="418103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2214741" y="0"/>
                  </a:moveTo>
                  <a:lnTo>
                    <a:pt x="115689" y="0"/>
                  </a:lnTo>
                  <a:lnTo>
                    <a:pt x="70642" y="9023"/>
                  </a:lnTo>
                  <a:lnTo>
                    <a:pt x="33870" y="33631"/>
                  </a:lnTo>
                  <a:lnTo>
                    <a:pt x="9086" y="70126"/>
                  </a:lnTo>
                  <a:lnTo>
                    <a:pt x="0" y="114811"/>
                  </a:lnTo>
                  <a:lnTo>
                    <a:pt x="0" y="574068"/>
                  </a:lnTo>
                  <a:lnTo>
                    <a:pt x="9086" y="618748"/>
                  </a:lnTo>
                  <a:lnTo>
                    <a:pt x="33871" y="655242"/>
                  </a:lnTo>
                  <a:lnTo>
                    <a:pt x="70642" y="679851"/>
                  </a:lnTo>
                  <a:lnTo>
                    <a:pt x="115689" y="688876"/>
                  </a:lnTo>
                  <a:lnTo>
                    <a:pt x="2214741" y="688876"/>
                  </a:lnTo>
                  <a:lnTo>
                    <a:pt x="2259795" y="679851"/>
                  </a:lnTo>
                  <a:lnTo>
                    <a:pt x="2296571" y="655243"/>
                  </a:lnTo>
                  <a:lnTo>
                    <a:pt x="2321357" y="618749"/>
                  </a:lnTo>
                  <a:lnTo>
                    <a:pt x="2330444" y="574068"/>
                  </a:lnTo>
                  <a:lnTo>
                    <a:pt x="2330444" y="114811"/>
                  </a:lnTo>
                  <a:lnTo>
                    <a:pt x="2321357" y="70126"/>
                  </a:lnTo>
                  <a:lnTo>
                    <a:pt x="2296570" y="33631"/>
                  </a:lnTo>
                  <a:lnTo>
                    <a:pt x="2259795" y="9024"/>
                  </a:lnTo>
                  <a:lnTo>
                    <a:pt x="2214741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61641" y="4181037"/>
              <a:ext cx="2330450" cy="688975"/>
            </a:xfrm>
            <a:custGeom>
              <a:avLst/>
              <a:gdLst/>
              <a:ahLst/>
              <a:cxnLst/>
              <a:rect l="l" t="t" r="r" b="b"/>
              <a:pathLst>
                <a:path w="2330450" h="688975">
                  <a:moveTo>
                    <a:pt x="0" y="114811"/>
                  </a:moveTo>
                  <a:lnTo>
                    <a:pt x="9086" y="70126"/>
                  </a:lnTo>
                  <a:lnTo>
                    <a:pt x="33870" y="33631"/>
                  </a:lnTo>
                  <a:lnTo>
                    <a:pt x="70642" y="9023"/>
                  </a:lnTo>
                  <a:lnTo>
                    <a:pt x="115689" y="0"/>
                  </a:lnTo>
                  <a:lnTo>
                    <a:pt x="2214741" y="0"/>
                  </a:lnTo>
                  <a:lnTo>
                    <a:pt x="2259795" y="9024"/>
                  </a:lnTo>
                  <a:lnTo>
                    <a:pt x="2296570" y="33631"/>
                  </a:lnTo>
                  <a:lnTo>
                    <a:pt x="2321357" y="70126"/>
                  </a:lnTo>
                  <a:lnTo>
                    <a:pt x="2330444" y="114811"/>
                  </a:lnTo>
                  <a:lnTo>
                    <a:pt x="2330444" y="574068"/>
                  </a:lnTo>
                  <a:lnTo>
                    <a:pt x="2321357" y="618749"/>
                  </a:lnTo>
                  <a:lnTo>
                    <a:pt x="2296571" y="655243"/>
                  </a:lnTo>
                  <a:lnTo>
                    <a:pt x="2259795" y="679851"/>
                  </a:lnTo>
                  <a:lnTo>
                    <a:pt x="2214741" y="688876"/>
                  </a:lnTo>
                  <a:lnTo>
                    <a:pt x="115689" y="688876"/>
                  </a:lnTo>
                  <a:lnTo>
                    <a:pt x="70642" y="679851"/>
                  </a:lnTo>
                  <a:lnTo>
                    <a:pt x="33871" y="655242"/>
                  </a:lnTo>
                  <a:lnTo>
                    <a:pt x="9086" y="618748"/>
                  </a:lnTo>
                  <a:lnTo>
                    <a:pt x="0" y="574068"/>
                  </a:lnTo>
                  <a:lnTo>
                    <a:pt x="0" y="114811"/>
                  </a:lnTo>
                  <a:close/>
                </a:path>
              </a:pathLst>
            </a:custGeom>
            <a:ln w="24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002014" y="4215765"/>
            <a:ext cx="203200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 marR="5080" indent="-518159">
              <a:lnSpc>
                <a:spcPct val="100000"/>
              </a:lnSpc>
              <a:spcBef>
                <a:spcPts val="100"/>
              </a:spcBef>
            </a:pPr>
            <a:r>
              <a:rPr sz="1700" b="1" spc="-85" dirty="0">
                <a:solidFill>
                  <a:srgbClr val="FFFFFF"/>
                </a:solidFill>
                <a:latin typeface="Tahoma"/>
                <a:cs typeface="Tahoma"/>
              </a:rPr>
              <a:t>Premium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Reduction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Flexibility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30609-DB9E-FA00-86BD-62230F36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2E4532-C84C-F6AD-60EF-3D13B1F05F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/>
              <a:t>Maximum</a:t>
            </a:r>
            <a:r>
              <a:rPr sz="2800" spc="-85" dirty="0"/>
              <a:t> </a:t>
            </a:r>
            <a:r>
              <a:rPr sz="2800" spc="-35" dirty="0"/>
              <a:t>Value</a:t>
            </a:r>
            <a:r>
              <a:rPr sz="2800" spc="-135" dirty="0"/>
              <a:t> </a:t>
            </a:r>
            <a:r>
              <a:rPr sz="2800" spc="-65" dirty="0"/>
              <a:t>being</a:t>
            </a:r>
            <a:r>
              <a:rPr sz="2800" spc="-95" dirty="0"/>
              <a:t> </a:t>
            </a:r>
            <a:r>
              <a:rPr sz="2800" spc="-150" dirty="0"/>
              <a:t>Invested</a:t>
            </a:r>
            <a:r>
              <a:rPr sz="2800" spc="-60" dirty="0"/>
              <a:t> </a:t>
            </a:r>
            <a:r>
              <a:rPr sz="2800" spc="-10" dirty="0"/>
              <a:t>on</a:t>
            </a:r>
            <a:r>
              <a:rPr sz="2800" spc="-114" dirty="0"/>
              <a:t> </a:t>
            </a:r>
            <a:r>
              <a:rPr sz="2800" dirty="0"/>
              <a:t>Day</a:t>
            </a:r>
            <a:r>
              <a:rPr sz="2800" spc="-125" dirty="0"/>
              <a:t> </a:t>
            </a:r>
            <a:r>
              <a:rPr sz="2800" spc="-50" dirty="0"/>
              <a:t>1</a:t>
            </a:r>
            <a:endParaRPr sz="2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8354AE-424B-2CA2-DCA1-44C20C87B795}"/>
              </a:ext>
            </a:extLst>
          </p:cNvPr>
          <p:cNvSpPr txBox="1"/>
          <p:nvPr/>
        </p:nvSpPr>
        <p:spPr>
          <a:xfrm>
            <a:off x="292100" y="1028191"/>
            <a:ext cx="1978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latin typeface="Tahoma"/>
                <a:cs typeface="Tahoma"/>
              </a:rPr>
              <a:t>Policy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Snapshot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ECD43AD-A23A-E417-6F2D-68453A03DD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7307" y="1119987"/>
            <a:ext cx="7652131" cy="530885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556DA16-C609-EAC1-3E47-70B128EB75F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  <p:extLst>
      <p:ext uri="{BB962C8B-B14F-4D97-AF65-F5344CB8AC3E}">
        <p14:creationId xmlns:p14="http://schemas.microsoft.com/office/powerpoint/2010/main" val="31438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8741" y="2591561"/>
            <a:ext cx="338391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25" dirty="0">
                <a:solidFill>
                  <a:srgbClr val="96281D"/>
                </a:solidFill>
                <a:latin typeface="Tahoma"/>
                <a:cs typeface="Tahoma"/>
              </a:rPr>
              <a:t>Thank</a:t>
            </a:r>
            <a:r>
              <a:rPr sz="5200" b="1" spc="-33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5200" b="1" spc="-325" dirty="0">
                <a:solidFill>
                  <a:srgbClr val="96281D"/>
                </a:solidFill>
                <a:latin typeface="Tahoma"/>
                <a:cs typeface="Tahoma"/>
              </a:rPr>
              <a:t>You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7810" y="4531563"/>
            <a:ext cx="65900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96281D"/>
                </a:solidFill>
                <a:latin typeface="Tahoma"/>
                <a:cs typeface="Tahoma"/>
              </a:rPr>
              <a:t>For</a:t>
            </a:r>
            <a:r>
              <a:rPr sz="2000" b="1" spc="-12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96281D"/>
                </a:solidFill>
                <a:latin typeface="Tahoma"/>
                <a:cs typeface="Tahoma"/>
              </a:rPr>
              <a:t>more</a:t>
            </a:r>
            <a:r>
              <a:rPr sz="2000" b="1" spc="-60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96281D"/>
                </a:solidFill>
                <a:latin typeface="Tahoma"/>
                <a:cs typeface="Tahoma"/>
              </a:rPr>
              <a:t>Info,</a:t>
            </a:r>
            <a:r>
              <a:rPr sz="2000" b="1" spc="-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96281D"/>
                </a:solidFill>
                <a:latin typeface="Tahoma"/>
                <a:cs typeface="Tahoma"/>
              </a:rPr>
              <a:t>please</a:t>
            </a:r>
            <a:r>
              <a:rPr sz="2000" b="1" spc="-10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96281D"/>
                </a:solidFill>
                <a:latin typeface="Tahoma"/>
                <a:cs typeface="Tahoma"/>
              </a:rPr>
              <a:t>connect</a:t>
            </a:r>
            <a:r>
              <a:rPr sz="2000" b="1" spc="-30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96281D"/>
                </a:solidFill>
                <a:latin typeface="Tahoma"/>
                <a:cs typeface="Tahoma"/>
              </a:rPr>
              <a:t>with</a:t>
            </a:r>
            <a:r>
              <a:rPr sz="2000" b="1" spc="-5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245" dirty="0">
                <a:solidFill>
                  <a:srgbClr val="96281D"/>
                </a:solidFill>
                <a:latin typeface="Tahoma"/>
                <a:cs typeface="Tahoma"/>
              </a:rPr>
              <a:t>ICICI</a:t>
            </a:r>
            <a:r>
              <a:rPr sz="2000" b="1" spc="3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96281D"/>
                </a:solidFill>
                <a:latin typeface="Tahoma"/>
                <a:cs typeface="Tahoma"/>
              </a:rPr>
              <a:t>Pru</a:t>
            </a:r>
            <a:r>
              <a:rPr sz="2000" b="1" spc="-4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96281D"/>
                </a:solidFill>
                <a:latin typeface="Tahoma"/>
                <a:cs typeface="Tahoma"/>
              </a:rPr>
              <a:t>Life</a:t>
            </a:r>
            <a:r>
              <a:rPr sz="2000" b="1" spc="-9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96281D"/>
                </a:solidFill>
                <a:latin typeface="Tahoma"/>
                <a:cs typeface="Tahoma"/>
              </a:rPr>
              <a:t>Team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41" y="213817"/>
            <a:ext cx="3382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Product</a:t>
            </a:r>
            <a:r>
              <a:rPr spc="-185" dirty="0"/>
              <a:t> </a:t>
            </a:r>
            <a:r>
              <a:rPr spc="-70" dirty="0"/>
              <a:t>Features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91484" y="1081277"/>
            <a:ext cx="8437880" cy="833755"/>
            <a:chOff x="3491484" y="1081277"/>
            <a:chExt cx="8437880" cy="833755"/>
          </a:xfrm>
        </p:grpSpPr>
        <p:sp>
          <p:nvSpPr>
            <p:cNvPr id="4" name="object 4"/>
            <p:cNvSpPr/>
            <p:nvPr/>
          </p:nvSpPr>
          <p:spPr>
            <a:xfrm>
              <a:off x="3504184" y="1093977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5">
                  <a:moveTo>
                    <a:pt x="8277225" y="0"/>
                  </a:moveTo>
                  <a:lnTo>
                    <a:pt x="0" y="0"/>
                  </a:lnTo>
                  <a:lnTo>
                    <a:pt x="0" y="808101"/>
                  </a:lnTo>
                  <a:lnTo>
                    <a:pt x="8277225" y="808101"/>
                  </a:lnTo>
                  <a:lnTo>
                    <a:pt x="8319816" y="801232"/>
                  </a:lnTo>
                  <a:lnTo>
                    <a:pt x="8356806" y="782111"/>
                  </a:lnTo>
                  <a:lnTo>
                    <a:pt x="8385974" y="752962"/>
                  </a:lnTo>
                  <a:lnTo>
                    <a:pt x="8405102" y="716010"/>
                  </a:lnTo>
                  <a:lnTo>
                    <a:pt x="8411971" y="673481"/>
                  </a:lnTo>
                  <a:lnTo>
                    <a:pt x="8411971" y="134620"/>
                  </a:lnTo>
                  <a:lnTo>
                    <a:pt x="8405102" y="92090"/>
                  </a:lnTo>
                  <a:lnTo>
                    <a:pt x="8385974" y="55138"/>
                  </a:lnTo>
                  <a:lnTo>
                    <a:pt x="8356806" y="25989"/>
                  </a:lnTo>
                  <a:lnTo>
                    <a:pt x="8319816" y="6868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DDCD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4184" y="1093977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5">
                  <a:moveTo>
                    <a:pt x="8411971" y="134620"/>
                  </a:moveTo>
                  <a:lnTo>
                    <a:pt x="8411971" y="673481"/>
                  </a:lnTo>
                  <a:lnTo>
                    <a:pt x="8405102" y="716010"/>
                  </a:lnTo>
                  <a:lnTo>
                    <a:pt x="8385974" y="752962"/>
                  </a:lnTo>
                  <a:lnTo>
                    <a:pt x="8356806" y="782111"/>
                  </a:lnTo>
                  <a:lnTo>
                    <a:pt x="8319816" y="801232"/>
                  </a:lnTo>
                  <a:lnTo>
                    <a:pt x="8277225" y="808101"/>
                  </a:lnTo>
                  <a:lnTo>
                    <a:pt x="0" y="808101"/>
                  </a:lnTo>
                  <a:lnTo>
                    <a:pt x="0" y="0"/>
                  </a:lnTo>
                  <a:lnTo>
                    <a:pt x="8277225" y="0"/>
                  </a:lnTo>
                  <a:lnTo>
                    <a:pt x="8319816" y="6868"/>
                  </a:lnTo>
                  <a:lnTo>
                    <a:pt x="8356806" y="25989"/>
                  </a:lnTo>
                  <a:lnTo>
                    <a:pt x="8385974" y="55138"/>
                  </a:lnTo>
                  <a:lnTo>
                    <a:pt x="8405102" y="92090"/>
                  </a:lnTo>
                  <a:lnTo>
                    <a:pt x="8411971" y="134620"/>
                  </a:lnTo>
                  <a:close/>
                </a:path>
              </a:pathLst>
            </a:custGeom>
            <a:ln w="25400">
              <a:solidFill>
                <a:srgbClr val="DDC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39641" y="1294256"/>
            <a:ext cx="757809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Available</a:t>
            </a:r>
            <a:r>
              <a:rPr spc="-1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for</a:t>
            </a:r>
            <a:r>
              <a:rPr spc="-1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Minors,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70" dirty="0">
                <a:solidFill>
                  <a:srgbClr val="043B6C"/>
                </a:solidFill>
                <a:latin typeface="Tahoma"/>
                <a:cs typeface="Tahoma"/>
              </a:rPr>
              <a:t>NRIs,</a:t>
            </a:r>
            <a:r>
              <a:rPr spc="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5" dirty="0">
                <a:solidFill>
                  <a:srgbClr val="043B6C"/>
                </a:solidFill>
                <a:latin typeface="Tahoma"/>
                <a:cs typeface="Tahoma"/>
              </a:rPr>
              <a:t>Housewives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60" dirty="0">
                <a:solidFill>
                  <a:srgbClr val="043B6C"/>
                </a:solidFill>
                <a:latin typeface="Tahoma"/>
                <a:cs typeface="Tahoma"/>
              </a:rPr>
              <a:t>&amp;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Students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too!</a:t>
            </a:r>
            <a:endParaRPr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1131" y="980186"/>
            <a:ext cx="2846070" cy="1035685"/>
            <a:chOff x="671131" y="980186"/>
            <a:chExt cx="2846070" cy="1035685"/>
          </a:xfrm>
        </p:grpSpPr>
        <p:sp>
          <p:nvSpPr>
            <p:cNvPr id="8" name="object 8"/>
            <p:cNvSpPr/>
            <p:nvPr/>
          </p:nvSpPr>
          <p:spPr>
            <a:xfrm>
              <a:off x="683831" y="992886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2651950" y="0"/>
                  </a:moveTo>
                  <a:lnTo>
                    <a:pt x="168376" y="0"/>
                  </a:lnTo>
                  <a:lnTo>
                    <a:pt x="123616" y="6018"/>
                  </a:lnTo>
                  <a:lnTo>
                    <a:pt x="83394" y="23001"/>
                  </a:lnTo>
                  <a:lnTo>
                    <a:pt x="49317" y="49339"/>
                  </a:lnTo>
                  <a:lnTo>
                    <a:pt x="22988" y="83424"/>
                  </a:lnTo>
                  <a:lnTo>
                    <a:pt x="6014" y="123648"/>
                  </a:lnTo>
                  <a:lnTo>
                    <a:pt x="0" y="168401"/>
                  </a:lnTo>
                  <a:lnTo>
                    <a:pt x="0" y="841883"/>
                  </a:lnTo>
                  <a:lnTo>
                    <a:pt x="6014" y="886636"/>
                  </a:lnTo>
                  <a:lnTo>
                    <a:pt x="22988" y="926860"/>
                  </a:lnTo>
                  <a:lnTo>
                    <a:pt x="49317" y="960945"/>
                  </a:lnTo>
                  <a:lnTo>
                    <a:pt x="83394" y="987283"/>
                  </a:lnTo>
                  <a:lnTo>
                    <a:pt x="123616" y="1004266"/>
                  </a:lnTo>
                  <a:lnTo>
                    <a:pt x="168376" y="1010285"/>
                  </a:lnTo>
                  <a:lnTo>
                    <a:pt x="2651950" y="1010285"/>
                  </a:lnTo>
                  <a:lnTo>
                    <a:pt x="2696703" y="1004266"/>
                  </a:lnTo>
                  <a:lnTo>
                    <a:pt x="2736927" y="987283"/>
                  </a:lnTo>
                  <a:lnTo>
                    <a:pt x="2771013" y="960945"/>
                  </a:lnTo>
                  <a:lnTo>
                    <a:pt x="2797351" y="926860"/>
                  </a:lnTo>
                  <a:lnTo>
                    <a:pt x="2814334" y="886636"/>
                  </a:lnTo>
                  <a:lnTo>
                    <a:pt x="2820352" y="841883"/>
                  </a:lnTo>
                  <a:lnTo>
                    <a:pt x="2820352" y="168401"/>
                  </a:lnTo>
                  <a:lnTo>
                    <a:pt x="2814334" y="123648"/>
                  </a:lnTo>
                  <a:lnTo>
                    <a:pt x="2797351" y="83424"/>
                  </a:lnTo>
                  <a:lnTo>
                    <a:pt x="2771013" y="49339"/>
                  </a:lnTo>
                  <a:lnTo>
                    <a:pt x="2736927" y="23001"/>
                  </a:lnTo>
                  <a:lnTo>
                    <a:pt x="2696703" y="6018"/>
                  </a:lnTo>
                  <a:lnTo>
                    <a:pt x="2651950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831" y="992886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0" y="168401"/>
                  </a:moveTo>
                  <a:lnTo>
                    <a:pt x="6014" y="123648"/>
                  </a:lnTo>
                  <a:lnTo>
                    <a:pt x="22988" y="83424"/>
                  </a:lnTo>
                  <a:lnTo>
                    <a:pt x="49317" y="49339"/>
                  </a:lnTo>
                  <a:lnTo>
                    <a:pt x="83394" y="23001"/>
                  </a:lnTo>
                  <a:lnTo>
                    <a:pt x="123616" y="6018"/>
                  </a:lnTo>
                  <a:lnTo>
                    <a:pt x="168376" y="0"/>
                  </a:lnTo>
                  <a:lnTo>
                    <a:pt x="2651950" y="0"/>
                  </a:lnTo>
                  <a:lnTo>
                    <a:pt x="2696703" y="6018"/>
                  </a:lnTo>
                  <a:lnTo>
                    <a:pt x="2736927" y="23001"/>
                  </a:lnTo>
                  <a:lnTo>
                    <a:pt x="2771013" y="49339"/>
                  </a:lnTo>
                  <a:lnTo>
                    <a:pt x="2797351" y="83424"/>
                  </a:lnTo>
                  <a:lnTo>
                    <a:pt x="2814334" y="123648"/>
                  </a:lnTo>
                  <a:lnTo>
                    <a:pt x="2820352" y="168401"/>
                  </a:lnTo>
                  <a:lnTo>
                    <a:pt x="2820352" y="841883"/>
                  </a:lnTo>
                  <a:lnTo>
                    <a:pt x="2814334" y="886636"/>
                  </a:lnTo>
                  <a:lnTo>
                    <a:pt x="2797351" y="926860"/>
                  </a:lnTo>
                  <a:lnTo>
                    <a:pt x="2771013" y="960945"/>
                  </a:lnTo>
                  <a:lnTo>
                    <a:pt x="2736927" y="987283"/>
                  </a:lnTo>
                  <a:lnTo>
                    <a:pt x="2696703" y="1004266"/>
                  </a:lnTo>
                  <a:lnTo>
                    <a:pt x="2651950" y="1010285"/>
                  </a:lnTo>
                  <a:lnTo>
                    <a:pt x="168376" y="1010285"/>
                  </a:lnTo>
                  <a:lnTo>
                    <a:pt x="123616" y="1004266"/>
                  </a:lnTo>
                  <a:lnTo>
                    <a:pt x="83394" y="987283"/>
                  </a:lnTo>
                  <a:lnTo>
                    <a:pt x="49317" y="960945"/>
                  </a:lnTo>
                  <a:lnTo>
                    <a:pt x="22988" y="926860"/>
                  </a:lnTo>
                  <a:lnTo>
                    <a:pt x="6014" y="886636"/>
                  </a:lnTo>
                  <a:lnTo>
                    <a:pt x="0" y="841883"/>
                  </a:lnTo>
                  <a:lnTo>
                    <a:pt x="0" y="1684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24508" y="1276858"/>
            <a:ext cx="19272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Wider</a:t>
            </a:r>
            <a:r>
              <a:rPr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Reach</a:t>
            </a:r>
            <a:endParaRPr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91484" y="2141982"/>
            <a:ext cx="8437880" cy="833755"/>
            <a:chOff x="3491484" y="2141982"/>
            <a:chExt cx="8437880" cy="833755"/>
          </a:xfrm>
        </p:grpSpPr>
        <p:sp>
          <p:nvSpPr>
            <p:cNvPr id="12" name="object 12"/>
            <p:cNvSpPr/>
            <p:nvPr/>
          </p:nvSpPr>
          <p:spPr>
            <a:xfrm>
              <a:off x="3504184" y="2154682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5">
                  <a:moveTo>
                    <a:pt x="8277225" y="0"/>
                  </a:moveTo>
                  <a:lnTo>
                    <a:pt x="0" y="0"/>
                  </a:lnTo>
                  <a:lnTo>
                    <a:pt x="0" y="808227"/>
                  </a:lnTo>
                  <a:lnTo>
                    <a:pt x="8277225" y="808227"/>
                  </a:lnTo>
                  <a:lnTo>
                    <a:pt x="8319816" y="801358"/>
                  </a:lnTo>
                  <a:lnTo>
                    <a:pt x="8356806" y="782230"/>
                  </a:lnTo>
                  <a:lnTo>
                    <a:pt x="8385974" y="753062"/>
                  </a:lnTo>
                  <a:lnTo>
                    <a:pt x="8405102" y="716072"/>
                  </a:lnTo>
                  <a:lnTo>
                    <a:pt x="8411971" y="673480"/>
                  </a:lnTo>
                  <a:lnTo>
                    <a:pt x="8411971" y="134746"/>
                  </a:lnTo>
                  <a:lnTo>
                    <a:pt x="8405102" y="92155"/>
                  </a:lnTo>
                  <a:lnTo>
                    <a:pt x="8385974" y="55165"/>
                  </a:lnTo>
                  <a:lnTo>
                    <a:pt x="8356806" y="25997"/>
                  </a:lnTo>
                  <a:lnTo>
                    <a:pt x="8319816" y="6869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CC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04184" y="2154682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5">
                  <a:moveTo>
                    <a:pt x="8411971" y="134746"/>
                  </a:moveTo>
                  <a:lnTo>
                    <a:pt x="8411971" y="673480"/>
                  </a:lnTo>
                  <a:lnTo>
                    <a:pt x="8405102" y="716072"/>
                  </a:lnTo>
                  <a:lnTo>
                    <a:pt x="8385974" y="753062"/>
                  </a:lnTo>
                  <a:lnTo>
                    <a:pt x="8356806" y="782230"/>
                  </a:lnTo>
                  <a:lnTo>
                    <a:pt x="8319816" y="801358"/>
                  </a:lnTo>
                  <a:lnTo>
                    <a:pt x="8277225" y="808227"/>
                  </a:lnTo>
                  <a:lnTo>
                    <a:pt x="0" y="808227"/>
                  </a:lnTo>
                  <a:lnTo>
                    <a:pt x="0" y="0"/>
                  </a:lnTo>
                  <a:lnTo>
                    <a:pt x="8277225" y="0"/>
                  </a:lnTo>
                  <a:lnTo>
                    <a:pt x="8319816" y="6869"/>
                  </a:lnTo>
                  <a:lnTo>
                    <a:pt x="8356806" y="25997"/>
                  </a:lnTo>
                  <a:lnTo>
                    <a:pt x="8385974" y="55165"/>
                  </a:lnTo>
                  <a:lnTo>
                    <a:pt x="8405102" y="92155"/>
                  </a:lnTo>
                  <a:lnTo>
                    <a:pt x="8411971" y="134746"/>
                  </a:lnTo>
                  <a:close/>
                </a:path>
              </a:pathLst>
            </a:custGeom>
            <a:ln w="25399">
              <a:solidFill>
                <a:srgbClr val="CCC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39641" y="2292857"/>
            <a:ext cx="7677784" cy="49910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1300" marR="5080" indent="-228600">
              <a:lnSpc>
                <a:spcPts val="1810"/>
              </a:lnSpc>
              <a:spcBef>
                <a:spcPts val="245"/>
              </a:spcBef>
              <a:buFont typeface="Arial"/>
              <a:buChar char="•"/>
              <a:tabLst>
                <a:tab pos="241300" algn="l"/>
              </a:tabLst>
            </a:pP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Facility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to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0" dirty="0">
                <a:solidFill>
                  <a:srgbClr val="043B6C"/>
                </a:solidFill>
                <a:latin typeface="Tahoma"/>
                <a:cs typeface="Tahoma"/>
              </a:rPr>
              <a:t>diversify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your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5" dirty="0">
                <a:solidFill>
                  <a:srgbClr val="043B6C"/>
                </a:solidFill>
                <a:latin typeface="Tahoma"/>
                <a:cs typeface="Tahoma"/>
              </a:rPr>
              <a:t>portfolio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into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the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basket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of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funds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available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in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different 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Asset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classes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14" dirty="0">
                <a:solidFill>
                  <a:srgbClr val="043B6C"/>
                </a:solidFill>
                <a:latin typeface="Tahoma"/>
                <a:cs typeface="Tahoma"/>
              </a:rPr>
              <a:t>i.e.,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Equity,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Balanced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and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Debt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category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along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5" dirty="0">
                <a:solidFill>
                  <a:srgbClr val="043B6C"/>
                </a:solidFill>
                <a:latin typeface="Tahoma"/>
                <a:cs typeface="Tahoma"/>
              </a:rPr>
              <a:t>with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40" dirty="0">
                <a:solidFill>
                  <a:srgbClr val="043B6C"/>
                </a:solidFill>
                <a:latin typeface="Tahoma"/>
                <a:cs typeface="Tahoma"/>
              </a:rPr>
              <a:t>Index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Funds</a:t>
            </a:r>
            <a:endParaRPr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1131" y="2040889"/>
            <a:ext cx="2846070" cy="1035685"/>
            <a:chOff x="671131" y="2040889"/>
            <a:chExt cx="2846070" cy="1035685"/>
          </a:xfrm>
        </p:grpSpPr>
        <p:sp>
          <p:nvSpPr>
            <p:cNvPr id="16" name="object 16"/>
            <p:cNvSpPr/>
            <p:nvPr/>
          </p:nvSpPr>
          <p:spPr>
            <a:xfrm>
              <a:off x="683831" y="2053589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2651950" y="0"/>
                  </a:moveTo>
                  <a:lnTo>
                    <a:pt x="168376" y="0"/>
                  </a:lnTo>
                  <a:lnTo>
                    <a:pt x="123616" y="6018"/>
                  </a:lnTo>
                  <a:lnTo>
                    <a:pt x="83394" y="23001"/>
                  </a:lnTo>
                  <a:lnTo>
                    <a:pt x="49317" y="49339"/>
                  </a:lnTo>
                  <a:lnTo>
                    <a:pt x="22988" y="83424"/>
                  </a:lnTo>
                  <a:lnTo>
                    <a:pt x="6014" y="123648"/>
                  </a:lnTo>
                  <a:lnTo>
                    <a:pt x="0" y="168401"/>
                  </a:lnTo>
                  <a:lnTo>
                    <a:pt x="0" y="841883"/>
                  </a:lnTo>
                  <a:lnTo>
                    <a:pt x="6014" y="886636"/>
                  </a:lnTo>
                  <a:lnTo>
                    <a:pt x="22988" y="926860"/>
                  </a:lnTo>
                  <a:lnTo>
                    <a:pt x="49317" y="960945"/>
                  </a:lnTo>
                  <a:lnTo>
                    <a:pt x="83394" y="987283"/>
                  </a:lnTo>
                  <a:lnTo>
                    <a:pt x="123616" y="1004266"/>
                  </a:lnTo>
                  <a:lnTo>
                    <a:pt x="168376" y="1010285"/>
                  </a:lnTo>
                  <a:lnTo>
                    <a:pt x="2651950" y="1010285"/>
                  </a:lnTo>
                  <a:lnTo>
                    <a:pt x="2696703" y="1004266"/>
                  </a:lnTo>
                  <a:lnTo>
                    <a:pt x="2736927" y="987283"/>
                  </a:lnTo>
                  <a:lnTo>
                    <a:pt x="2771013" y="960945"/>
                  </a:lnTo>
                  <a:lnTo>
                    <a:pt x="2797351" y="926860"/>
                  </a:lnTo>
                  <a:lnTo>
                    <a:pt x="2814334" y="886636"/>
                  </a:lnTo>
                  <a:lnTo>
                    <a:pt x="2820352" y="841883"/>
                  </a:lnTo>
                  <a:lnTo>
                    <a:pt x="2820352" y="168401"/>
                  </a:lnTo>
                  <a:lnTo>
                    <a:pt x="2814334" y="123648"/>
                  </a:lnTo>
                  <a:lnTo>
                    <a:pt x="2797351" y="83424"/>
                  </a:lnTo>
                  <a:lnTo>
                    <a:pt x="2771013" y="49339"/>
                  </a:lnTo>
                  <a:lnTo>
                    <a:pt x="2736927" y="23001"/>
                  </a:lnTo>
                  <a:lnTo>
                    <a:pt x="2696703" y="6018"/>
                  </a:lnTo>
                  <a:lnTo>
                    <a:pt x="2651950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831" y="2053589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0" y="168401"/>
                  </a:moveTo>
                  <a:lnTo>
                    <a:pt x="6014" y="123648"/>
                  </a:lnTo>
                  <a:lnTo>
                    <a:pt x="22988" y="83424"/>
                  </a:lnTo>
                  <a:lnTo>
                    <a:pt x="49317" y="49339"/>
                  </a:lnTo>
                  <a:lnTo>
                    <a:pt x="83394" y="23001"/>
                  </a:lnTo>
                  <a:lnTo>
                    <a:pt x="123616" y="6018"/>
                  </a:lnTo>
                  <a:lnTo>
                    <a:pt x="168376" y="0"/>
                  </a:lnTo>
                  <a:lnTo>
                    <a:pt x="2651950" y="0"/>
                  </a:lnTo>
                  <a:lnTo>
                    <a:pt x="2696703" y="6018"/>
                  </a:lnTo>
                  <a:lnTo>
                    <a:pt x="2736927" y="23001"/>
                  </a:lnTo>
                  <a:lnTo>
                    <a:pt x="2771013" y="49339"/>
                  </a:lnTo>
                  <a:lnTo>
                    <a:pt x="2797351" y="83424"/>
                  </a:lnTo>
                  <a:lnTo>
                    <a:pt x="2814334" y="123648"/>
                  </a:lnTo>
                  <a:lnTo>
                    <a:pt x="2820352" y="168401"/>
                  </a:lnTo>
                  <a:lnTo>
                    <a:pt x="2820352" y="841883"/>
                  </a:lnTo>
                  <a:lnTo>
                    <a:pt x="2814334" y="886636"/>
                  </a:lnTo>
                  <a:lnTo>
                    <a:pt x="2797351" y="926860"/>
                  </a:lnTo>
                  <a:lnTo>
                    <a:pt x="2771013" y="960945"/>
                  </a:lnTo>
                  <a:lnTo>
                    <a:pt x="2736927" y="987283"/>
                  </a:lnTo>
                  <a:lnTo>
                    <a:pt x="2696703" y="1004266"/>
                  </a:lnTo>
                  <a:lnTo>
                    <a:pt x="2651950" y="1010285"/>
                  </a:lnTo>
                  <a:lnTo>
                    <a:pt x="168376" y="1010285"/>
                  </a:lnTo>
                  <a:lnTo>
                    <a:pt x="123616" y="1004266"/>
                  </a:lnTo>
                  <a:lnTo>
                    <a:pt x="83394" y="987283"/>
                  </a:lnTo>
                  <a:lnTo>
                    <a:pt x="49317" y="960945"/>
                  </a:lnTo>
                  <a:lnTo>
                    <a:pt x="22988" y="926860"/>
                  </a:lnTo>
                  <a:lnTo>
                    <a:pt x="6014" y="886636"/>
                  </a:lnTo>
                  <a:lnTo>
                    <a:pt x="0" y="841883"/>
                  </a:lnTo>
                  <a:lnTo>
                    <a:pt x="0" y="1684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42796" y="2260549"/>
            <a:ext cx="190182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5"/>
              </a:lnSpc>
              <a:spcBef>
                <a:spcPts val="100"/>
              </a:spcBef>
            </a:pPr>
            <a:r>
              <a:rPr b="1" spc="-75" dirty="0">
                <a:solidFill>
                  <a:srgbClr val="FFFFFF"/>
                </a:solidFill>
                <a:latin typeface="Tahoma"/>
                <a:cs typeface="Tahoma"/>
              </a:rPr>
              <a:t>Diverse</a:t>
            </a:r>
            <a:r>
              <a:rPr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65" dirty="0">
                <a:solidFill>
                  <a:srgbClr val="FFFFFF"/>
                </a:solidFill>
                <a:latin typeface="Tahoma"/>
                <a:cs typeface="Tahoma"/>
              </a:rPr>
              <a:t>Basket</a:t>
            </a:r>
            <a:r>
              <a:rPr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>
              <a:latin typeface="Tahoma"/>
              <a:cs typeface="Tahoma"/>
            </a:endParaRPr>
          </a:p>
          <a:p>
            <a:pPr marL="635" algn="ctr">
              <a:lnSpc>
                <a:spcPts val="2095"/>
              </a:lnSpc>
            </a:pPr>
            <a:r>
              <a:rPr b="1" spc="-10" dirty="0">
                <a:solidFill>
                  <a:srgbClr val="FFFFFF"/>
                </a:solidFill>
                <a:latin typeface="Tahoma"/>
                <a:cs typeface="Tahoma"/>
              </a:rPr>
              <a:t>Funds</a:t>
            </a:r>
            <a:endParaRPr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91484" y="3202685"/>
            <a:ext cx="8437880" cy="833755"/>
            <a:chOff x="3491484" y="3202685"/>
            <a:chExt cx="8437880" cy="833755"/>
          </a:xfrm>
        </p:grpSpPr>
        <p:sp>
          <p:nvSpPr>
            <p:cNvPr id="20" name="object 20"/>
            <p:cNvSpPr/>
            <p:nvPr/>
          </p:nvSpPr>
          <p:spPr>
            <a:xfrm>
              <a:off x="3504184" y="3215385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4">
                  <a:moveTo>
                    <a:pt x="8277225" y="0"/>
                  </a:moveTo>
                  <a:lnTo>
                    <a:pt x="0" y="0"/>
                  </a:lnTo>
                  <a:lnTo>
                    <a:pt x="0" y="808227"/>
                  </a:lnTo>
                  <a:lnTo>
                    <a:pt x="8277225" y="808227"/>
                  </a:lnTo>
                  <a:lnTo>
                    <a:pt x="8319816" y="801358"/>
                  </a:lnTo>
                  <a:lnTo>
                    <a:pt x="8356806" y="782230"/>
                  </a:lnTo>
                  <a:lnTo>
                    <a:pt x="8385974" y="753062"/>
                  </a:lnTo>
                  <a:lnTo>
                    <a:pt x="8405102" y="716072"/>
                  </a:lnTo>
                  <a:lnTo>
                    <a:pt x="8411971" y="673481"/>
                  </a:lnTo>
                  <a:lnTo>
                    <a:pt x="8411971" y="134747"/>
                  </a:lnTo>
                  <a:lnTo>
                    <a:pt x="8405102" y="92155"/>
                  </a:lnTo>
                  <a:lnTo>
                    <a:pt x="8385974" y="55165"/>
                  </a:lnTo>
                  <a:lnTo>
                    <a:pt x="8356806" y="25997"/>
                  </a:lnTo>
                  <a:lnTo>
                    <a:pt x="8319816" y="6869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EDECE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4184" y="3215385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4">
                  <a:moveTo>
                    <a:pt x="8411971" y="134747"/>
                  </a:moveTo>
                  <a:lnTo>
                    <a:pt x="8411971" y="673481"/>
                  </a:lnTo>
                  <a:lnTo>
                    <a:pt x="8405102" y="716072"/>
                  </a:lnTo>
                  <a:lnTo>
                    <a:pt x="8385974" y="753062"/>
                  </a:lnTo>
                  <a:lnTo>
                    <a:pt x="8356806" y="782230"/>
                  </a:lnTo>
                  <a:lnTo>
                    <a:pt x="8319816" y="801358"/>
                  </a:lnTo>
                  <a:lnTo>
                    <a:pt x="8277225" y="808227"/>
                  </a:lnTo>
                  <a:lnTo>
                    <a:pt x="0" y="808227"/>
                  </a:lnTo>
                  <a:lnTo>
                    <a:pt x="0" y="0"/>
                  </a:lnTo>
                  <a:lnTo>
                    <a:pt x="8277225" y="0"/>
                  </a:lnTo>
                  <a:lnTo>
                    <a:pt x="8319816" y="6869"/>
                  </a:lnTo>
                  <a:lnTo>
                    <a:pt x="8356806" y="25997"/>
                  </a:lnTo>
                  <a:lnTo>
                    <a:pt x="8385974" y="55165"/>
                  </a:lnTo>
                  <a:lnTo>
                    <a:pt x="8405102" y="92155"/>
                  </a:lnTo>
                  <a:lnTo>
                    <a:pt x="8411971" y="134747"/>
                  </a:lnTo>
                  <a:close/>
                </a:path>
              </a:pathLst>
            </a:custGeom>
            <a:ln w="25399">
              <a:solidFill>
                <a:srgbClr val="EDE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39641" y="3273044"/>
            <a:ext cx="7839075" cy="62004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15"/>
              </a:spcBef>
              <a:buChar char="•"/>
              <a:tabLst>
                <a:tab pos="184150" algn="l"/>
              </a:tabLst>
            </a:pP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Switch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units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from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one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fund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to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0" dirty="0">
                <a:solidFill>
                  <a:srgbClr val="043B6C"/>
                </a:solidFill>
                <a:latin typeface="Tahoma"/>
                <a:cs typeface="Tahoma"/>
              </a:rPr>
              <a:t>another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43B6C"/>
                </a:solidFill>
                <a:latin typeface="Tahoma"/>
                <a:cs typeface="Tahoma"/>
              </a:rPr>
              <a:t>as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per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your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priorities</a:t>
            </a:r>
            <a:endParaRPr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Char char="•"/>
              <a:tabLst>
                <a:tab pos="184150" algn="l"/>
              </a:tabLst>
            </a:pP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Unlimited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5" dirty="0">
                <a:solidFill>
                  <a:srgbClr val="043B6C"/>
                </a:solidFill>
                <a:latin typeface="Tahoma"/>
                <a:cs typeface="Tahoma"/>
              </a:rPr>
              <a:t>switches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available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free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of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cost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from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24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Funds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to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0" dirty="0">
                <a:solidFill>
                  <a:srgbClr val="043B6C"/>
                </a:solidFill>
                <a:latin typeface="Tahoma"/>
                <a:cs typeface="Tahoma"/>
              </a:rPr>
              <a:t>choose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from.</a:t>
            </a:r>
            <a:endParaRPr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1131" y="3101720"/>
            <a:ext cx="2846070" cy="1035685"/>
            <a:chOff x="671131" y="3101720"/>
            <a:chExt cx="2846070" cy="1035685"/>
          </a:xfrm>
        </p:grpSpPr>
        <p:sp>
          <p:nvSpPr>
            <p:cNvPr id="24" name="object 24"/>
            <p:cNvSpPr/>
            <p:nvPr/>
          </p:nvSpPr>
          <p:spPr>
            <a:xfrm>
              <a:off x="683831" y="3114420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2651950" y="0"/>
                  </a:moveTo>
                  <a:lnTo>
                    <a:pt x="168376" y="0"/>
                  </a:lnTo>
                  <a:lnTo>
                    <a:pt x="123616" y="6009"/>
                  </a:lnTo>
                  <a:lnTo>
                    <a:pt x="83394" y="22972"/>
                  </a:lnTo>
                  <a:lnTo>
                    <a:pt x="49317" y="49291"/>
                  </a:lnTo>
                  <a:lnTo>
                    <a:pt x="22988" y="83368"/>
                  </a:lnTo>
                  <a:lnTo>
                    <a:pt x="6014" y="123604"/>
                  </a:lnTo>
                  <a:lnTo>
                    <a:pt x="0" y="168401"/>
                  </a:lnTo>
                  <a:lnTo>
                    <a:pt x="0" y="841755"/>
                  </a:lnTo>
                  <a:lnTo>
                    <a:pt x="6014" y="886553"/>
                  </a:lnTo>
                  <a:lnTo>
                    <a:pt x="22988" y="926789"/>
                  </a:lnTo>
                  <a:lnTo>
                    <a:pt x="49317" y="960866"/>
                  </a:lnTo>
                  <a:lnTo>
                    <a:pt x="83394" y="987185"/>
                  </a:lnTo>
                  <a:lnTo>
                    <a:pt x="123616" y="1004148"/>
                  </a:lnTo>
                  <a:lnTo>
                    <a:pt x="168376" y="1010157"/>
                  </a:lnTo>
                  <a:lnTo>
                    <a:pt x="2651950" y="1010157"/>
                  </a:lnTo>
                  <a:lnTo>
                    <a:pt x="2696703" y="1004148"/>
                  </a:lnTo>
                  <a:lnTo>
                    <a:pt x="2736927" y="987185"/>
                  </a:lnTo>
                  <a:lnTo>
                    <a:pt x="2771013" y="960866"/>
                  </a:lnTo>
                  <a:lnTo>
                    <a:pt x="2797351" y="926789"/>
                  </a:lnTo>
                  <a:lnTo>
                    <a:pt x="2814334" y="886553"/>
                  </a:lnTo>
                  <a:lnTo>
                    <a:pt x="2820352" y="841755"/>
                  </a:lnTo>
                  <a:lnTo>
                    <a:pt x="2820352" y="168401"/>
                  </a:lnTo>
                  <a:lnTo>
                    <a:pt x="2814334" y="123604"/>
                  </a:lnTo>
                  <a:lnTo>
                    <a:pt x="2797351" y="83368"/>
                  </a:lnTo>
                  <a:lnTo>
                    <a:pt x="2771013" y="49291"/>
                  </a:lnTo>
                  <a:lnTo>
                    <a:pt x="2736927" y="22972"/>
                  </a:lnTo>
                  <a:lnTo>
                    <a:pt x="2696703" y="6009"/>
                  </a:lnTo>
                  <a:lnTo>
                    <a:pt x="2651950" y="0"/>
                  </a:lnTo>
                  <a:close/>
                </a:path>
              </a:pathLst>
            </a:custGeom>
            <a:solidFill>
              <a:srgbClr val="D1CFBA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831" y="3114420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0" y="168401"/>
                  </a:moveTo>
                  <a:lnTo>
                    <a:pt x="6014" y="123604"/>
                  </a:lnTo>
                  <a:lnTo>
                    <a:pt x="22988" y="83368"/>
                  </a:lnTo>
                  <a:lnTo>
                    <a:pt x="49317" y="49291"/>
                  </a:lnTo>
                  <a:lnTo>
                    <a:pt x="83394" y="22972"/>
                  </a:lnTo>
                  <a:lnTo>
                    <a:pt x="123616" y="6009"/>
                  </a:lnTo>
                  <a:lnTo>
                    <a:pt x="168376" y="0"/>
                  </a:lnTo>
                  <a:lnTo>
                    <a:pt x="2651950" y="0"/>
                  </a:lnTo>
                  <a:lnTo>
                    <a:pt x="2696703" y="6009"/>
                  </a:lnTo>
                  <a:lnTo>
                    <a:pt x="2736927" y="22972"/>
                  </a:lnTo>
                  <a:lnTo>
                    <a:pt x="2771013" y="49291"/>
                  </a:lnTo>
                  <a:lnTo>
                    <a:pt x="2797351" y="83368"/>
                  </a:lnTo>
                  <a:lnTo>
                    <a:pt x="2814334" y="123604"/>
                  </a:lnTo>
                  <a:lnTo>
                    <a:pt x="2820352" y="168401"/>
                  </a:lnTo>
                  <a:lnTo>
                    <a:pt x="2820352" y="841755"/>
                  </a:lnTo>
                  <a:lnTo>
                    <a:pt x="2814334" y="886553"/>
                  </a:lnTo>
                  <a:lnTo>
                    <a:pt x="2797351" y="926789"/>
                  </a:lnTo>
                  <a:lnTo>
                    <a:pt x="2771013" y="960866"/>
                  </a:lnTo>
                  <a:lnTo>
                    <a:pt x="2736927" y="987185"/>
                  </a:lnTo>
                  <a:lnTo>
                    <a:pt x="2696703" y="1004148"/>
                  </a:lnTo>
                  <a:lnTo>
                    <a:pt x="2651950" y="1010157"/>
                  </a:lnTo>
                  <a:lnTo>
                    <a:pt x="168376" y="1010157"/>
                  </a:lnTo>
                  <a:lnTo>
                    <a:pt x="123616" y="1004148"/>
                  </a:lnTo>
                  <a:lnTo>
                    <a:pt x="83394" y="987185"/>
                  </a:lnTo>
                  <a:lnTo>
                    <a:pt x="49317" y="960866"/>
                  </a:lnTo>
                  <a:lnTo>
                    <a:pt x="22988" y="926789"/>
                  </a:lnTo>
                  <a:lnTo>
                    <a:pt x="6014" y="886553"/>
                  </a:lnTo>
                  <a:lnTo>
                    <a:pt x="0" y="841755"/>
                  </a:lnTo>
                  <a:lnTo>
                    <a:pt x="0" y="1684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79905" y="3321811"/>
            <a:ext cx="162687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5"/>
              </a:lnSpc>
              <a:spcBef>
                <a:spcPts val="100"/>
              </a:spcBef>
            </a:pPr>
            <a:r>
              <a:rPr b="1" spc="-45" dirty="0">
                <a:solidFill>
                  <a:srgbClr val="043B6C"/>
                </a:solidFill>
                <a:latin typeface="Tahoma"/>
                <a:cs typeface="Tahoma"/>
              </a:rPr>
              <a:t>Unlimited</a:t>
            </a:r>
            <a:r>
              <a:rPr b="1" spc="-6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b="1" spc="-20" dirty="0">
                <a:solidFill>
                  <a:srgbClr val="043B6C"/>
                </a:solidFill>
                <a:latin typeface="Tahoma"/>
                <a:cs typeface="Tahoma"/>
              </a:rPr>
              <a:t>Free</a:t>
            </a:r>
            <a:endParaRPr>
              <a:latin typeface="Tahoma"/>
              <a:cs typeface="Tahoma"/>
            </a:endParaRPr>
          </a:p>
          <a:p>
            <a:pPr marL="635" algn="ctr">
              <a:lnSpc>
                <a:spcPts val="2095"/>
              </a:lnSpc>
            </a:pPr>
            <a:r>
              <a:rPr b="1" spc="-10" dirty="0">
                <a:solidFill>
                  <a:srgbClr val="043B6C"/>
                </a:solidFill>
                <a:latin typeface="Tahoma"/>
                <a:cs typeface="Tahoma"/>
              </a:rPr>
              <a:t>Switches</a:t>
            </a:r>
            <a:endParaRPr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91484" y="4263390"/>
            <a:ext cx="8437880" cy="833755"/>
            <a:chOff x="3491484" y="4263390"/>
            <a:chExt cx="8437880" cy="833755"/>
          </a:xfrm>
        </p:grpSpPr>
        <p:sp>
          <p:nvSpPr>
            <p:cNvPr id="28" name="object 28"/>
            <p:cNvSpPr/>
            <p:nvPr/>
          </p:nvSpPr>
          <p:spPr>
            <a:xfrm>
              <a:off x="3504184" y="4276090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4">
                  <a:moveTo>
                    <a:pt x="8277225" y="0"/>
                  </a:moveTo>
                  <a:lnTo>
                    <a:pt x="0" y="0"/>
                  </a:lnTo>
                  <a:lnTo>
                    <a:pt x="0" y="808228"/>
                  </a:lnTo>
                  <a:lnTo>
                    <a:pt x="8277225" y="808228"/>
                  </a:lnTo>
                  <a:lnTo>
                    <a:pt x="8319816" y="801358"/>
                  </a:lnTo>
                  <a:lnTo>
                    <a:pt x="8356806" y="782230"/>
                  </a:lnTo>
                  <a:lnTo>
                    <a:pt x="8385974" y="753062"/>
                  </a:lnTo>
                  <a:lnTo>
                    <a:pt x="8405102" y="716072"/>
                  </a:lnTo>
                  <a:lnTo>
                    <a:pt x="8411971" y="673481"/>
                  </a:lnTo>
                  <a:lnTo>
                    <a:pt x="8411971" y="134747"/>
                  </a:lnTo>
                  <a:lnTo>
                    <a:pt x="8405102" y="92155"/>
                  </a:lnTo>
                  <a:lnTo>
                    <a:pt x="8385974" y="55165"/>
                  </a:lnTo>
                  <a:lnTo>
                    <a:pt x="8356806" y="25997"/>
                  </a:lnTo>
                  <a:lnTo>
                    <a:pt x="8319816" y="6869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DDCD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4184" y="4276090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4">
                  <a:moveTo>
                    <a:pt x="8411971" y="134747"/>
                  </a:moveTo>
                  <a:lnTo>
                    <a:pt x="8411971" y="673481"/>
                  </a:lnTo>
                  <a:lnTo>
                    <a:pt x="8405102" y="716072"/>
                  </a:lnTo>
                  <a:lnTo>
                    <a:pt x="8385974" y="753062"/>
                  </a:lnTo>
                  <a:lnTo>
                    <a:pt x="8356806" y="782230"/>
                  </a:lnTo>
                  <a:lnTo>
                    <a:pt x="8319816" y="801358"/>
                  </a:lnTo>
                  <a:lnTo>
                    <a:pt x="8277225" y="808228"/>
                  </a:lnTo>
                  <a:lnTo>
                    <a:pt x="0" y="808228"/>
                  </a:lnTo>
                  <a:lnTo>
                    <a:pt x="0" y="0"/>
                  </a:lnTo>
                  <a:lnTo>
                    <a:pt x="8277225" y="0"/>
                  </a:lnTo>
                  <a:lnTo>
                    <a:pt x="8319816" y="6869"/>
                  </a:lnTo>
                  <a:lnTo>
                    <a:pt x="8356806" y="25997"/>
                  </a:lnTo>
                  <a:lnTo>
                    <a:pt x="8385974" y="55165"/>
                  </a:lnTo>
                  <a:lnTo>
                    <a:pt x="8405102" y="92155"/>
                  </a:lnTo>
                  <a:lnTo>
                    <a:pt x="8411971" y="134747"/>
                  </a:lnTo>
                  <a:close/>
                </a:path>
              </a:pathLst>
            </a:custGeom>
            <a:ln w="25399">
              <a:solidFill>
                <a:srgbClr val="DDC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82365" y="4398645"/>
            <a:ext cx="7981950" cy="5289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5080" indent="-228600">
              <a:lnSpc>
                <a:spcPts val="192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Make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partial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withdrawals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from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0" dirty="0">
                <a:solidFill>
                  <a:srgbClr val="043B6C"/>
                </a:solidFill>
                <a:latin typeface="Tahoma"/>
                <a:cs typeface="Tahoma"/>
              </a:rPr>
              <a:t>your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Fund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up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0" dirty="0">
                <a:solidFill>
                  <a:srgbClr val="043B6C"/>
                </a:solidFill>
                <a:latin typeface="Tahoma"/>
                <a:cs typeface="Tahoma"/>
              </a:rPr>
              <a:t>to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04" dirty="0">
                <a:solidFill>
                  <a:srgbClr val="043B6C"/>
                </a:solidFill>
                <a:latin typeface="Tahoma"/>
                <a:cs typeface="Tahoma"/>
              </a:rPr>
              <a:t>20%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of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0" dirty="0">
                <a:solidFill>
                  <a:srgbClr val="043B6C"/>
                </a:solidFill>
                <a:latin typeface="Tahoma"/>
                <a:cs typeface="Tahoma"/>
              </a:rPr>
              <a:t>your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Fund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Value</a:t>
            </a:r>
            <a:r>
              <a:rPr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free 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of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cost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or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043B6C"/>
                </a:solidFill>
                <a:latin typeface="Tahoma"/>
                <a:cs typeface="Tahoma"/>
              </a:rPr>
              <a:t>You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can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opt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5" dirty="0">
                <a:solidFill>
                  <a:srgbClr val="043B6C"/>
                </a:solidFill>
                <a:latin typeface="Tahoma"/>
                <a:cs typeface="Tahoma"/>
              </a:rPr>
              <a:t>for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Regular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Payouts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or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60" dirty="0">
                <a:solidFill>
                  <a:srgbClr val="043B6C"/>
                </a:solidFill>
                <a:latin typeface="Tahoma"/>
                <a:cs typeface="Tahoma"/>
              </a:rPr>
              <a:t>DIY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5" dirty="0">
                <a:solidFill>
                  <a:srgbClr val="043B6C"/>
                </a:solidFill>
                <a:latin typeface="Tahoma"/>
                <a:cs typeface="Tahoma"/>
              </a:rPr>
              <a:t>option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through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SWP.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1131" y="4162425"/>
            <a:ext cx="2846070" cy="1035685"/>
            <a:chOff x="671131" y="4162425"/>
            <a:chExt cx="2846070" cy="1035685"/>
          </a:xfrm>
        </p:grpSpPr>
        <p:sp>
          <p:nvSpPr>
            <p:cNvPr id="32" name="object 32"/>
            <p:cNvSpPr/>
            <p:nvPr/>
          </p:nvSpPr>
          <p:spPr>
            <a:xfrm>
              <a:off x="683831" y="4175125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2651950" y="0"/>
                  </a:moveTo>
                  <a:lnTo>
                    <a:pt x="168376" y="0"/>
                  </a:lnTo>
                  <a:lnTo>
                    <a:pt x="123616" y="6018"/>
                  </a:lnTo>
                  <a:lnTo>
                    <a:pt x="83394" y="23001"/>
                  </a:lnTo>
                  <a:lnTo>
                    <a:pt x="49317" y="49339"/>
                  </a:lnTo>
                  <a:lnTo>
                    <a:pt x="22988" y="83424"/>
                  </a:lnTo>
                  <a:lnTo>
                    <a:pt x="6014" y="123648"/>
                  </a:lnTo>
                  <a:lnTo>
                    <a:pt x="0" y="168401"/>
                  </a:lnTo>
                  <a:lnTo>
                    <a:pt x="0" y="841882"/>
                  </a:lnTo>
                  <a:lnTo>
                    <a:pt x="6014" y="886636"/>
                  </a:lnTo>
                  <a:lnTo>
                    <a:pt x="22988" y="926860"/>
                  </a:lnTo>
                  <a:lnTo>
                    <a:pt x="49317" y="960945"/>
                  </a:lnTo>
                  <a:lnTo>
                    <a:pt x="83394" y="987283"/>
                  </a:lnTo>
                  <a:lnTo>
                    <a:pt x="123616" y="1004266"/>
                  </a:lnTo>
                  <a:lnTo>
                    <a:pt x="168376" y="1010285"/>
                  </a:lnTo>
                  <a:lnTo>
                    <a:pt x="2651950" y="1010285"/>
                  </a:lnTo>
                  <a:lnTo>
                    <a:pt x="2696703" y="1004266"/>
                  </a:lnTo>
                  <a:lnTo>
                    <a:pt x="2736927" y="987283"/>
                  </a:lnTo>
                  <a:lnTo>
                    <a:pt x="2771013" y="960945"/>
                  </a:lnTo>
                  <a:lnTo>
                    <a:pt x="2797351" y="926860"/>
                  </a:lnTo>
                  <a:lnTo>
                    <a:pt x="2814334" y="886636"/>
                  </a:lnTo>
                  <a:lnTo>
                    <a:pt x="2820352" y="841882"/>
                  </a:lnTo>
                  <a:lnTo>
                    <a:pt x="2820352" y="168401"/>
                  </a:lnTo>
                  <a:lnTo>
                    <a:pt x="2814334" y="123648"/>
                  </a:lnTo>
                  <a:lnTo>
                    <a:pt x="2797351" y="83424"/>
                  </a:lnTo>
                  <a:lnTo>
                    <a:pt x="2771013" y="49339"/>
                  </a:lnTo>
                  <a:lnTo>
                    <a:pt x="2736927" y="23001"/>
                  </a:lnTo>
                  <a:lnTo>
                    <a:pt x="2696703" y="6018"/>
                  </a:lnTo>
                  <a:lnTo>
                    <a:pt x="2651950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83831" y="4175125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0" y="168401"/>
                  </a:moveTo>
                  <a:lnTo>
                    <a:pt x="6014" y="123648"/>
                  </a:lnTo>
                  <a:lnTo>
                    <a:pt x="22988" y="83424"/>
                  </a:lnTo>
                  <a:lnTo>
                    <a:pt x="49317" y="49339"/>
                  </a:lnTo>
                  <a:lnTo>
                    <a:pt x="83394" y="23001"/>
                  </a:lnTo>
                  <a:lnTo>
                    <a:pt x="123616" y="6018"/>
                  </a:lnTo>
                  <a:lnTo>
                    <a:pt x="168376" y="0"/>
                  </a:lnTo>
                  <a:lnTo>
                    <a:pt x="2651950" y="0"/>
                  </a:lnTo>
                  <a:lnTo>
                    <a:pt x="2696703" y="6018"/>
                  </a:lnTo>
                  <a:lnTo>
                    <a:pt x="2736927" y="23001"/>
                  </a:lnTo>
                  <a:lnTo>
                    <a:pt x="2771013" y="49339"/>
                  </a:lnTo>
                  <a:lnTo>
                    <a:pt x="2797351" y="83424"/>
                  </a:lnTo>
                  <a:lnTo>
                    <a:pt x="2814334" y="123648"/>
                  </a:lnTo>
                  <a:lnTo>
                    <a:pt x="2820352" y="168401"/>
                  </a:lnTo>
                  <a:lnTo>
                    <a:pt x="2820352" y="841882"/>
                  </a:lnTo>
                  <a:lnTo>
                    <a:pt x="2814334" y="886636"/>
                  </a:lnTo>
                  <a:lnTo>
                    <a:pt x="2797351" y="926860"/>
                  </a:lnTo>
                  <a:lnTo>
                    <a:pt x="2771013" y="960945"/>
                  </a:lnTo>
                  <a:lnTo>
                    <a:pt x="2736927" y="987283"/>
                  </a:lnTo>
                  <a:lnTo>
                    <a:pt x="2696703" y="1004266"/>
                  </a:lnTo>
                  <a:lnTo>
                    <a:pt x="2651950" y="1010285"/>
                  </a:lnTo>
                  <a:lnTo>
                    <a:pt x="168376" y="1010285"/>
                  </a:lnTo>
                  <a:lnTo>
                    <a:pt x="123616" y="1004266"/>
                  </a:lnTo>
                  <a:lnTo>
                    <a:pt x="83394" y="987283"/>
                  </a:lnTo>
                  <a:lnTo>
                    <a:pt x="49317" y="960945"/>
                  </a:lnTo>
                  <a:lnTo>
                    <a:pt x="22988" y="926860"/>
                  </a:lnTo>
                  <a:lnTo>
                    <a:pt x="6014" y="886636"/>
                  </a:lnTo>
                  <a:lnTo>
                    <a:pt x="0" y="841882"/>
                  </a:lnTo>
                  <a:lnTo>
                    <a:pt x="0" y="1684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65428" y="4382770"/>
            <a:ext cx="2456180" cy="54822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70815" marR="5080" indent="-158750">
              <a:lnSpc>
                <a:spcPts val="2030"/>
              </a:lnSpc>
              <a:spcBef>
                <a:spcPts val="275"/>
              </a:spcBef>
            </a:pPr>
            <a:r>
              <a:rPr b="1" spc="-50" dirty="0">
                <a:solidFill>
                  <a:srgbClr val="FFFFFF"/>
                </a:solidFill>
                <a:latin typeface="Tahoma"/>
                <a:cs typeface="Tahoma"/>
              </a:rPr>
              <a:t>Partial</a:t>
            </a:r>
            <a:r>
              <a:rPr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65" dirty="0">
                <a:solidFill>
                  <a:srgbClr val="FFFFFF"/>
                </a:solidFill>
                <a:latin typeface="Tahoma"/>
                <a:cs typeface="Tahoma"/>
              </a:rPr>
              <a:t>Systematic </a:t>
            </a: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Withdrawal </a:t>
            </a:r>
            <a:r>
              <a:rPr b="1" spc="-10" dirty="0">
                <a:solidFill>
                  <a:srgbClr val="FFFFFF"/>
                </a:solidFill>
                <a:latin typeface="Tahoma"/>
                <a:cs typeface="Tahoma"/>
              </a:rPr>
              <a:t>Benefit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91484" y="5324221"/>
            <a:ext cx="8437880" cy="833755"/>
            <a:chOff x="3491484" y="5324221"/>
            <a:chExt cx="8437880" cy="833755"/>
          </a:xfrm>
        </p:grpSpPr>
        <p:sp>
          <p:nvSpPr>
            <p:cNvPr id="36" name="object 36"/>
            <p:cNvSpPr/>
            <p:nvPr/>
          </p:nvSpPr>
          <p:spPr>
            <a:xfrm>
              <a:off x="3504184" y="5336921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4">
                  <a:moveTo>
                    <a:pt x="8277225" y="0"/>
                  </a:moveTo>
                  <a:lnTo>
                    <a:pt x="0" y="0"/>
                  </a:lnTo>
                  <a:lnTo>
                    <a:pt x="0" y="808139"/>
                  </a:lnTo>
                  <a:lnTo>
                    <a:pt x="8277225" y="808139"/>
                  </a:lnTo>
                  <a:lnTo>
                    <a:pt x="8319816" y="801272"/>
                  </a:lnTo>
                  <a:lnTo>
                    <a:pt x="8356806" y="782152"/>
                  </a:lnTo>
                  <a:lnTo>
                    <a:pt x="8385974" y="752995"/>
                  </a:lnTo>
                  <a:lnTo>
                    <a:pt x="8405102" y="716019"/>
                  </a:lnTo>
                  <a:lnTo>
                    <a:pt x="8411971" y="673442"/>
                  </a:lnTo>
                  <a:lnTo>
                    <a:pt x="8411971" y="134619"/>
                  </a:lnTo>
                  <a:lnTo>
                    <a:pt x="8405102" y="92090"/>
                  </a:lnTo>
                  <a:lnTo>
                    <a:pt x="8385974" y="55138"/>
                  </a:lnTo>
                  <a:lnTo>
                    <a:pt x="8356806" y="25989"/>
                  </a:lnTo>
                  <a:lnTo>
                    <a:pt x="8319816" y="6868"/>
                  </a:lnTo>
                  <a:lnTo>
                    <a:pt x="8277225" y="0"/>
                  </a:lnTo>
                  <a:close/>
                </a:path>
              </a:pathLst>
            </a:custGeom>
            <a:solidFill>
              <a:srgbClr val="CC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04184" y="5336921"/>
              <a:ext cx="8412480" cy="808355"/>
            </a:xfrm>
            <a:custGeom>
              <a:avLst/>
              <a:gdLst/>
              <a:ahLst/>
              <a:cxnLst/>
              <a:rect l="l" t="t" r="r" b="b"/>
              <a:pathLst>
                <a:path w="8412480" h="808354">
                  <a:moveTo>
                    <a:pt x="8411971" y="134619"/>
                  </a:moveTo>
                  <a:lnTo>
                    <a:pt x="8411971" y="673442"/>
                  </a:lnTo>
                  <a:lnTo>
                    <a:pt x="8405102" y="716019"/>
                  </a:lnTo>
                  <a:lnTo>
                    <a:pt x="8385974" y="752995"/>
                  </a:lnTo>
                  <a:lnTo>
                    <a:pt x="8356806" y="782152"/>
                  </a:lnTo>
                  <a:lnTo>
                    <a:pt x="8319816" y="801272"/>
                  </a:lnTo>
                  <a:lnTo>
                    <a:pt x="8277225" y="808139"/>
                  </a:lnTo>
                  <a:lnTo>
                    <a:pt x="0" y="808139"/>
                  </a:lnTo>
                  <a:lnTo>
                    <a:pt x="0" y="0"/>
                  </a:lnTo>
                  <a:lnTo>
                    <a:pt x="8277225" y="0"/>
                  </a:lnTo>
                  <a:lnTo>
                    <a:pt x="8319816" y="6868"/>
                  </a:lnTo>
                  <a:lnTo>
                    <a:pt x="8356806" y="25989"/>
                  </a:lnTo>
                  <a:lnTo>
                    <a:pt x="8385974" y="55138"/>
                  </a:lnTo>
                  <a:lnTo>
                    <a:pt x="8405102" y="92090"/>
                  </a:lnTo>
                  <a:lnTo>
                    <a:pt x="8411971" y="134619"/>
                  </a:lnTo>
                  <a:close/>
                </a:path>
              </a:pathLst>
            </a:custGeom>
            <a:ln w="25400">
              <a:solidFill>
                <a:srgbClr val="CCC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78682" y="5443829"/>
            <a:ext cx="7564120" cy="54822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3515" marR="5080" indent="-171450">
              <a:lnSpc>
                <a:spcPts val="2030"/>
              </a:lnSpc>
              <a:spcBef>
                <a:spcPts val="275"/>
              </a:spcBef>
              <a:buChar char="•"/>
              <a:tabLst>
                <a:tab pos="184785" algn="l"/>
              </a:tabLst>
            </a:pP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Change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105" dirty="0">
                <a:solidFill>
                  <a:srgbClr val="043B6C"/>
                </a:solidFill>
                <a:latin typeface="Tahoma"/>
                <a:cs typeface="Tahoma"/>
              </a:rPr>
              <a:t>the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proportion</a:t>
            </a:r>
            <a:r>
              <a:rPr spc="-4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of </a:t>
            </a:r>
            <a:r>
              <a:rPr spc="-100" dirty="0">
                <a:solidFill>
                  <a:srgbClr val="043B6C"/>
                </a:solidFill>
                <a:latin typeface="Tahoma"/>
                <a:cs typeface="Tahoma"/>
              </a:rPr>
              <a:t>the</a:t>
            </a:r>
            <a:r>
              <a:rPr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70" dirty="0">
                <a:solidFill>
                  <a:srgbClr val="043B6C"/>
                </a:solidFill>
                <a:latin typeface="Tahoma"/>
                <a:cs typeface="Tahoma"/>
              </a:rPr>
              <a:t>fund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5" dirty="0">
                <a:solidFill>
                  <a:srgbClr val="043B6C"/>
                </a:solidFill>
                <a:latin typeface="Tahoma"/>
                <a:cs typeface="Tahoma"/>
              </a:rPr>
              <a:t>allocation</a:t>
            </a:r>
            <a:r>
              <a:rPr spc="-3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in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043B6C"/>
                </a:solidFill>
                <a:latin typeface="Tahoma"/>
                <a:cs typeface="Tahoma"/>
              </a:rPr>
              <a:t>different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60" dirty="0">
                <a:solidFill>
                  <a:srgbClr val="043B6C"/>
                </a:solidFill>
                <a:latin typeface="Tahoma"/>
                <a:cs typeface="Tahoma"/>
              </a:rPr>
              <a:t>funds</a:t>
            </a:r>
            <a:r>
              <a:rPr spc="-5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43B6C"/>
                </a:solidFill>
                <a:latin typeface="Tahoma"/>
                <a:cs typeface="Tahoma"/>
              </a:rPr>
              <a:t>as</a:t>
            </a:r>
            <a:r>
              <a:rPr spc="-5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043B6C"/>
                </a:solidFill>
                <a:latin typeface="Tahoma"/>
                <a:cs typeface="Tahoma"/>
              </a:rPr>
              <a:t>the 	</a:t>
            </a:r>
            <a:r>
              <a:rPr spc="-100" dirty="0">
                <a:solidFill>
                  <a:srgbClr val="043B6C"/>
                </a:solidFill>
                <a:latin typeface="Tahoma"/>
                <a:cs typeface="Tahoma"/>
              </a:rPr>
              <a:t>market</a:t>
            </a:r>
            <a:r>
              <a:rPr spc="-2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pc="-95" dirty="0">
                <a:solidFill>
                  <a:srgbClr val="043B6C"/>
                </a:solidFill>
                <a:latin typeface="Tahoma"/>
                <a:cs typeface="Tahoma"/>
              </a:rPr>
              <a:t>outlook</a:t>
            </a:r>
            <a:r>
              <a:rPr spc="-10" dirty="0">
                <a:solidFill>
                  <a:srgbClr val="043B6C"/>
                </a:solidFill>
                <a:latin typeface="Tahoma"/>
                <a:cs typeface="Tahoma"/>
              </a:rPr>
              <a:t> changes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71131" y="5223128"/>
            <a:ext cx="2846070" cy="1035685"/>
            <a:chOff x="671131" y="5223128"/>
            <a:chExt cx="2846070" cy="1035685"/>
          </a:xfrm>
        </p:grpSpPr>
        <p:sp>
          <p:nvSpPr>
            <p:cNvPr id="40" name="object 40"/>
            <p:cNvSpPr/>
            <p:nvPr/>
          </p:nvSpPr>
          <p:spPr>
            <a:xfrm>
              <a:off x="683831" y="5235828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2651950" y="0"/>
                  </a:moveTo>
                  <a:lnTo>
                    <a:pt x="168376" y="0"/>
                  </a:lnTo>
                  <a:lnTo>
                    <a:pt x="123616" y="6018"/>
                  </a:lnTo>
                  <a:lnTo>
                    <a:pt x="83394" y="23001"/>
                  </a:lnTo>
                  <a:lnTo>
                    <a:pt x="49317" y="49339"/>
                  </a:lnTo>
                  <a:lnTo>
                    <a:pt x="22988" y="83424"/>
                  </a:lnTo>
                  <a:lnTo>
                    <a:pt x="6014" y="123648"/>
                  </a:lnTo>
                  <a:lnTo>
                    <a:pt x="0" y="168402"/>
                  </a:lnTo>
                  <a:lnTo>
                    <a:pt x="0" y="841883"/>
                  </a:lnTo>
                  <a:lnTo>
                    <a:pt x="6014" y="886643"/>
                  </a:lnTo>
                  <a:lnTo>
                    <a:pt x="22988" y="926864"/>
                  </a:lnTo>
                  <a:lnTo>
                    <a:pt x="49317" y="960942"/>
                  </a:lnTo>
                  <a:lnTo>
                    <a:pt x="83394" y="987270"/>
                  </a:lnTo>
                  <a:lnTo>
                    <a:pt x="123616" y="1004244"/>
                  </a:lnTo>
                  <a:lnTo>
                    <a:pt x="168376" y="1010259"/>
                  </a:lnTo>
                  <a:lnTo>
                    <a:pt x="2651950" y="1010259"/>
                  </a:lnTo>
                  <a:lnTo>
                    <a:pt x="2696703" y="1004244"/>
                  </a:lnTo>
                  <a:lnTo>
                    <a:pt x="2736927" y="987270"/>
                  </a:lnTo>
                  <a:lnTo>
                    <a:pt x="2771013" y="960942"/>
                  </a:lnTo>
                  <a:lnTo>
                    <a:pt x="2797351" y="926864"/>
                  </a:lnTo>
                  <a:lnTo>
                    <a:pt x="2814334" y="886643"/>
                  </a:lnTo>
                  <a:lnTo>
                    <a:pt x="2820352" y="841883"/>
                  </a:lnTo>
                  <a:lnTo>
                    <a:pt x="2820352" y="168402"/>
                  </a:lnTo>
                  <a:lnTo>
                    <a:pt x="2814334" y="123648"/>
                  </a:lnTo>
                  <a:lnTo>
                    <a:pt x="2797351" y="83424"/>
                  </a:lnTo>
                  <a:lnTo>
                    <a:pt x="2771013" y="49339"/>
                  </a:lnTo>
                  <a:lnTo>
                    <a:pt x="2736927" y="23001"/>
                  </a:lnTo>
                  <a:lnTo>
                    <a:pt x="2696703" y="6018"/>
                  </a:lnTo>
                  <a:lnTo>
                    <a:pt x="2651950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3831" y="5235828"/>
              <a:ext cx="2820670" cy="1010285"/>
            </a:xfrm>
            <a:custGeom>
              <a:avLst/>
              <a:gdLst/>
              <a:ahLst/>
              <a:cxnLst/>
              <a:rect l="l" t="t" r="r" b="b"/>
              <a:pathLst>
                <a:path w="2820670" h="1010285">
                  <a:moveTo>
                    <a:pt x="0" y="168402"/>
                  </a:moveTo>
                  <a:lnTo>
                    <a:pt x="6014" y="123648"/>
                  </a:lnTo>
                  <a:lnTo>
                    <a:pt x="22988" y="83424"/>
                  </a:lnTo>
                  <a:lnTo>
                    <a:pt x="49317" y="49339"/>
                  </a:lnTo>
                  <a:lnTo>
                    <a:pt x="83394" y="23001"/>
                  </a:lnTo>
                  <a:lnTo>
                    <a:pt x="123616" y="6018"/>
                  </a:lnTo>
                  <a:lnTo>
                    <a:pt x="168376" y="0"/>
                  </a:lnTo>
                  <a:lnTo>
                    <a:pt x="2651950" y="0"/>
                  </a:lnTo>
                  <a:lnTo>
                    <a:pt x="2696703" y="6018"/>
                  </a:lnTo>
                  <a:lnTo>
                    <a:pt x="2736927" y="23001"/>
                  </a:lnTo>
                  <a:lnTo>
                    <a:pt x="2771013" y="49339"/>
                  </a:lnTo>
                  <a:lnTo>
                    <a:pt x="2797351" y="83424"/>
                  </a:lnTo>
                  <a:lnTo>
                    <a:pt x="2814334" y="123648"/>
                  </a:lnTo>
                  <a:lnTo>
                    <a:pt x="2820352" y="168402"/>
                  </a:lnTo>
                  <a:lnTo>
                    <a:pt x="2820352" y="841883"/>
                  </a:lnTo>
                  <a:lnTo>
                    <a:pt x="2814334" y="886643"/>
                  </a:lnTo>
                  <a:lnTo>
                    <a:pt x="2797351" y="926864"/>
                  </a:lnTo>
                  <a:lnTo>
                    <a:pt x="2771013" y="960942"/>
                  </a:lnTo>
                  <a:lnTo>
                    <a:pt x="2736927" y="987270"/>
                  </a:lnTo>
                  <a:lnTo>
                    <a:pt x="2696703" y="1004244"/>
                  </a:lnTo>
                  <a:lnTo>
                    <a:pt x="2651950" y="1010259"/>
                  </a:lnTo>
                  <a:lnTo>
                    <a:pt x="168376" y="1010259"/>
                  </a:lnTo>
                  <a:lnTo>
                    <a:pt x="123616" y="1004244"/>
                  </a:lnTo>
                  <a:lnTo>
                    <a:pt x="83394" y="987270"/>
                  </a:lnTo>
                  <a:lnTo>
                    <a:pt x="49317" y="960942"/>
                  </a:lnTo>
                  <a:lnTo>
                    <a:pt x="22988" y="926864"/>
                  </a:lnTo>
                  <a:lnTo>
                    <a:pt x="6014" y="886643"/>
                  </a:lnTo>
                  <a:lnTo>
                    <a:pt x="0" y="841883"/>
                  </a:lnTo>
                  <a:lnTo>
                    <a:pt x="0" y="1684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64488" y="5572455"/>
            <a:ext cx="22586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0" dirty="0">
                <a:solidFill>
                  <a:srgbClr val="FFFFFF"/>
                </a:solidFill>
                <a:latin typeface="Tahoma"/>
                <a:cs typeface="Tahoma"/>
              </a:rPr>
              <a:t>Premium</a:t>
            </a:r>
            <a:r>
              <a:rPr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75" dirty="0">
                <a:solidFill>
                  <a:srgbClr val="FFFFFF"/>
                </a:solidFill>
                <a:latin typeface="Tahoma"/>
                <a:cs typeface="Tahoma"/>
              </a:rPr>
              <a:t>Redirection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26847" y="704151"/>
            <a:ext cx="760095" cy="683260"/>
            <a:chOff x="326847" y="704151"/>
            <a:chExt cx="760095" cy="683260"/>
          </a:xfrm>
        </p:grpSpPr>
        <p:sp>
          <p:nvSpPr>
            <p:cNvPr id="44" name="object 44"/>
            <p:cNvSpPr/>
            <p:nvPr/>
          </p:nvSpPr>
          <p:spPr>
            <a:xfrm>
              <a:off x="341134" y="718438"/>
              <a:ext cx="731520" cy="654685"/>
            </a:xfrm>
            <a:custGeom>
              <a:avLst/>
              <a:gdLst/>
              <a:ahLst/>
              <a:cxnLst/>
              <a:rect l="l" t="t" r="r" b="b"/>
              <a:pathLst>
                <a:path w="731519" h="654685">
                  <a:moveTo>
                    <a:pt x="226694" y="0"/>
                  </a:moveTo>
                  <a:lnTo>
                    <a:pt x="259143" y="249936"/>
                  </a:lnTo>
                  <a:lnTo>
                    <a:pt x="0" y="391287"/>
                  </a:lnTo>
                  <a:lnTo>
                    <a:pt x="279196" y="404495"/>
                  </a:lnTo>
                  <a:lnTo>
                    <a:pt x="311645" y="654431"/>
                  </a:lnTo>
                  <a:lnTo>
                    <a:pt x="451751" y="412623"/>
                  </a:lnTo>
                  <a:lnTo>
                    <a:pt x="730948" y="425703"/>
                  </a:lnTo>
                  <a:lnTo>
                    <a:pt x="538340" y="263144"/>
                  </a:lnTo>
                  <a:lnTo>
                    <a:pt x="678446" y="21209"/>
                  </a:lnTo>
                  <a:lnTo>
                    <a:pt x="419303" y="162560"/>
                  </a:lnTo>
                  <a:lnTo>
                    <a:pt x="226694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1134" y="718438"/>
              <a:ext cx="731520" cy="654685"/>
            </a:xfrm>
            <a:custGeom>
              <a:avLst/>
              <a:gdLst/>
              <a:ahLst/>
              <a:cxnLst/>
              <a:rect l="l" t="t" r="r" b="b"/>
              <a:pathLst>
                <a:path w="731519" h="654685">
                  <a:moveTo>
                    <a:pt x="0" y="391287"/>
                  </a:moveTo>
                  <a:lnTo>
                    <a:pt x="259143" y="249936"/>
                  </a:lnTo>
                  <a:lnTo>
                    <a:pt x="226694" y="0"/>
                  </a:lnTo>
                  <a:lnTo>
                    <a:pt x="419303" y="162560"/>
                  </a:lnTo>
                  <a:lnTo>
                    <a:pt x="678446" y="21209"/>
                  </a:lnTo>
                  <a:lnTo>
                    <a:pt x="538340" y="263144"/>
                  </a:lnTo>
                  <a:lnTo>
                    <a:pt x="730948" y="425703"/>
                  </a:lnTo>
                  <a:lnTo>
                    <a:pt x="451751" y="412623"/>
                  </a:lnTo>
                  <a:lnTo>
                    <a:pt x="311645" y="654431"/>
                  </a:lnTo>
                  <a:lnTo>
                    <a:pt x="279196" y="404495"/>
                  </a:lnTo>
                  <a:lnTo>
                    <a:pt x="0" y="39128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41" y="168351"/>
            <a:ext cx="2570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6291E"/>
                </a:solidFill>
              </a:rPr>
              <a:t>Plan</a:t>
            </a:r>
            <a:r>
              <a:rPr spc="-150" dirty="0">
                <a:solidFill>
                  <a:srgbClr val="96291E"/>
                </a:solidFill>
              </a:rPr>
              <a:t> </a:t>
            </a:r>
            <a:r>
              <a:rPr spc="-30" dirty="0">
                <a:solidFill>
                  <a:srgbClr val="96291E"/>
                </a:solidFill>
              </a:rPr>
              <a:t>Options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0447" y="1101471"/>
            <a:ext cx="2227580" cy="2227580"/>
            <a:chOff x="990447" y="1101471"/>
            <a:chExt cx="2227580" cy="2227580"/>
          </a:xfrm>
        </p:grpSpPr>
        <p:sp>
          <p:nvSpPr>
            <p:cNvPr id="4" name="object 4"/>
            <p:cNvSpPr/>
            <p:nvPr/>
          </p:nvSpPr>
          <p:spPr>
            <a:xfrm>
              <a:off x="1003147" y="1114171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80" h="2202179">
                  <a:moveTo>
                    <a:pt x="1835048" y="0"/>
                  </a:moveTo>
                  <a:lnTo>
                    <a:pt x="367055" y="0"/>
                  </a:lnTo>
                  <a:lnTo>
                    <a:pt x="321008" y="2859"/>
                  </a:lnTo>
                  <a:lnTo>
                    <a:pt x="276668" y="11210"/>
                  </a:lnTo>
                  <a:lnTo>
                    <a:pt x="234381" y="24706"/>
                  </a:lnTo>
                  <a:lnTo>
                    <a:pt x="194490" y="43005"/>
                  </a:lnTo>
                  <a:lnTo>
                    <a:pt x="157338" y="65763"/>
                  </a:lnTo>
                  <a:lnTo>
                    <a:pt x="123269" y="92634"/>
                  </a:lnTo>
                  <a:lnTo>
                    <a:pt x="92628" y="123276"/>
                  </a:lnTo>
                  <a:lnTo>
                    <a:pt x="65757" y="157343"/>
                  </a:lnTo>
                  <a:lnTo>
                    <a:pt x="43001" y="194493"/>
                  </a:lnTo>
                  <a:lnTo>
                    <a:pt x="24704" y="234380"/>
                  </a:lnTo>
                  <a:lnTo>
                    <a:pt x="11208" y="276661"/>
                  </a:lnTo>
                  <a:lnTo>
                    <a:pt x="2859" y="320993"/>
                  </a:lnTo>
                  <a:lnTo>
                    <a:pt x="0" y="367029"/>
                  </a:lnTo>
                  <a:lnTo>
                    <a:pt x="0" y="1835023"/>
                  </a:lnTo>
                  <a:lnTo>
                    <a:pt x="2859" y="1881059"/>
                  </a:lnTo>
                  <a:lnTo>
                    <a:pt x="11208" y="1925391"/>
                  </a:lnTo>
                  <a:lnTo>
                    <a:pt x="24704" y="1967672"/>
                  </a:lnTo>
                  <a:lnTo>
                    <a:pt x="43001" y="2007559"/>
                  </a:lnTo>
                  <a:lnTo>
                    <a:pt x="65757" y="2044709"/>
                  </a:lnTo>
                  <a:lnTo>
                    <a:pt x="92628" y="2078776"/>
                  </a:lnTo>
                  <a:lnTo>
                    <a:pt x="123269" y="2109418"/>
                  </a:lnTo>
                  <a:lnTo>
                    <a:pt x="157338" y="2136289"/>
                  </a:lnTo>
                  <a:lnTo>
                    <a:pt x="194490" y="2159047"/>
                  </a:lnTo>
                  <a:lnTo>
                    <a:pt x="234381" y="2177346"/>
                  </a:lnTo>
                  <a:lnTo>
                    <a:pt x="276668" y="2190842"/>
                  </a:lnTo>
                  <a:lnTo>
                    <a:pt x="321008" y="2199193"/>
                  </a:lnTo>
                  <a:lnTo>
                    <a:pt x="367055" y="2202053"/>
                  </a:lnTo>
                  <a:lnTo>
                    <a:pt x="1835048" y="2202053"/>
                  </a:lnTo>
                  <a:lnTo>
                    <a:pt x="1881085" y="2199193"/>
                  </a:lnTo>
                  <a:lnTo>
                    <a:pt x="1925416" y="2190842"/>
                  </a:lnTo>
                  <a:lnTo>
                    <a:pt x="1967697" y="2177346"/>
                  </a:lnTo>
                  <a:lnTo>
                    <a:pt x="2007585" y="2159047"/>
                  </a:lnTo>
                  <a:lnTo>
                    <a:pt x="2044734" y="2136289"/>
                  </a:lnTo>
                  <a:lnTo>
                    <a:pt x="2078802" y="2109418"/>
                  </a:lnTo>
                  <a:lnTo>
                    <a:pt x="2109443" y="2078776"/>
                  </a:lnTo>
                  <a:lnTo>
                    <a:pt x="2136315" y="2044709"/>
                  </a:lnTo>
                  <a:lnTo>
                    <a:pt x="2159072" y="2007559"/>
                  </a:lnTo>
                  <a:lnTo>
                    <a:pt x="2177371" y="1967672"/>
                  </a:lnTo>
                  <a:lnTo>
                    <a:pt x="2190868" y="1925391"/>
                  </a:lnTo>
                  <a:lnTo>
                    <a:pt x="2199218" y="1881059"/>
                  </a:lnTo>
                  <a:lnTo>
                    <a:pt x="2202078" y="1835023"/>
                  </a:lnTo>
                  <a:lnTo>
                    <a:pt x="2202078" y="367029"/>
                  </a:lnTo>
                  <a:lnTo>
                    <a:pt x="2199218" y="320993"/>
                  </a:lnTo>
                  <a:lnTo>
                    <a:pt x="2190868" y="276661"/>
                  </a:lnTo>
                  <a:lnTo>
                    <a:pt x="2177371" y="234380"/>
                  </a:lnTo>
                  <a:lnTo>
                    <a:pt x="2159072" y="194493"/>
                  </a:lnTo>
                  <a:lnTo>
                    <a:pt x="2136315" y="157343"/>
                  </a:lnTo>
                  <a:lnTo>
                    <a:pt x="2109443" y="123276"/>
                  </a:lnTo>
                  <a:lnTo>
                    <a:pt x="2078802" y="92634"/>
                  </a:lnTo>
                  <a:lnTo>
                    <a:pt x="2044734" y="65763"/>
                  </a:lnTo>
                  <a:lnTo>
                    <a:pt x="2007585" y="43005"/>
                  </a:lnTo>
                  <a:lnTo>
                    <a:pt x="1967697" y="24706"/>
                  </a:lnTo>
                  <a:lnTo>
                    <a:pt x="1925416" y="11210"/>
                  </a:lnTo>
                  <a:lnTo>
                    <a:pt x="1881085" y="2859"/>
                  </a:lnTo>
                  <a:lnTo>
                    <a:pt x="1835048" y="0"/>
                  </a:lnTo>
                  <a:close/>
                </a:path>
              </a:pathLst>
            </a:custGeom>
            <a:solidFill>
              <a:srgbClr val="DB61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3147" y="1114171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80" h="2202179">
                  <a:moveTo>
                    <a:pt x="0" y="367029"/>
                  </a:moveTo>
                  <a:lnTo>
                    <a:pt x="2859" y="320993"/>
                  </a:lnTo>
                  <a:lnTo>
                    <a:pt x="11208" y="276661"/>
                  </a:lnTo>
                  <a:lnTo>
                    <a:pt x="24704" y="234380"/>
                  </a:lnTo>
                  <a:lnTo>
                    <a:pt x="43001" y="194493"/>
                  </a:lnTo>
                  <a:lnTo>
                    <a:pt x="65757" y="157343"/>
                  </a:lnTo>
                  <a:lnTo>
                    <a:pt x="92628" y="123276"/>
                  </a:lnTo>
                  <a:lnTo>
                    <a:pt x="123269" y="92634"/>
                  </a:lnTo>
                  <a:lnTo>
                    <a:pt x="157338" y="65763"/>
                  </a:lnTo>
                  <a:lnTo>
                    <a:pt x="194490" y="43005"/>
                  </a:lnTo>
                  <a:lnTo>
                    <a:pt x="234381" y="24706"/>
                  </a:lnTo>
                  <a:lnTo>
                    <a:pt x="276668" y="11210"/>
                  </a:lnTo>
                  <a:lnTo>
                    <a:pt x="321008" y="2859"/>
                  </a:lnTo>
                  <a:lnTo>
                    <a:pt x="367055" y="0"/>
                  </a:lnTo>
                  <a:lnTo>
                    <a:pt x="1835048" y="0"/>
                  </a:lnTo>
                  <a:lnTo>
                    <a:pt x="1881085" y="2859"/>
                  </a:lnTo>
                  <a:lnTo>
                    <a:pt x="1925416" y="11210"/>
                  </a:lnTo>
                  <a:lnTo>
                    <a:pt x="1967697" y="24706"/>
                  </a:lnTo>
                  <a:lnTo>
                    <a:pt x="2007585" y="43005"/>
                  </a:lnTo>
                  <a:lnTo>
                    <a:pt x="2044734" y="65763"/>
                  </a:lnTo>
                  <a:lnTo>
                    <a:pt x="2078802" y="92634"/>
                  </a:lnTo>
                  <a:lnTo>
                    <a:pt x="2109443" y="123276"/>
                  </a:lnTo>
                  <a:lnTo>
                    <a:pt x="2136315" y="157343"/>
                  </a:lnTo>
                  <a:lnTo>
                    <a:pt x="2159072" y="194493"/>
                  </a:lnTo>
                  <a:lnTo>
                    <a:pt x="2177371" y="234380"/>
                  </a:lnTo>
                  <a:lnTo>
                    <a:pt x="2190868" y="276661"/>
                  </a:lnTo>
                  <a:lnTo>
                    <a:pt x="2199218" y="320993"/>
                  </a:lnTo>
                  <a:lnTo>
                    <a:pt x="2202078" y="367029"/>
                  </a:lnTo>
                  <a:lnTo>
                    <a:pt x="2202078" y="1835023"/>
                  </a:lnTo>
                  <a:lnTo>
                    <a:pt x="2199218" y="1881059"/>
                  </a:lnTo>
                  <a:lnTo>
                    <a:pt x="2190868" y="1925391"/>
                  </a:lnTo>
                  <a:lnTo>
                    <a:pt x="2177371" y="1967672"/>
                  </a:lnTo>
                  <a:lnTo>
                    <a:pt x="2159072" y="2007559"/>
                  </a:lnTo>
                  <a:lnTo>
                    <a:pt x="2136315" y="2044709"/>
                  </a:lnTo>
                  <a:lnTo>
                    <a:pt x="2109443" y="2078776"/>
                  </a:lnTo>
                  <a:lnTo>
                    <a:pt x="2078802" y="2109418"/>
                  </a:lnTo>
                  <a:lnTo>
                    <a:pt x="2044734" y="2136289"/>
                  </a:lnTo>
                  <a:lnTo>
                    <a:pt x="2007585" y="2159047"/>
                  </a:lnTo>
                  <a:lnTo>
                    <a:pt x="1967697" y="2177346"/>
                  </a:lnTo>
                  <a:lnTo>
                    <a:pt x="1925416" y="2190842"/>
                  </a:lnTo>
                  <a:lnTo>
                    <a:pt x="1881085" y="2199193"/>
                  </a:lnTo>
                  <a:lnTo>
                    <a:pt x="1835048" y="2202053"/>
                  </a:lnTo>
                  <a:lnTo>
                    <a:pt x="367055" y="2202053"/>
                  </a:lnTo>
                  <a:lnTo>
                    <a:pt x="321008" y="2199193"/>
                  </a:lnTo>
                  <a:lnTo>
                    <a:pt x="276668" y="2190842"/>
                  </a:lnTo>
                  <a:lnTo>
                    <a:pt x="234381" y="2177346"/>
                  </a:lnTo>
                  <a:lnTo>
                    <a:pt x="194490" y="2159047"/>
                  </a:lnTo>
                  <a:lnTo>
                    <a:pt x="157338" y="2136289"/>
                  </a:lnTo>
                  <a:lnTo>
                    <a:pt x="123269" y="2109418"/>
                  </a:lnTo>
                  <a:lnTo>
                    <a:pt x="92628" y="2078776"/>
                  </a:lnTo>
                  <a:lnTo>
                    <a:pt x="65757" y="2044709"/>
                  </a:lnTo>
                  <a:lnTo>
                    <a:pt x="43001" y="2007559"/>
                  </a:lnTo>
                  <a:lnTo>
                    <a:pt x="24704" y="1967672"/>
                  </a:lnTo>
                  <a:lnTo>
                    <a:pt x="11208" y="1925391"/>
                  </a:lnTo>
                  <a:lnTo>
                    <a:pt x="2859" y="1881059"/>
                  </a:lnTo>
                  <a:lnTo>
                    <a:pt x="0" y="1835023"/>
                  </a:lnTo>
                  <a:lnTo>
                    <a:pt x="0" y="367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80464" y="1824990"/>
            <a:ext cx="84899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1435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Fund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Value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27270" y="1101471"/>
            <a:ext cx="2227580" cy="2227580"/>
            <a:chOff x="4827270" y="1101471"/>
            <a:chExt cx="2227580" cy="2227580"/>
          </a:xfrm>
        </p:grpSpPr>
        <p:sp>
          <p:nvSpPr>
            <p:cNvPr id="8" name="object 8"/>
            <p:cNvSpPr/>
            <p:nvPr/>
          </p:nvSpPr>
          <p:spPr>
            <a:xfrm>
              <a:off x="4839970" y="1114171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1835023" y="0"/>
                  </a:moveTo>
                  <a:lnTo>
                    <a:pt x="367029" y="0"/>
                  </a:lnTo>
                  <a:lnTo>
                    <a:pt x="320993" y="2859"/>
                  </a:lnTo>
                  <a:lnTo>
                    <a:pt x="276661" y="11210"/>
                  </a:lnTo>
                  <a:lnTo>
                    <a:pt x="234380" y="24706"/>
                  </a:lnTo>
                  <a:lnTo>
                    <a:pt x="194493" y="43005"/>
                  </a:lnTo>
                  <a:lnTo>
                    <a:pt x="157343" y="65763"/>
                  </a:lnTo>
                  <a:lnTo>
                    <a:pt x="123276" y="92634"/>
                  </a:lnTo>
                  <a:lnTo>
                    <a:pt x="92634" y="123276"/>
                  </a:lnTo>
                  <a:lnTo>
                    <a:pt x="65763" y="157343"/>
                  </a:lnTo>
                  <a:lnTo>
                    <a:pt x="43005" y="194493"/>
                  </a:lnTo>
                  <a:lnTo>
                    <a:pt x="24706" y="234380"/>
                  </a:lnTo>
                  <a:lnTo>
                    <a:pt x="11210" y="276661"/>
                  </a:lnTo>
                  <a:lnTo>
                    <a:pt x="2859" y="320993"/>
                  </a:lnTo>
                  <a:lnTo>
                    <a:pt x="0" y="367029"/>
                  </a:lnTo>
                  <a:lnTo>
                    <a:pt x="0" y="1835023"/>
                  </a:lnTo>
                  <a:lnTo>
                    <a:pt x="2859" y="1881059"/>
                  </a:lnTo>
                  <a:lnTo>
                    <a:pt x="11210" y="1925391"/>
                  </a:lnTo>
                  <a:lnTo>
                    <a:pt x="24706" y="1967672"/>
                  </a:lnTo>
                  <a:lnTo>
                    <a:pt x="43005" y="2007559"/>
                  </a:lnTo>
                  <a:lnTo>
                    <a:pt x="65763" y="2044709"/>
                  </a:lnTo>
                  <a:lnTo>
                    <a:pt x="92634" y="2078776"/>
                  </a:lnTo>
                  <a:lnTo>
                    <a:pt x="123276" y="2109418"/>
                  </a:lnTo>
                  <a:lnTo>
                    <a:pt x="157343" y="2136289"/>
                  </a:lnTo>
                  <a:lnTo>
                    <a:pt x="194493" y="2159047"/>
                  </a:lnTo>
                  <a:lnTo>
                    <a:pt x="234380" y="2177346"/>
                  </a:lnTo>
                  <a:lnTo>
                    <a:pt x="276661" y="2190842"/>
                  </a:lnTo>
                  <a:lnTo>
                    <a:pt x="320993" y="2199193"/>
                  </a:lnTo>
                  <a:lnTo>
                    <a:pt x="367029" y="2202053"/>
                  </a:lnTo>
                  <a:lnTo>
                    <a:pt x="1835023" y="2202053"/>
                  </a:lnTo>
                  <a:lnTo>
                    <a:pt x="1881059" y="2199193"/>
                  </a:lnTo>
                  <a:lnTo>
                    <a:pt x="1925391" y="2190842"/>
                  </a:lnTo>
                  <a:lnTo>
                    <a:pt x="1967672" y="2177346"/>
                  </a:lnTo>
                  <a:lnTo>
                    <a:pt x="2007559" y="2159047"/>
                  </a:lnTo>
                  <a:lnTo>
                    <a:pt x="2044709" y="2136289"/>
                  </a:lnTo>
                  <a:lnTo>
                    <a:pt x="2078776" y="2109418"/>
                  </a:lnTo>
                  <a:lnTo>
                    <a:pt x="2109418" y="2078776"/>
                  </a:lnTo>
                  <a:lnTo>
                    <a:pt x="2136289" y="2044709"/>
                  </a:lnTo>
                  <a:lnTo>
                    <a:pt x="2159047" y="2007559"/>
                  </a:lnTo>
                  <a:lnTo>
                    <a:pt x="2177346" y="1967672"/>
                  </a:lnTo>
                  <a:lnTo>
                    <a:pt x="2190842" y="1925391"/>
                  </a:lnTo>
                  <a:lnTo>
                    <a:pt x="2199193" y="1881059"/>
                  </a:lnTo>
                  <a:lnTo>
                    <a:pt x="2202053" y="1835023"/>
                  </a:lnTo>
                  <a:lnTo>
                    <a:pt x="2202053" y="367029"/>
                  </a:lnTo>
                  <a:lnTo>
                    <a:pt x="2199193" y="320993"/>
                  </a:lnTo>
                  <a:lnTo>
                    <a:pt x="2190842" y="276661"/>
                  </a:lnTo>
                  <a:lnTo>
                    <a:pt x="2177346" y="234380"/>
                  </a:lnTo>
                  <a:lnTo>
                    <a:pt x="2159047" y="194493"/>
                  </a:lnTo>
                  <a:lnTo>
                    <a:pt x="2136289" y="157343"/>
                  </a:lnTo>
                  <a:lnTo>
                    <a:pt x="2109418" y="123276"/>
                  </a:lnTo>
                  <a:lnTo>
                    <a:pt x="2078776" y="92634"/>
                  </a:lnTo>
                  <a:lnTo>
                    <a:pt x="2044709" y="65763"/>
                  </a:lnTo>
                  <a:lnTo>
                    <a:pt x="2007559" y="43005"/>
                  </a:lnTo>
                  <a:lnTo>
                    <a:pt x="1967672" y="24706"/>
                  </a:lnTo>
                  <a:lnTo>
                    <a:pt x="1925391" y="11210"/>
                  </a:lnTo>
                  <a:lnTo>
                    <a:pt x="1881059" y="2859"/>
                  </a:lnTo>
                  <a:lnTo>
                    <a:pt x="1835023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9970" y="1114171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0" y="367029"/>
                  </a:moveTo>
                  <a:lnTo>
                    <a:pt x="2859" y="320993"/>
                  </a:lnTo>
                  <a:lnTo>
                    <a:pt x="11210" y="276661"/>
                  </a:lnTo>
                  <a:lnTo>
                    <a:pt x="24706" y="234380"/>
                  </a:lnTo>
                  <a:lnTo>
                    <a:pt x="43005" y="194493"/>
                  </a:lnTo>
                  <a:lnTo>
                    <a:pt x="65763" y="157343"/>
                  </a:lnTo>
                  <a:lnTo>
                    <a:pt x="92634" y="123276"/>
                  </a:lnTo>
                  <a:lnTo>
                    <a:pt x="123276" y="92634"/>
                  </a:lnTo>
                  <a:lnTo>
                    <a:pt x="157343" y="65763"/>
                  </a:lnTo>
                  <a:lnTo>
                    <a:pt x="194493" y="43005"/>
                  </a:lnTo>
                  <a:lnTo>
                    <a:pt x="234380" y="24706"/>
                  </a:lnTo>
                  <a:lnTo>
                    <a:pt x="276661" y="11210"/>
                  </a:lnTo>
                  <a:lnTo>
                    <a:pt x="320993" y="2859"/>
                  </a:lnTo>
                  <a:lnTo>
                    <a:pt x="367029" y="0"/>
                  </a:lnTo>
                  <a:lnTo>
                    <a:pt x="1835023" y="0"/>
                  </a:lnTo>
                  <a:lnTo>
                    <a:pt x="1881059" y="2859"/>
                  </a:lnTo>
                  <a:lnTo>
                    <a:pt x="1925391" y="11210"/>
                  </a:lnTo>
                  <a:lnTo>
                    <a:pt x="1967672" y="24706"/>
                  </a:lnTo>
                  <a:lnTo>
                    <a:pt x="2007559" y="43005"/>
                  </a:lnTo>
                  <a:lnTo>
                    <a:pt x="2044709" y="65763"/>
                  </a:lnTo>
                  <a:lnTo>
                    <a:pt x="2078776" y="92634"/>
                  </a:lnTo>
                  <a:lnTo>
                    <a:pt x="2109418" y="123276"/>
                  </a:lnTo>
                  <a:lnTo>
                    <a:pt x="2136289" y="157343"/>
                  </a:lnTo>
                  <a:lnTo>
                    <a:pt x="2159047" y="194493"/>
                  </a:lnTo>
                  <a:lnTo>
                    <a:pt x="2177346" y="234380"/>
                  </a:lnTo>
                  <a:lnTo>
                    <a:pt x="2190842" y="276661"/>
                  </a:lnTo>
                  <a:lnTo>
                    <a:pt x="2199193" y="320993"/>
                  </a:lnTo>
                  <a:lnTo>
                    <a:pt x="2202053" y="367029"/>
                  </a:lnTo>
                  <a:lnTo>
                    <a:pt x="2202053" y="1835023"/>
                  </a:lnTo>
                  <a:lnTo>
                    <a:pt x="2199193" y="1881059"/>
                  </a:lnTo>
                  <a:lnTo>
                    <a:pt x="2190842" y="1925391"/>
                  </a:lnTo>
                  <a:lnTo>
                    <a:pt x="2177346" y="1967672"/>
                  </a:lnTo>
                  <a:lnTo>
                    <a:pt x="2159047" y="2007559"/>
                  </a:lnTo>
                  <a:lnTo>
                    <a:pt x="2136289" y="2044709"/>
                  </a:lnTo>
                  <a:lnTo>
                    <a:pt x="2109418" y="2078776"/>
                  </a:lnTo>
                  <a:lnTo>
                    <a:pt x="2078776" y="2109418"/>
                  </a:lnTo>
                  <a:lnTo>
                    <a:pt x="2044709" y="2136289"/>
                  </a:lnTo>
                  <a:lnTo>
                    <a:pt x="2007559" y="2159047"/>
                  </a:lnTo>
                  <a:lnTo>
                    <a:pt x="1967672" y="2177346"/>
                  </a:lnTo>
                  <a:lnTo>
                    <a:pt x="1925391" y="2190842"/>
                  </a:lnTo>
                  <a:lnTo>
                    <a:pt x="1881059" y="2199193"/>
                  </a:lnTo>
                  <a:lnTo>
                    <a:pt x="1835023" y="2202053"/>
                  </a:lnTo>
                  <a:lnTo>
                    <a:pt x="367029" y="2202053"/>
                  </a:lnTo>
                  <a:lnTo>
                    <a:pt x="320993" y="2199193"/>
                  </a:lnTo>
                  <a:lnTo>
                    <a:pt x="276661" y="2190842"/>
                  </a:lnTo>
                  <a:lnTo>
                    <a:pt x="234380" y="2177346"/>
                  </a:lnTo>
                  <a:lnTo>
                    <a:pt x="194493" y="2159047"/>
                  </a:lnTo>
                  <a:lnTo>
                    <a:pt x="157343" y="2136289"/>
                  </a:lnTo>
                  <a:lnTo>
                    <a:pt x="123276" y="2109418"/>
                  </a:lnTo>
                  <a:lnTo>
                    <a:pt x="92634" y="2078776"/>
                  </a:lnTo>
                  <a:lnTo>
                    <a:pt x="65763" y="2044709"/>
                  </a:lnTo>
                  <a:lnTo>
                    <a:pt x="43005" y="2007559"/>
                  </a:lnTo>
                  <a:lnTo>
                    <a:pt x="24706" y="1967672"/>
                  </a:lnTo>
                  <a:lnTo>
                    <a:pt x="11210" y="1925391"/>
                  </a:lnTo>
                  <a:lnTo>
                    <a:pt x="2859" y="1881059"/>
                  </a:lnTo>
                  <a:lnTo>
                    <a:pt x="0" y="1835023"/>
                  </a:lnTo>
                  <a:lnTo>
                    <a:pt x="0" y="367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41111" y="1824990"/>
            <a:ext cx="12007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66700">
              <a:lnSpc>
                <a:spcPts val="2590"/>
              </a:lnSpc>
              <a:spcBef>
                <a:spcPts val="425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Sum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Assured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90130" y="1839722"/>
            <a:ext cx="938530" cy="300990"/>
          </a:xfrm>
          <a:custGeom>
            <a:avLst/>
            <a:gdLst/>
            <a:ahLst/>
            <a:cxnLst/>
            <a:rect l="l" t="t" r="r" b="b"/>
            <a:pathLst>
              <a:path w="938529" h="300989">
                <a:moveTo>
                  <a:pt x="938529" y="0"/>
                </a:moveTo>
                <a:lnTo>
                  <a:pt x="0" y="0"/>
                </a:lnTo>
                <a:lnTo>
                  <a:pt x="0" y="300481"/>
                </a:lnTo>
                <a:lnTo>
                  <a:pt x="938529" y="300481"/>
                </a:lnTo>
                <a:lnTo>
                  <a:pt x="93852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0130" y="2290317"/>
            <a:ext cx="938530" cy="300990"/>
          </a:xfrm>
          <a:custGeom>
            <a:avLst/>
            <a:gdLst/>
            <a:ahLst/>
            <a:cxnLst/>
            <a:rect l="l" t="t" r="r" b="b"/>
            <a:pathLst>
              <a:path w="938529" h="300989">
                <a:moveTo>
                  <a:pt x="938529" y="0"/>
                </a:moveTo>
                <a:lnTo>
                  <a:pt x="0" y="0"/>
                </a:lnTo>
                <a:lnTo>
                  <a:pt x="0" y="300482"/>
                </a:lnTo>
                <a:lnTo>
                  <a:pt x="938529" y="300482"/>
                </a:lnTo>
                <a:lnTo>
                  <a:pt x="93852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664067" y="1101471"/>
            <a:ext cx="2227580" cy="2227580"/>
            <a:chOff x="8664067" y="1101471"/>
            <a:chExt cx="2227580" cy="2227580"/>
          </a:xfrm>
        </p:grpSpPr>
        <p:sp>
          <p:nvSpPr>
            <p:cNvPr id="14" name="object 14"/>
            <p:cNvSpPr/>
            <p:nvPr/>
          </p:nvSpPr>
          <p:spPr>
            <a:xfrm>
              <a:off x="8676767" y="1114171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1835023" y="0"/>
                  </a:moveTo>
                  <a:lnTo>
                    <a:pt x="367029" y="0"/>
                  </a:lnTo>
                  <a:lnTo>
                    <a:pt x="320993" y="2859"/>
                  </a:lnTo>
                  <a:lnTo>
                    <a:pt x="276661" y="11210"/>
                  </a:lnTo>
                  <a:lnTo>
                    <a:pt x="234380" y="24706"/>
                  </a:lnTo>
                  <a:lnTo>
                    <a:pt x="194493" y="43005"/>
                  </a:lnTo>
                  <a:lnTo>
                    <a:pt x="157343" y="65763"/>
                  </a:lnTo>
                  <a:lnTo>
                    <a:pt x="123276" y="92634"/>
                  </a:lnTo>
                  <a:lnTo>
                    <a:pt x="92634" y="123276"/>
                  </a:lnTo>
                  <a:lnTo>
                    <a:pt x="65763" y="157343"/>
                  </a:lnTo>
                  <a:lnTo>
                    <a:pt x="43005" y="194493"/>
                  </a:lnTo>
                  <a:lnTo>
                    <a:pt x="24706" y="234380"/>
                  </a:lnTo>
                  <a:lnTo>
                    <a:pt x="11210" y="276661"/>
                  </a:lnTo>
                  <a:lnTo>
                    <a:pt x="2859" y="320993"/>
                  </a:lnTo>
                  <a:lnTo>
                    <a:pt x="0" y="367029"/>
                  </a:lnTo>
                  <a:lnTo>
                    <a:pt x="0" y="1835023"/>
                  </a:lnTo>
                  <a:lnTo>
                    <a:pt x="2859" y="1881059"/>
                  </a:lnTo>
                  <a:lnTo>
                    <a:pt x="11210" y="1925391"/>
                  </a:lnTo>
                  <a:lnTo>
                    <a:pt x="24706" y="1967672"/>
                  </a:lnTo>
                  <a:lnTo>
                    <a:pt x="43005" y="2007559"/>
                  </a:lnTo>
                  <a:lnTo>
                    <a:pt x="65763" y="2044709"/>
                  </a:lnTo>
                  <a:lnTo>
                    <a:pt x="92634" y="2078776"/>
                  </a:lnTo>
                  <a:lnTo>
                    <a:pt x="123276" y="2109418"/>
                  </a:lnTo>
                  <a:lnTo>
                    <a:pt x="157343" y="2136289"/>
                  </a:lnTo>
                  <a:lnTo>
                    <a:pt x="194493" y="2159047"/>
                  </a:lnTo>
                  <a:lnTo>
                    <a:pt x="234380" y="2177346"/>
                  </a:lnTo>
                  <a:lnTo>
                    <a:pt x="276661" y="2190842"/>
                  </a:lnTo>
                  <a:lnTo>
                    <a:pt x="320993" y="2199193"/>
                  </a:lnTo>
                  <a:lnTo>
                    <a:pt x="367029" y="2202053"/>
                  </a:lnTo>
                  <a:lnTo>
                    <a:pt x="1835023" y="2202053"/>
                  </a:lnTo>
                  <a:lnTo>
                    <a:pt x="1881059" y="2199193"/>
                  </a:lnTo>
                  <a:lnTo>
                    <a:pt x="1925391" y="2190842"/>
                  </a:lnTo>
                  <a:lnTo>
                    <a:pt x="1967672" y="2177346"/>
                  </a:lnTo>
                  <a:lnTo>
                    <a:pt x="2007559" y="2159047"/>
                  </a:lnTo>
                  <a:lnTo>
                    <a:pt x="2044709" y="2136289"/>
                  </a:lnTo>
                  <a:lnTo>
                    <a:pt x="2078776" y="2109418"/>
                  </a:lnTo>
                  <a:lnTo>
                    <a:pt x="2109418" y="2078776"/>
                  </a:lnTo>
                  <a:lnTo>
                    <a:pt x="2136289" y="2044709"/>
                  </a:lnTo>
                  <a:lnTo>
                    <a:pt x="2159047" y="2007559"/>
                  </a:lnTo>
                  <a:lnTo>
                    <a:pt x="2177346" y="1967672"/>
                  </a:lnTo>
                  <a:lnTo>
                    <a:pt x="2190842" y="1925391"/>
                  </a:lnTo>
                  <a:lnTo>
                    <a:pt x="2199193" y="1881059"/>
                  </a:lnTo>
                  <a:lnTo>
                    <a:pt x="2202053" y="1835023"/>
                  </a:lnTo>
                  <a:lnTo>
                    <a:pt x="2202053" y="367029"/>
                  </a:lnTo>
                  <a:lnTo>
                    <a:pt x="2199193" y="320993"/>
                  </a:lnTo>
                  <a:lnTo>
                    <a:pt x="2190842" y="276661"/>
                  </a:lnTo>
                  <a:lnTo>
                    <a:pt x="2177346" y="234380"/>
                  </a:lnTo>
                  <a:lnTo>
                    <a:pt x="2159047" y="194493"/>
                  </a:lnTo>
                  <a:lnTo>
                    <a:pt x="2136289" y="157343"/>
                  </a:lnTo>
                  <a:lnTo>
                    <a:pt x="2109418" y="123276"/>
                  </a:lnTo>
                  <a:lnTo>
                    <a:pt x="2078776" y="92634"/>
                  </a:lnTo>
                  <a:lnTo>
                    <a:pt x="2044709" y="65763"/>
                  </a:lnTo>
                  <a:lnTo>
                    <a:pt x="2007559" y="43005"/>
                  </a:lnTo>
                  <a:lnTo>
                    <a:pt x="1967672" y="24706"/>
                  </a:lnTo>
                  <a:lnTo>
                    <a:pt x="1925391" y="11210"/>
                  </a:lnTo>
                  <a:lnTo>
                    <a:pt x="1881059" y="2859"/>
                  </a:lnTo>
                  <a:lnTo>
                    <a:pt x="1835023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76767" y="1114171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0" y="367029"/>
                  </a:moveTo>
                  <a:lnTo>
                    <a:pt x="2859" y="320993"/>
                  </a:lnTo>
                  <a:lnTo>
                    <a:pt x="11210" y="276661"/>
                  </a:lnTo>
                  <a:lnTo>
                    <a:pt x="24706" y="234380"/>
                  </a:lnTo>
                  <a:lnTo>
                    <a:pt x="43005" y="194493"/>
                  </a:lnTo>
                  <a:lnTo>
                    <a:pt x="65763" y="157343"/>
                  </a:lnTo>
                  <a:lnTo>
                    <a:pt x="92634" y="123276"/>
                  </a:lnTo>
                  <a:lnTo>
                    <a:pt x="123276" y="92634"/>
                  </a:lnTo>
                  <a:lnTo>
                    <a:pt x="157343" y="65763"/>
                  </a:lnTo>
                  <a:lnTo>
                    <a:pt x="194493" y="43005"/>
                  </a:lnTo>
                  <a:lnTo>
                    <a:pt x="234380" y="24706"/>
                  </a:lnTo>
                  <a:lnTo>
                    <a:pt x="276661" y="11210"/>
                  </a:lnTo>
                  <a:lnTo>
                    <a:pt x="320993" y="2859"/>
                  </a:lnTo>
                  <a:lnTo>
                    <a:pt x="367029" y="0"/>
                  </a:lnTo>
                  <a:lnTo>
                    <a:pt x="1835023" y="0"/>
                  </a:lnTo>
                  <a:lnTo>
                    <a:pt x="1881059" y="2859"/>
                  </a:lnTo>
                  <a:lnTo>
                    <a:pt x="1925391" y="11210"/>
                  </a:lnTo>
                  <a:lnTo>
                    <a:pt x="1967672" y="24706"/>
                  </a:lnTo>
                  <a:lnTo>
                    <a:pt x="2007559" y="43005"/>
                  </a:lnTo>
                  <a:lnTo>
                    <a:pt x="2044709" y="65763"/>
                  </a:lnTo>
                  <a:lnTo>
                    <a:pt x="2078776" y="92634"/>
                  </a:lnTo>
                  <a:lnTo>
                    <a:pt x="2109418" y="123276"/>
                  </a:lnTo>
                  <a:lnTo>
                    <a:pt x="2136289" y="157343"/>
                  </a:lnTo>
                  <a:lnTo>
                    <a:pt x="2159047" y="194493"/>
                  </a:lnTo>
                  <a:lnTo>
                    <a:pt x="2177346" y="234380"/>
                  </a:lnTo>
                  <a:lnTo>
                    <a:pt x="2190842" y="276661"/>
                  </a:lnTo>
                  <a:lnTo>
                    <a:pt x="2199193" y="320993"/>
                  </a:lnTo>
                  <a:lnTo>
                    <a:pt x="2202053" y="367029"/>
                  </a:lnTo>
                  <a:lnTo>
                    <a:pt x="2202053" y="1835023"/>
                  </a:lnTo>
                  <a:lnTo>
                    <a:pt x="2199193" y="1881059"/>
                  </a:lnTo>
                  <a:lnTo>
                    <a:pt x="2190842" y="1925391"/>
                  </a:lnTo>
                  <a:lnTo>
                    <a:pt x="2177346" y="1967672"/>
                  </a:lnTo>
                  <a:lnTo>
                    <a:pt x="2159047" y="2007559"/>
                  </a:lnTo>
                  <a:lnTo>
                    <a:pt x="2136289" y="2044709"/>
                  </a:lnTo>
                  <a:lnTo>
                    <a:pt x="2109418" y="2078776"/>
                  </a:lnTo>
                  <a:lnTo>
                    <a:pt x="2078776" y="2109418"/>
                  </a:lnTo>
                  <a:lnTo>
                    <a:pt x="2044709" y="2136289"/>
                  </a:lnTo>
                  <a:lnTo>
                    <a:pt x="2007559" y="2159047"/>
                  </a:lnTo>
                  <a:lnTo>
                    <a:pt x="1967672" y="2177346"/>
                  </a:lnTo>
                  <a:lnTo>
                    <a:pt x="1925391" y="2190842"/>
                  </a:lnTo>
                  <a:lnTo>
                    <a:pt x="1881059" y="2199193"/>
                  </a:lnTo>
                  <a:lnTo>
                    <a:pt x="1835023" y="2202053"/>
                  </a:lnTo>
                  <a:lnTo>
                    <a:pt x="367029" y="2202053"/>
                  </a:lnTo>
                  <a:lnTo>
                    <a:pt x="320993" y="2199193"/>
                  </a:lnTo>
                  <a:lnTo>
                    <a:pt x="276661" y="2190842"/>
                  </a:lnTo>
                  <a:lnTo>
                    <a:pt x="234380" y="2177346"/>
                  </a:lnTo>
                  <a:lnTo>
                    <a:pt x="194493" y="2159047"/>
                  </a:lnTo>
                  <a:lnTo>
                    <a:pt x="157343" y="2136289"/>
                  </a:lnTo>
                  <a:lnTo>
                    <a:pt x="123276" y="2109418"/>
                  </a:lnTo>
                  <a:lnTo>
                    <a:pt x="92634" y="2078776"/>
                  </a:lnTo>
                  <a:lnTo>
                    <a:pt x="65763" y="2044709"/>
                  </a:lnTo>
                  <a:lnTo>
                    <a:pt x="43005" y="2007559"/>
                  </a:lnTo>
                  <a:lnTo>
                    <a:pt x="24706" y="1967672"/>
                  </a:lnTo>
                  <a:lnTo>
                    <a:pt x="11210" y="1925391"/>
                  </a:lnTo>
                  <a:lnTo>
                    <a:pt x="2859" y="1881059"/>
                  </a:lnTo>
                  <a:lnTo>
                    <a:pt x="0" y="1835023"/>
                  </a:lnTo>
                  <a:lnTo>
                    <a:pt x="0" y="367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071609" y="1824990"/>
            <a:ext cx="1509395" cy="10020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8755" marR="287020" indent="7112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Death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Benefit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(whichever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higher)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9563" y="3999103"/>
            <a:ext cx="2227580" cy="2227580"/>
            <a:chOff x="979563" y="3999103"/>
            <a:chExt cx="2227580" cy="2227580"/>
          </a:xfrm>
        </p:grpSpPr>
        <p:sp>
          <p:nvSpPr>
            <p:cNvPr id="18" name="object 18"/>
            <p:cNvSpPr/>
            <p:nvPr/>
          </p:nvSpPr>
          <p:spPr>
            <a:xfrm>
              <a:off x="992263" y="4011803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80" h="2202179">
                  <a:moveTo>
                    <a:pt x="1835010" y="0"/>
                  </a:moveTo>
                  <a:lnTo>
                    <a:pt x="367017" y="0"/>
                  </a:lnTo>
                  <a:lnTo>
                    <a:pt x="320978" y="2859"/>
                  </a:lnTo>
                  <a:lnTo>
                    <a:pt x="276645" y="11210"/>
                  </a:lnTo>
                  <a:lnTo>
                    <a:pt x="234364" y="24706"/>
                  </a:lnTo>
                  <a:lnTo>
                    <a:pt x="194477" y="43005"/>
                  </a:lnTo>
                  <a:lnTo>
                    <a:pt x="157329" y="65763"/>
                  </a:lnTo>
                  <a:lnTo>
                    <a:pt x="123263" y="92634"/>
                  </a:lnTo>
                  <a:lnTo>
                    <a:pt x="92624" y="123276"/>
                  </a:lnTo>
                  <a:lnTo>
                    <a:pt x="65755" y="157343"/>
                  </a:lnTo>
                  <a:lnTo>
                    <a:pt x="43000" y="194493"/>
                  </a:lnTo>
                  <a:lnTo>
                    <a:pt x="24703" y="234380"/>
                  </a:lnTo>
                  <a:lnTo>
                    <a:pt x="11208" y="276661"/>
                  </a:lnTo>
                  <a:lnTo>
                    <a:pt x="2859" y="320993"/>
                  </a:lnTo>
                  <a:lnTo>
                    <a:pt x="0" y="367030"/>
                  </a:lnTo>
                  <a:lnTo>
                    <a:pt x="0" y="1835010"/>
                  </a:lnTo>
                  <a:lnTo>
                    <a:pt x="2859" y="1881046"/>
                  </a:lnTo>
                  <a:lnTo>
                    <a:pt x="11208" y="1925376"/>
                  </a:lnTo>
                  <a:lnTo>
                    <a:pt x="24703" y="1967656"/>
                  </a:lnTo>
                  <a:lnTo>
                    <a:pt x="43000" y="2007541"/>
                  </a:lnTo>
                  <a:lnTo>
                    <a:pt x="65755" y="2044688"/>
                  </a:lnTo>
                  <a:lnTo>
                    <a:pt x="92624" y="2078753"/>
                  </a:lnTo>
                  <a:lnTo>
                    <a:pt x="123263" y="2109391"/>
                  </a:lnTo>
                  <a:lnTo>
                    <a:pt x="157329" y="2136260"/>
                  </a:lnTo>
                  <a:lnTo>
                    <a:pt x="194477" y="2159014"/>
                  </a:lnTo>
                  <a:lnTo>
                    <a:pt x="234364" y="2177311"/>
                  </a:lnTo>
                  <a:lnTo>
                    <a:pt x="276645" y="2190806"/>
                  </a:lnTo>
                  <a:lnTo>
                    <a:pt x="320978" y="2199155"/>
                  </a:lnTo>
                  <a:lnTo>
                    <a:pt x="367017" y="2202014"/>
                  </a:lnTo>
                  <a:lnTo>
                    <a:pt x="1835010" y="2202014"/>
                  </a:lnTo>
                  <a:lnTo>
                    <a:pt x="1881047" y="2199155"/>
                  </a:lnTo>
                  <a:lnTo>
                    <a:pt x="1925378" y="2190806"/>
                  </a:lnTo>
                  <a:lnTo>
                    <a:pt x="1967659" y="2177311"/>
                  </a:lnTo>
                  <a:lnTo>
                    <a:pt x="2007547" y="2159014"/>
                  </a:lnTo>
                  <a:lnTo>
                    <a:pt x="2044696" y="2136260"/>
                  </a:lnTo>
                  <a:lnTo>
                    <a:pt x="2078764" y="2109391"/>
                  </a:lnTo>
                  <a:lnTo>
                    <a:pt x="2109405" y="2078753"/>
                  </a:lnTo>
                  <a:lnTo>
                    <a:pt x="2136277" y="2044688"/>
                  </a:lnTo>
                  <a:lnTo>
                    <a:pt x="2159034" y="2007541"/>
                  </a:lnTo>
                  <a:lnTo>
                    <a:pt x="2177333" y="1967656"/>
                  </a:lnTo>
                  <a:lnTo>
                    <a:pt x="2190830" y="1925376"/>
                  </a:lnTo>
                  <a:lnTo>
                    <a:pt x="2199180" y="1881046"/>
                  </a:lnTo>
                  <a:lnTo>
                    <a:pt x="2202040" y="1835010"/>
                  </a:lnTo>
                  <a:lnTo>
                    <a:pt x="2202040" y="367030"/>
                  </a:lnTo>
                  <a:lnTo>
                    <a:pt x="2199180" y="320993"/>
                  </a:lnTo>
                  <a:lnTo>
                    <a:pt x="2190830" y="276661"/>
                  </a:lnTo>
                  <a:lnTo>
                    <a:pt x="2177333" y="234380"/>
                  </a:lnTo>
                  <a:lnTo>
                    <a:pt x="2159034" y="194493"/>
                  </a:lnTo>
                  <a:lnTo>
                    <a:pt x="2136277" y="157343"/>
                  </a:lnTo>
                  <a:lnTo>
                    <a:pt x="2109405" y="123276"/>
                  </a:lnTo>
                  <a:lnTo>
                    <a:pt x="2078764" y="92634"/>
                  </a:lnTo>
                  <a:lnTo>
                    <a:pt x="2044696" y="65763"/>
                  </a:lnTo>
                  <a:lnTo>
                    <a:pt x="2007547" y="43005"/>
                  </a:lnTo>
                  <a:lnTo>
                    <a:pt x="1967659" y="24706"/>
                  </a:lnTo>
                  <a:lnTo>
                    <a:pt x="1925378" y="11210"/>
                  </a:lnTo>
                  <a:lnTo>
                    <a:pt x="1881047" y="2859"/>
                  </a:lnTo>
                  <a:lnTo>
                    <a:pt x="1835010" y="0"/>
                  </a:lnTo>
                  <a:close/>
                </a:path>
              </a:pathLst>
            </a:custGeom>
            <a:solidFill>
              <a:srgbClr val="DB61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263" y="4011803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80" h="2202179">
                  <a:moveTo>
                    <a:pt x="0" y="367030"/>
                  </a:moveTo>
                  <a:lnTo>
                    <a:pt x="2859" y="320993"/>
                  </a:lnTo>
                  <a:lnTo>
                    <a:pt x="11208" y="276661"/>
                  </a:lnTo>
                  <a:lnTo>
                    <a:pt x="24703" y="234380"/>
                  </a:lnTo>
                  <a:lnTo>
                    <a:pt x="43000" y="194493"/>
                  </a:lnTo>
                  <a:lnTo>
                    <a:pt x="65755" y="157343"/>
                  </a:lnTo>
                  <a:lnTo>
                    <a:pt x="92624" y="123276"/>
                  </a:lnTo>
                  <a:lnTo>
                    <a:pt x="123263" y="92634"/>
                  </a:lnTo>
                  <a:lnTo>
                    <a:pt x="157329" y="65763"/>
                  </a:lnTo>
                  <a:lnTo>
                    <a:pt x="194477" y="43005"/>
                  </a:lnTo>
                  <a:lnTo>
                    <a:pt x="234364" y="24706"/>
                  </a:lnTo>
                  <a:lnTo>
                    <a:pt x="276645" y="11210"/>
                  </a:lnTo>
                  <a:lnTo>
                    <a:pt x="320978" y="2859"/>
                  </a:lnTo>
                  <a:lnTo>
                    <a:pt x="367017" y="0"/>
                  </a:lnTo>
                  <a:lnTo>
                    <a:pt x="1835010" y="0"/>
                  </a:lnTo>
                  <a:lnTo>
                    <a:pt x="1881047" y="2859"/>
                  </a:lnTo>
                  <a:lnTo>
                    <a:pt x="1925378" y="11210"/>
                  </a:lnTo>
                  <a:lnTo>
                    <a:pt x="1967659" y="24706"/>
                  </a:lnTo>
                  <a:lnTo>
                    <a:pt x="2007547" y="43005"/>
                  </a:lnTo>
                  <a:lnTo>
                    <a:pt x="2044696" y="65763"/>
                  </a:lnTo>
                  <a:lnTo>
                    <a:pt x="2078764" y="92634"/>
                  </a:lnTo>
                  <a:lnTo>
                    <a:pt x="2109405" y="123276"/>
                  </a:lnTo>
                  <a:lnTo>
                    <a:pt x="2136277" y="157343"/>
                  </a:lnTo>
                  <a:lnTo>
                    <a:pt x="2159034" y="194493"/>
                  </a:lnTo>
                  <a:lnTo>
                    <a:pt x="2177333" y="234380"/>
                  </a:lnTo>
                  <a:lnTo>
                    <a:pt x="2190830" y="276661"/>
                  </a:lnTo>
                  <a:lnTo>
                    <a:pt x="2199180" y="320993"/>
                  </a:lnTo>
                  <a:lnTo>
                    <a:pt x="2202040" y="367030"/>
                  </a:lnTo>
                  <a:lnTo>
                    <a:pt x="2202040" y="1835010"/>
                  </a:lnTo>
                  <a:lnTo>
                    <a:pt x="2199180" y="1881046"/>
                  </a:lnTo>
                  <a:lnTo>
                    <a:pt x="2190830" y="1925376"/>
                  </a:lnTo>
                  <a:lnTo>
                    <a:pt x="2177333" y="1967656"/>
                  </a:lnTo>
                  <a:lnTo>
                    <a:pt x="2159034" y="2007541"/>
                  </a:lnTo>
                  <a:lnTo>
                    <a:pt x="2136277" y="2044688"/>
                  </a:lnTo>
                  <a:lnTo>
                    <a:pt x="2109405" y="2078753"/>
                  </a:lnTo>
                  <a:lnTo>
                    <a:pt x="2078764" y="2109391"/>
                  </a:lnTo>
                  <a:lnTo>
                    <a:pt x="2044696" y="2136260"/>
                  </a:lnTo>
                  <a:lnTo>
                    <a:pt x="2007547" y="2159014"/>
                  </a:lnTo>
                  <a:lnTo>
                    <a:pt x="1967659" y="2177311"/>
                  </a:lnTo>
                  <a:lnTo>
                    <a:pt x="1925378" y="2190806"/>
                  </a:lnTo>
                  <a:lnTo>
                    <a:pt x="1881047" y="2199155"/>
                  </a:lnTo>
                  <a:lnTo>
                    <a:pt x="1835010" y="2202014"/>
                  </a:lnTo>
                  <a:lnTo>
                    <a:pt x="367017" y="2202014"/>
                  </a:lnTo>
                  <a:lnTo>
                    <a:pt x="320978" y="2199155"/>
                  </a:lnTo>
                  <a:lnTo>
                    <a:pt x="276645" y="2190806"/>
                  </a:lnTo>
                  <a:lnTo>
                    <a:pt x="234364" y="2177311"/>
                  </a:lnTo>
                  <a:lnTo>
                    <a:pt x="194477" y="2159014"/>
                  </a:lnTo>
                  <a:lnTo>
                    <a:pt x="157329" y="2136260"/>
                  </a:lnTo>
                  <a:lnTo>
                    <a:pt x="123263" y="2109391"/>
                  </a:lnTo>
                  <a:lnTo>
                    <a:pt x="92624" y="2078753"/>
                  </a:lnTo>
                  <a:lnTo>
                    <a:pt x="65755" y="2044688"/>
                  </a:lnTo>
                  <a:lnTo>
                    <a:pt x="43000" y="2007541"/>
                  </a:lnTo>
                  <a:lnTo>
                    <a:pt x="24703" y="1967656"/>
                  </a:lnTo>
                  <a:lnTo>
                    <a:pt x="11208" y="1925376"/>
                  </a:lnTo>
                  <a:lnTo>
                    <a:pt x="2859" y="1881046"/>
                  </a:lnTo>
                  <a:lnTo>
                    <a:pt x="0" y="1835010"/>
                  </a:lnTo>
                  <a:lnTo>
                    <a:pt x="0" y="36703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69542" y="4720208"/>
            <a:ext cx="848994" cy="7359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51435">
              <a:lnSpc>
                <a:spcPts val="2710"/>
              </a:lnSpc>
              <a:spcBef>
                <a:spcPts val="330"/>
              </a:spcBef>
            </a:pP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Fund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Value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42411" y="4643120"/>
            <a:ext cx="938530" cy="938530"/>
          </a:xfrm>
          <a:custGeom>
            <a:avLst/>
            <a:gdLst/>
            <a:ahLst/>
            <a:cxnLst/>
            <a:rect l="l" t="t" r="r" b="b"/>
            <a:pathLst>
              <a:path w="938529" h="938529">
                <a:moveTo>
                  <a:pt x="938530" y="320040"/>
                </a:moveTo>
                <a:lnTo>
                  <a:pt x="619506" y="320040"/>
                </a:lnTo>
                <a:lnTo>
                  <a:pt x="619506" y="0"/>
                </a:lnTo>
                <a:lnTo>
                  <a:pt x="319024" y="0"/>
                </a:lnTo>
                <a:lnTo>
                  <a:pt x="319024" y="320040"/>
                </a:lnTo>
                <a:lnTo>
                  <a:pt x="0" y="320040"/>
                </a:lnTo>
                <a:lnTo>
                  <a:pt x="0" y="619760"/>
                </a:lnTo>
                <a:lnTo>
                  <a:pt x="319024" y="619760"/>
                </a:lnTo>
                <a:lnTo>
                  <a:pt x="319024" y="938530"/>
                </a:lnTo>
                <a:lnTo>
                  <a:pt x="619506" y="938530"/>
                </a:lnTo>
                <a:lnTo>
                  <a:pt x="619506" y="619760"/>
                </a:lnTo>
                <a:lnTo>
                  <a:pt x="938530" y="619760"/>
                </a:lnTo>
                <a:lnTo>
                  <a:pt x="938530" y="32004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816347" y="3999103"/>
            <a:ext cx="2227580" cy="2227580"/>
            <a:chOff x="4816347" y="3999103"/>
            <a:chExt cx="2227580" cy="2227580"/>
          </a:xfrm>
        </p:grpSpPr>
        <p:sp>
          <p:nvSpPr>
            <p:cNvPr id="23" name="object 23"/>
            <p:cNvSpPr/>
            <p:nvPr/>
          </p:nvSpPr>
          <p:spPr>
            <a:xfrm>
              <a:off x="4829047" y="4011803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1835023" y="0"/>
                  </a:moveTo>
                  <a:lnTo>
                    <a:pt x="367029" y="0"/>
                  </a:lnTo>
                  <a:lnTo>
                    <a:pt x="320993" y="2859"/>
                  </a:lnTo>
                  <a:lnTo>
                    <a:pt x="276661" y="11210"/>
                  </a:lnTo>
                  <a:lnTo>
                    <a:pt x="234380" y="24706"/>
                  </a:lnTo>
                  <a:lnTo>
                    <a:pt x="194493" y="43005"/>
                  </a:lnTo>
                  <a:lnTo>
                    <a:pt x="157343" y="65763"/>
                  </a:lnTo>
                  <a:lnTo>
                    <a:pt x="123276" y="92634"/>
                  </a:lnTo>
                  <a:lnTo>
                    <a:pt x="92634" y="123276"/>
                  </a:lnTo>
                  <a:lnTo>
                    <a:pt x="65763" y="157343"/>
                  </a:lnTo>
                  <a:lnTo>
                    <a:pt x="43005" y="194493"/>
                  </a:lnTo>
                  <a:lnTo>
                    <a:pt x="24706" y="234380"/>
                  </a:lnTo>
                  <a:lnTo>
                    <a:pt x="11210" y="276661"/>
                  </a:lnTo>
                  <a:lnTo>
                    <a:pt x="2859" y="320993"/>
                  </a:lnTo>
                  <a:lnTo>
                    <a:pt x="0" y="367030"/>
                  </a:lnTo>
                  <a:lnTo>
                    <a:pt x="0" y="1835010"/>
                  </a:lnTo>
                  <a:lnTo>
                    <a:pt x="2859" y="1881046"/>
                  </a:lnTo>
                  <a:lnTo>
                    <a:pt x="11210" y="1925376"/>
                  </a:lnTo>
                  <a:lnTo>
                    <a:pt x="24706" y="1967656"/>
                  </a:lnTo>
                  <a:lnTo>
                    <a:pt x="43005" y="2007541"/>
                  </a:lnTo>
                  <a:lnTo>
                    <a:pt x="65763" y="2044688"/>
                  </a:lnTo>
                  <a:lnTo>
                    <a:pt x="92634" y="2078753"/>
                  </a:lnTo>
                  <a:lnTo>
                    <a:pt x="123276" y="2109391"/>
                  </a:lnTo>
                  <a:lnTo>
                    <a:pt x="157343" y="2136260"/>
                  </a:lnTo>
                  <a:lnTo>
                    <a:pt x="194493" y="2159014"/>
                  </a:lnTo>
                  <a:lnTo>
                    <a:pt x="234380" y="2177311"/>
                  </a:lnTo>
                  <a:lnTo>
                    <a:pt x="276661" y="2190806"/>
                  </a:lnTo>
                  <a:lnTo>
                    <a:pt x="320993" y="2199155"/>
                  </a:lnTo>
                  <a:lnTo>
                    <a:pt x="367029" y="2202014"/>
                  </a:lnTo>
                  <a:lnTo>
                    <a:pt x="1835023" y="2202014"/>
                  </a:lnTo>
                  <a:lnTo>
                    <a:pt x="1881059" y="2199155"/>
                  </a:lnTo>
                  <a:lnTo>
                    <a:pt x="1925391" y="2190806"/>
                  </a:lnTo>
                  <a:lnTo>
                    <a:pt x="1967672" y="2177311"/>
                  </a:lnTo>
                  <a:lnTo>
                    <a:pt x="2007559" y="2159014"/>
                  </a:lnTo>
                  <a:lnTo>
                    <a:pt x="2044709" y="2136260"/>
                  </a:lnTo>
                  <a:lnTo>
                    <a:pt x="2078776" y="2109391"/>
                  </a:lnTo>
                  <a:lnTo>
                    <a:pt x="2109418" y="2078753"/>
                  </a:lnTo>
                  <a:lnTo>
                    <a:pt x="2136289" y="2044688"/>
                  </a:lnTo>
                  <a:lnTo>
                    <a:pt x="2159047" y="2007541"/>
                  </a:lnTo>
                  <a:lnTo>
                    <a:pt x="2177346" y="1967656"/>
                  </a:lnTo>
                  <a:lnTo>
                    <a:pt x="2190842" y="1925376"/>
                  </a:lnTo>
                  <a:lnTo>
                    <a:pt x="2199193" y="1881046"/>
                  </a:lnTo>
                  <a:lnTo>
                    <a:pt x="2202053" y="1835010"/>
                  </a:lnTo>
                  <a:lnTo>
                    <a:pt x="2202053" y="367030"/>
                  </a:lnTo>
                  <a:lnTo>
                    <a:pt x="2199193" y="320993"/>
                  </a:lnTo>
                  <a:lnTo>
                    <a:pt x="2190842" y="276661"/>
                  </a:lnTo>
                  <a:lnTo>
                    <a:pt x="2177346" y="234380"/>
                  </a:lnTo>
                  <a:lnTo>
                    <a:pt x="2159047" y="194493"/>
                  </a:lnTo>
                  <a:lnTo>
                    <a:pt x="2136289" y="157343"/>
                  </a:lnTo>
                  <a:lnTo>
                    <a:pt x="2109418" y="123276"/>
                  </a:lnTo>
                  <a:lnTo>
                    <a:pt x="2078776" y="92634"/>
                  </a:lnTo>
                  <a:lnTo>
                    <a:pt x="2044709" y="65763"/>
                  </a:lnTo>
                  <a:lnTo>
                    <a:pt x="2007559" y="43005"/>
                  </a:lnTo>
                  <a:lnTo>
                    <a:pt x="1967672" y="24706"/>
                  </a:lnTo>
                  <a:lnTo>
                    <a:pt x="1925391" y="11210"/>
                  </a:lnTo>
                  <a:lnTo>
                    <a:pt x="1881059" y="2859"/>
                  </a:lnTo>
                  <a:lnTo>
                    <a:pt x="1835023" y="0"/>
                  </a:lnTo>
                  <a:close/>
                </a:path>
              </a:pathLst>
            </a:custGeom>
            <a:solidFill>
              <a:srgbClr val="962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29047" y="4011803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0" y="367030"/>
                  </a:moveTo>
                  <a:lnTo>
                    <a:pt x="2859" y="320993"/>
                  </a:lnTo>
                  <a:lnTo>
                    <a:pt x="11210" y="276661"/>
                  </a:lnTo>
                  <a:lnTo>
                    <a:pt x="24706" y="234380"/>
                  </a:lnTo>
                  <a:lnTo>
                    <a:pt x="43005" y="194493"/>
                  </a:lnTo>
                  <a:lnTo>
                    <a:pt x="65763" y="157343"/>
                  </a:lnTo>
                  <a:lnTo>
                    <a:pt x="92634" y="123276"/>
                  </a:lnTo>
                  <a:lnTo>
                    <a:pt x="123276" y="92634"/>
                  </a:lnTo>
                  <a:lnTo>
                    <a:pt x="157343" y="65763"/>
                  </a:lnTo>
                  <a:lnTo>
                    <a:pt x="194493" y="43005"/>
                  </a:lnTo>
                  <a:lnTo>
                    <a:pt x="234380" y="24706"/>
                  </a:lnTo>
                  <a:lnTo>
                    <a:pt x="276661" y="11210"/>
                  </a:lnTo>
                  <a:lnTo>
                    <a:pt x="320993" y="2859"/>
                  </a:lnTo>
                  <a:lnTo>
                    <a:pt x="367029" y="0"/>
                  </a:lnTo>
                  <a:lnTo>
                    <a:pt x="1835023" y="0"/>
                  </a:lnTo>
                  <a:lnTo>
                    <a:pt x="1881059" y="2859"/>
                  </a:lnTo>
                  <a:lnTo>
                    <a:pt x="1925391" y="11210"/>
                  </a:lnTo>
                  <a:lnTo>
                    <a:pt x="1967672" y="24706"/>
                  </a:lnTo>
                  <a:lnTo>
                    <a:pt x="2007559" y="43005"/>
                  </a:lnTo>
                  <a:lnTo>
                    <a:pt x="2044709" y="65763"/>
                  </a:lnTo>
                  <a:lnTo>
                    <a:pt x="2078776" y="92634"/>
                  </a:lnTo>
                  <a:lnTo>
                    <a:pt x="2109418" y="123276"/>
                  </a:lnTo>
                  <a:lnTo>
                    <a:pt x="2136289" y="157343"/>
                  </a:lnTo>
                  <a:lnTo>
                    <a:pt x="2159047" y="194493"/>
                  </a:lnTo>
                  <a:lnTo>
                    <a:pt x="2177346" y="234380"/>
                  </a:lnTo>
                  <a:lnTo>
                    <a:pt x="2190842" y="276661"/>
                  </a:lnTo>
                  <a:lnTo>
                    <a:pt x="2199193" y="320993"/>
                  </a:lnTo>
                  <a:lnTo>
                    <a:pt x="2202053" y="367030"/>
                  </a:lnTo>
                  <a:lnTo>
                    <a:pt x="2202053" y="1835010"/>
                  </a:lnTo>
                  <a:lnTo>
                    <a:pt x="2199193" y="1881046"/>
                  </a:lnTo>
                  <a:lnTo>
                    <a:pt x="2190842" y="1925376"/>
                  </a:lnTo>
                  <a:lnTo>
                    <a:pt x="2177346" y="1967656"/>
                  </a:lnTo>
                  <a:lnTo>
                    <a:pt x="2159047" y="2007541"/>
                  </a:lnTo>
                  <a:lnTo>
                    <a:pt x="2136289" y="2044688"/>
                  </a:lnTo>
                  <a:lnTo>
                    <a:pt x="2109418" y="2078753"/>
                  </a:lnTo>
                  <a:lnTo>
                    <a:pt x="2078776" y="2109391"/>
                  </a:lnTo>
                  <a:lnTo>
                    <a:pt x="2044709" y="2136260"/>
                  </a:lnTo>
                  <a:lnTo>
                    <a:pt x="2007559" y="2159014"/>
                  </a:lnTo>
                  <a:lnTo>
                    <a:pt x="1967672" y="2177311"/>
                  </a:lnTo>
                  <a:lnTo>
                    <a:pt x="1925391" y="2190806"/>
                  </a:lnTo>
                  <a:lnTo>
                    <a:pt x="1881059" y="2199155"/>
                  </a:lnTo>
                  <a:lnTo>
                    <a:pt x="1835023" y="2202014"/>
                  </a:lnTo>
                  <a:lnTo>
                    <a:pt x="367029" y="2202014"/>
                  </a:lnTo>
                  <a:lnTo>
                    <a:pt x="320993" y="2199155"/>
                  </a:lnTo>
                  <a:lnTo>
                    <a:pt x="276661" y="2190806"/>
                  </a:lnTo>
                  <a:lnTo>
                    <a:pt x="234380" y="2177311"/>
                  </a:lnTo>
                  <a:lnTo>
                    <a:pt x="194493" y="2159014"/>
                  </a:lnTo>
                  <a:lnTo>
                    <a:pt x="157343" y="2136260"/>
                  </a:lnTo>
                  <a:lnTo>
                    <a:pt x="123276" y="2109391"/>
                  </a:lnTo>
                  <a:lnTo>
                    <a:pt x="92634" y="2078753"/>
                  </a:lnTo>
                  <a:lnTo>
                    <a:pt x="65763" y="2044688"/>
                  </a:lnTo>
                  <a:lnTo>
                    <a:pt x="43005" y="2007541"/>
                  </a:lnTo>
                  <a:lnTo>
                    <a:pt x="24706" y="1967656"/>
                  </a:lnTo>
                  <a:lnTo>
                    <a:pt x="11210" y="1925376"/>
                  </a:lnTo>
                  <a:lnTo>
                    <a:pt x="2859" y="1881046"/>
                  </a:lnTo>
                  <a:lnTo>
                    <a:pt x="0" y="1835010"/>
                  </a:lnTo>
                  <a:lnTo>
                    <a:pt x="0" y="36703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30190" y="4720208"/>
            <a:ext cx="1200785" cy="7359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66700">
              <a:lnSpc>
                <a:spcPts val="2710"/>
              </a:lnSpc>
              <a:spcBef>
                <a:spcPts val="33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Sum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Assured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79207" y="4737353"/>
            <a:ext cx="939165" cy="300355"/>
          </a:xfrm>
          <a:custGeom>
            <a:avLst/>
            <a:gdLst/>
            <a:ahLst/>
            <a:cxnLst/>
            <a:rect l="l" t="t" r="r" b="b"/>
            <a:pathLst>
              <a:path w="939165" h="300354">
                <a:moveTo>
                  <a:pt x="938657" y="0"/>
                </a:moveTo>
                <a:lnTo>
                  <a:pt x="0" y="0"/>
                </a:lnTo>
                <a:lnTo>
                  <a:pt x="0" y="300355"/>
                </a:lnTo>
                <a:lnTo>
                  <a:pt x="938657" y="300355"/>
                </a:lnTo>
                <a:lnTo>
                  <a:pt x="93865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207" y="5187950"/>
            <a:ext cx="939165" cy="300355"/>
          </a:xfrm>
          <a:custGeom>
            <a:avLst/>
            <a:gdLst/>
            <a:ahLst/>
            <a:cxnLst/>
            <a:rect l="l" t="t" r="r" b="b"/>
            <a:pathLst>
              <a:path w="939165" h="300354">
                <a:moveTo>
                  <a:pt x="938657" y="0"/>
                </a:moveTo>
                <a:lnTo>
                  <a:pt x="0" y="0"/>
                </a:lnTo>
                <a:lnTo>
                  <a:pt x="0" y="300355"/>
                </a:lnTo>
                <a:lnTo>
                  <a:pt x="938657" y="300355"/>
                </a:lnTo>
                <a:lnTo>
                  <a:pt x="93865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653271" y="3999103"/>
            <a:ext cx="2227580" cy="2227580"/>
            <a:chOff x="8653271" y="3999103"/>
            <a:chExt cx="2227580" cy="2227580"/>
          </a:xfrm>
        </p:grpSpPr>
        <p:sp>
          <p:nvSpPr>
            <p:cNvPr id="29" name="object 29"/>
            <p:cNvSpPr/>
            <p:nvPr/>
          </p:nvSpPr>
          <p:spPr>
            <a:xfrm>
              <a:off x="8665971" y="4011803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1835023" y="0"/>
                  </a:moveTo>
                  <a:lnTo>
                    <a:pt x="366902" y="0"/>
                  </a:lnTo>
                  <a:lnTo>
                    <a:pt x="320868" y="2859"/>
                  </a:lnTo>
                  <a:lnTo>
                    <a:pt x="276543" y="11210"/>
                  </a:lnTo>
                  <a:lnTo>
                    <a:pt x="234270" y="24706"/>
                  </a:lnTo>
                  <a:lnTo>
                    <a:pt x="194394" y="43005"/>
                  </a:lnTo>
                  <a:lnTo>
                    <a:pt x="157258" y="65763"/>
                  </a:lnTo>
                  <a:lnTo>
                    <a:pt x="123205" y="92634"/>
                  </a:lnTo>
                  <a:lnTo>
                    <a:pt x="92578" y="123276"/>
                  </a:lnTo>
                  <a:lnTo>
                    <a:pt x="65721" y="157343"/>
                  </a:lnTo>
                  <a:lnTo>
                    <a:pt x="42977" y="194493"/>
                  </a:lnTo>
                  <a:lnTo>
                    <a:pt x="24689" y="234380"/>
                  </a:lnTo>
                  <a:lnTo>
                    <a:pt x="11202" y="276661"/>
                  </a:lnTo>
                  <a:lnTo>
                    <a:pt x="2857" y="320993"/>
                  </a:lnTo>
                  <a:lnTo>
                    <a:pt x="0" y="367030"/>
                  </a:lnTo>
                  <a:lnTo>
                    <a:pt x="0" y="1835010"/>
                  </a:lnTo>
                  <a:lnTo>
                    <a:pt x="2857" y="1881046"/>
                  </a:lnTo>
                  <a:lnTo>
                    <a:pt x="11202" y="1925376"/>
                  </a:lnTo>
                  <a:lnTo>
                    <a:pt x="24689" y="1967656"/>
                  </a:lnTo>
                  <a:lnTo>
                    <a:pt x="42977" y="2007541"/>
                  </a:lnTo>
                  <a:lnTo>
                    <a:pt x="65721" y="2044688"/>
                  </a:lnTo>
                  <a:lnTo>
                    <a:pt x="92578" y="2078753"/>
                  </a:lnTo>
                  <a:lnTo>
                    <a:pt x="123205" y="2109391"/>
                  </a:lnTo>
                  <a:lnTo>
                    <a:pt x="157258" y="2136260"/>
                  </a:lnTo>
                  <a:lnTo>
                    <a:pt x="194394" y="2159014"/>
                  </a:lnTo>
                  <a:lnTo>
                    <a:pt x="234270" y="2177311"/>
                  </a:lnTo>
                  <a:lnTo>
                    <a:pt x="276543" y="2190806"/>
                  </a:lnTo>
                  <a:lnTo>
                    <a:pt x="320868" y="2199155"/>
                  </a:lnTo>
                  <a:lnTo>
                    <a:pt x="366902" y="2202014"/>
                  </a:lnTo>
                  <a:lnTo>
                    <a:pt x="1835023" y="2202014"/>
                  </a:lnTo>
                  <a:lnTo>
                    <a:pt x="1881057" y="2199155"/>
                  </a:lnTo>
                  <a:lnTo>
                    <a:pt x="1925382" y="2190806"/>
                  </a:lnTo>
                  <a:lnTo>
                    <a:pt x="1967655" y="2177311"/>
                  </a:lnTo>
                  <a:lnTo>
                    <a:pt x="2007531" y="2159014"/>
                  </a:lnTo>
                  <a:lnTo>
                    <a:pt x="2044667" y="2136260"/>
                  </a:lnTo>
                  <a:lnTo>
                    <a:pt x="2078720" y="2109391"/>
                  </a:lnTo>
                  <a:lnTo>
                    <a:pt x="2109347" y="2078753"/>
                  </a:lnTo>
                  <a:lnTo>
                    <a:pt x="2136204" y="2044688"/>
                  </a:lnTo>
                  <a:lnTo>
                    <a:pt x="2158948" y="2007541"/>
                  </a:lnTo>
                  <a:lnTo>
                    <a:pt x="2177236" y="1967656"/>
                  </a:lnTo>
                  <a:lnTo>
                    <a:pt x="2190723" y="1925376"/>
                  </a:lnTo>
                  <a:lnTo>
                    <a:pt x="2199068" y="1881046"/>
                  </a:lnTo>
                  <a:lnTo>
                    <a:pt x="2201926" y="1835010"/>
                  </a:lnTo>
                  <a:lnTo>
                    <a:pt x="2201926" y="367030"/>
                  </a:lnTo>
                  <a:lnTo>
                    <a:pt x="2199068" y="320993"/>
                  </a:lnTo>
                  <a:lnTo>
                    <a:pt x="2190723" y="276661"/>
                  </a:lnTo>
                  <a:lnTo>
                    <a:pt x="2177236" y="234380"/>
                  </a:lnTo>
                  <a:lnTo>
                    <a:pt x="2158948" y="194493"/>
                  </a:lnTo>
                  <a:lnTo>
                    <a:pt x="2136204" y="157343"/>
                  </a:lnTo>
                  <a:lnTo>
                    <a:pt x="2109347" y="123276"/>
                  </a:lnTo>
                  <a:lnTo>
                    <a:pt x="2078720" y="92634"/>
                  </a:lnTo>
                  <a:lnTo>
                    <a:pt x="2044667" y="65763"/>
                  </a:lnTo>
                  <a:lnTo>
                    <a:pt x="2007531" y="43005"/>
                  </a:lnTo>
                  <a:lnTo>
                    <a:pt x="1967655" y="24706"/>
                  </a:lnTo>
                  <a:lnTo>
                    <a:pt x="1925382" y="11210"/>
                  </a:lnTo>
                  <a:lnTo>
                    <a:pt x="1881057" y="2859"/>
                  </a:lnTo>
                  <a:lnTo>
                    <a:pt x="1835023" y="0"/>
                  </a:lnTo>
                  <a:close/>
                </a:path>
              </a:pathLst>
            </a:custGeom>
            <a:solidFill>
              <a:srgbClr val="043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65971" y="4011803"/>
              <a:ext cx="2202180" cy="2202180"/>
            </a:xfrm>
            <a:custGeom>
              <a:avLst/>
              <a:gdLst/>
              <a:ahLst/>
              <a:cxnLst/>
              <a:rect l="l" t="t" r="r" b="b"/>
              <a:pathLst>
                <a:path w="2202179" h="2202179">
                  <a:moveTo>
                    <a:pt x="0" y="367030"/>
                  </a:moveTo>
                  <a:lnTo>
                    <a:pt x="2857" y="320993"/>
                  </a:lnTo>
                  <a:lnTo>
                    <a:pt x="11202" y="276661"/>
                  </a:lnTo>
                  <a:lnTo>
                    <a:pt x="24689" y="234380"/>
                  </a:lnTo>
                  <a:lnTo>
                    <a:pt x="42977" y="194493"/>
                  </a:lnTo>
                  <a:lnTo>
                    <a:pt x="65721" y="157343"/>
                  </a:lnTo>
                  <a:lnTo>
                    <a:pt x="92578" y="123276"/>
                  </a:lnTo>
                  <a:lnTo>
                    <a:pt x="123205" y="92634"/>
                  </a:lnTo>
                  <a:lnTo>
                    <a:pt x="157258" y="65763"/>
                  </a:lnTo>
                  <a:lnTo>
                    <a:pt x="194394" y="43005"/>
                  </a:lnTo>
                  <a:lnTo>
                    <a:pt x="234270" y="24706"/>
                  </a:lnTo>
                  <a:lnTo>
                    <a:pt x="276543" y="11210"/>
                  </a:lnTo>
                  <a:lnTo>
                    <a:pt x="320868" y="2859"/>
                  </a:lnTo>
                  <a:lnTo>
                    <a:pt x="366902" y="0"/>
                  </a:lnTo>
                  <a:lnTo>
                    <a:pt x="1835023" y="0"/>
                  </a:lnTo>
                  <a:lnTo>
                    <a:pt x="1881057" y="2859"/>
                  </a:lnTo>
                  <a:lnTo>
                    <a:pt x="1925382" y="11210"/>
                  </a:lnTo>
                  <a:lnTo>
                    <a:pt x="1967655" y="24706"/>
                  </a:lnTo>
                  <a:lnTo>
                    <a:pt x="2007531" y="43005"/>
                  </a:lnTo>
                  <a:lnTo>
                    <a:pt x="2044667" y="65763"/>
                  </a:lnTo>
                  <a:lnTo>
                    <a:pt x="2078720" y="92634"/>
                  </a:lnTo>
                  <a:lnTo>
                    <a:pt x="2109347" y="123276"/>
                  </a:lnTo>
                  <a:lnTo>
                    <a:pt x="2136204" y="157343"/>
                  </a:lnTo>
                  <a:lnTo>
                    <a:pt x="2158948" y="194493"/>
                  </a:lnTo>
                  <a:lnTo>
                    <a:pt x="2177236" y="234380"/>
                  </a:lnTo>
                  <a:lnTo>
                    <a:pt x="2190723" y="276661"/>
                  </a:lnTo>
                  <a:lnTo>
                    <a:pt x="2199068" y="320993"/>
                  </a:lnTo>
                  <a:lnTo>
                    <a:pt x="2201926" y="367030"/>
                  </a:lnTo>
                  <a:lnTo>
                    <a:pt x="2201926" y="1835010"/>
                  </a:lnTo>
                  <a:lnTo>
                    <a:pt x="2199068" y="1881046"/>
                  </a:lnTo>
                  <a:lnTo>
                    <a:pt x="2190723" y="1925376"/>
                  </a:lnTo>
                  <a:lnTo>
                    <a:pt x="2177236" y="1967656"/>
                  </a:lnTo>
                  <a:lnTo>
                    <a:pt x="2158948" y="2007541"/>
                  </a:lnTo>
                  <a:lnTo>
                    <a:pt x="2136204" y="2044688"/>
                  </a:lnTo>
                  <a:lnTo>
                    <a:pt x="2109347" y="2078753"/>
                  </a:lnTo>
                  <a:lnTo>
                    <a:pt x="2078720" y="2109391"/>
                  </a:lnTo>
                  <a:lnTo>
                    <a:pt x="2044667" y="2136260"/>
                  </a:lnTo>
                  <a:lnTo>
                    <a:pt x="2007531" y="2159014"/>
                  </a:lnTo>
                  <a:lnTo>
                    <a:pt x="1967655" y="2177311"/>
                  </a:lnTo>
                  <a:lnTo>
                    <a:pt x="1925382" y="2190806"/>
                  </a:lnTo>
                  <a:lnTo>
                    <a:pt x="1881057" y="2199155"/>
                  </a:lnTo>
                  <a:lnTo>
                    <a:pt x="1835023" y="2202014"/>
                  </a:lnTo>
                  <a:lnTo>
                    <a:pt x="366902" y="2202014"/>
                  </a:lnTo>
                  <a:lnTo>
                    <a:pt x="320868" y="2199155"/>
                  </a:lnTo>
                  <a:lnTo>
                    <a:pt x="276543" y="2190806"/>
                  </a:lnTo>
                  <a:lnTo>
                    <a:pt x="234270" y="2177311"/>
                  </a:lnTo>
                  <a:lnTo>
                    <a:pt x="194394" y="2159014"/>
                  </a:lnTo>
                  <a:lnTo>
                    <a:pt x="157258" y="2136260"/>
                  </a:lnTo>
                  <a:lnTo>
                    <a:pt x="123205" y="2109391"/>
                  </a:lnTo>
                  <a:lnTo>
                    <a:pt x="92578" y="2078753"/>
                  </a:lnTo>
                  <a:lnTo>
                    <a:pt x="65721" y="2044688"/>
                  </a:lnTo>
                  <a:lnTo>
                    <a:pt x="42977" y="2007541"/>
                  </a:lnTo>
                  <a:lnTo>
                    <a:pt x="24689" y="1967656"/>
                  </a:lnTo>
                  <a:lnTo>
                    <a:pt x="11202" y="1925376"/>
                  </a:lnTo>
                  <a:lnTo>
                    <a:pt x="2857" y="1881046"/>
                  </a:lnTo>
                  <a:lnTo>
                    <a:pt x="0" y="1835010"/>
                  </a:lnTo>
                  <a:lnTo>
                    <a:pt x="0" y="36703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246489" y="4720208"/>
            <a:ext cx="1042035" cy="7359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71120">
              <a:lnSpc>
                <a:spcPts val="2710"/>
              </a:lnSpc>
              <a:spcBef>
                <a:spcPts val="330"/>
              </a:spcBef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Death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Benefit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488" y="1572767"/>
            <a:ext cx="1733550" cy="150190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563873" y="1742947"/>
            <a:ext cx="875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5" dirty="0">
                <a:solidFill>
                  <a:srgbClr val="6F2F9F"/>
                </a:solidFill>
                <a:latin typeface="Calibri"/>
                <a:cs typeface="Calibri"/>
              </a:rPr>
              <a:t>OR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77232" y="545972"/>
            <a:ext cx="245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spc="-3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Growth</a:t>
            </a:r>
            <a:r>
              <a:rPr sz="3200" b="1" u="sng" spc="-19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3200" b="1" u="sng" spc="-2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Plus</a:t>
            </a:r>
            <a:endParaRPr sz="3200" b="1" u="sng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92802" y="3450158"/>
            <a:ext cx="2403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spc="-6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Protect</a:t>
            </a:r>
            <a:r>
              <a:rPr sz="3200" b="1" u="sng" spc="-12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3200" b="1" u="sng" spc="-2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Plus</a:t>
            </a:r>
            <a:endParaRPr sz="3200" u="sng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6043371"/>
            <a:ext cx="5388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The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above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example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PPT-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30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years, </a:t>
            </a:r>
            <a:r>
              <a:rPr sz="1200" b="1" spc="-75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-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₹20K</a:t>
            </a:r>
            <a:r>
              <a:rPr sz="1200" b="1" spc="-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per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month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Tax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Free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044D7D"/>
                </a:solidFill>
                <a:latin typeface="Tahoma"/>
                <a:cs typeface="Tahoma"/>
              </a:rPr>
              <a:t>Return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044D7D"/>
                </a:solidFill>
                <a:latin typeface="Tahoma"/>
                <a:cs typeface="Tahoma"/>
              </a:rPr>
              <a:t>subject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to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₹2.5Lacs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of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ULIPs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1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PAN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Card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3160" y="3344367"/>
            <a:ext cx="1369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014782"/>
                </a:solidFill>
                <a:latin typeface="Calibri"/>
                <a:cs typeface="Calibri"/>
              </a:rPr>
              <a:t>Year</a:t>
            </a:r>
            <a:r>
              <a:rPr sz="1600" b="1" spc="6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40" dirty="0">
                <a:solidFill>
                  <a:srgbClr val="014782"/>
                </a:solidFill>
                <a:latin typeface="Calibri"/>
                <a:cs typeface="Calibri"/>
              </a:rPr>
              <a:t>10/20/30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809" y="3166364"/>
            <a:ext cx="10666666" cy="1102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686542" y="1143025"/>
            <a:ext cx="667385" cy="1958339"/>
            <a:chOff x="10686542" y="1143025"/>
            <a:chExt cx="667385" cy="1958339"/>
          </a:xfrm>
        </p:grpSpPr>
        <p:sp>
          <p:nvSpPr>
            <p:cNvPr id="6" name="object 6"/>
            <p:cNvSpPr/>
            <p:nvPr/>
          </p:nvSpPr>
          <p:spPr>
            <a:xfrm>
              <a:off x="10797976" y="2061513"/>
              <a:ext cx="507365" cy="1040130"/>
            </a:xfrm>
            <a:custGeom>
              <a:avLst/>
              <a:gdLst/>
              <a:ahLst/>
              <a:cxnLst/>
              <a:rect l="l" t="t" r="r" b="b"/>
              <a:pathLst>
                <a:path w="507365" h="1040130">
                  <a:moveTo>
                    <a:pt x="0" y="154895"/>
                  </a:moveTo>
                  <a:lnTo>
                    <a:pt x="102072" y="154895"/>
                  </a:lnTo>
                  <a:lnTo>
                    <a:pt x="102073" y="1039856"/>
                  </a:lnTo>
                  <a:lnTo>
                    <a:pt x="405017" y="1039855"/>
                  </a:lnTo>
                  <a:lnTo>
                    <a:pt x="405016" y="154895"/>
                  </a:lnTo>
                  <a:lnTo>
                    <a:pt x="506925" y="154895"/>
                  </a:lnTo>
                  <a:lnTo>
                    <a:pt x="253551" y="0"/>
                  </a:lnTo>
                  <a:lnTo>
                    <a:pt x="0" y="154895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6542" y="1143025"/>
              <a:ext cx="667207" cy="89837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48449" y="1756155"/>
            <a:ext cx="4300855" cy="1363980"/>
            <a:chOff x="548449" y="1756155"/>
            <a:chExt cx="4300855" cy="13639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449" y="1756155"/>
              <a:ext cx="1386839" cy="1363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46706" y="2123439"/>
              <a:ext cx="2997200" cy="822960"/>
            </a:xfrm>
            <a:custGeom>
              <a:avLst/>
              <a:gdLst/>
              <a:ahLst/>
              <a:cxnLst/>
              <a:rect l="l" t="t" r="r" b="b"/>
              <a:pathLst>
                <a:path w="2997200" h="822960">
                  <a:moveTo>
                    <a:pt x="2896743" y="822960"/>
                  </a:moveTo>
                  <a:lnTo>
                    <a:pt x="100456" y="822960"/>
                  </a:lnTo>
                  <a:lnTo>
                    <a:pt x="61341" y="814959"/>
                  </a:lnTo>
                  <a:lnTo>
                    <a:pt x="29463" y="793496"/>
                  </a:lnTo>
                  <a:lnTo>
                    <a:pt x="7874" y="761619"/>
                  </a:lnTo>
                  <a:lnTo>
                    <a:pt x="0" y="722630"/>
                  </a:lnTo>
                  <a:lnTo>
                    <a:pt x="0" y="100330"/>
                  </a:lnTo>
                  <a:lnTo>
                    <a:pt x="7874" y="61213"/>
                  </a:lnTo>
                  <a:lnTo>
                    <a:pt x="29463" y="29337"/>
                  </a:lnTo>
                  <a:lnTo>
                    <a:pt x="61341" y="7874"/>
                  </a:lnTo>
                  <a:lnTo>
                    <a:pt x="100456" y="0"/>
                  </a:lnTo>
                  <a:lnTo>
                    <a:pt x="2896743" y="0"/>
                  </a:lnTo>
                  <a:lnTo>
                    <a:pt x="2935859" y="7874"/>
                  </a:lnTo>
                  <a:lnTo>
                    <a:pt x="2967735" y="29337"/>
                  </a:lnTo>
                  <a:lnTo>
                    <a:pt x="2989326" y="61213"/>
                  </a:lnTo>
                  <a:lnTo>
                    <a:pt x="2997200" y="100330"/>
                  </a:lnTo>
                  <a:lnTo>
                    <a:pt x="2997200" y="722630"/>
                  </a:lnTo>
                  <a:lnTo>
                    <a:pt x="2989326" y="761619"/>
                  </a:lnTo>
                  <a:lnTo>
                    <a:pt x="2967735" y="793496"/>
                  </a:lnTo>
                  <a:lnTo>
                    <a:pt x="2935859" y="814959"/>
                  </a:lnTo>
                  <a:lnTo>
                    <a:pt x="2896743" y="822960"/>
                  </a:lnTo>
                  <a:close/>
                </a:path>
              </a:pathLst>
            </a:custGeom>
            <a:ln w="10170">
              <a:solidFill>
                <a:srgbClr val="A3A7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43600" y="2389949"/>
            <a:ext cx="4758690" cy="584835"/>
          </a:xfrm>
          <a:prstGeom prst="rect">
            <a:avLst/>
          </a:prstGeom>
          <a:ln w="9525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47040" marR="133985" indent="-307975">
              <a:lnSpc>
                <a:spcPct val="100000"/>
              </a:lnSpc>
              <a:spcBef>
                <a:spcPts val="300"/>
              </a:spcBef>
            </a:pP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Get</a:t>
            </a:r>
            <a:r>
              <a:rPr sz="1600" b="1" spc="-8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44D7D"/>
                </a:solidFill>
                <a:latin typeface="Tahoma"/>
                <a:cs typeface="Tahoma"/>
              </a:rPr>
              <a:t>TAX</a:t>
            </a:r>
            <a:r>
              <a:rPr sz="1600" b="1" spc="-8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44D7D"/>
                </a:solidFill>
                <a:latin typeface="Tahoma"/>
                <a:cs typeface="Tahoma"/>
              </a:rPr>
              <a:t>FREE</a:t>
            </a:r>
            <a:r>
              <a:rPr sz="1600" b="1" spc="-9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44D7D"/>
                </a:solidFill>
                <a:latin typeface="Tahoma"/>
                <a:cs typeface="Tahoma"/>
              </a:rPr>
              <a:t>Fund</a:t>
            </a:r>
            <a:r>
              <a:rPr sz="1600" b="1" spc="-6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Value</a:t>
            </a:r>
            <a:r>
              <a:rPr sz="1600" b="1" spc="-10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44D7D"/>
                </a:solidFill>
                <a:latin typeface="Tahoma"/>
                <a:cs typeface="Tahoma"/>
              </a:rPr>
              <a:t>at</a:t>
            </a:r>
            <a:r>
              <a:rPr sz="1600" b="1" spc="-5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44D7D"/>
                </a:solidFill>
                <a:latin typeface="Tahoma"/>
                <a:cs typeface="Tahoma"/>
              </a:rPr>
              <a:t>the</a:t>
            </a:r>
            <a:r>
              <a:rPr sz="1600" b="1" spc="-8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end</a:t>
            </a:r>
            <a:r>
              <a:rPr sz="1600" b="1" spc="-8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44D7D"/>
                </a:solidFill>
                <a:latin typeface="Tahoma"/>
                <a:cs typeface="Tahoma"/>
              </a:rPr>
              <a:t>of</a:t>
            </a:r>
            <a:r>
              <a:rPr sz="1600" b="1" spc="-5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44D7D"/>
                </a:solidFill>
                <a:latin typeface="Tahoma"/>
                <a:cs typeface="Tahoma"/>
              </a:rPr>
              <a:t>Policy </a:t>
            </a:r>
            <a:r>
              <a:rPr sz="1600" b="1" spc="-75" dirty="0">
                <a:solidFill>
                  <a:srgbClr val="044D7D"/>
                </a:solidFill>
                <a:latin typeface="Tahoma"/>
                <a:cs typeface="Tahoma"/>
              </a:rPr>
              <a:t>Term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475" dirty="0">
                <a:solidFill>
                  <a:srgbClr val="044D7D"/>
                </a:solidFill>
                <a:latin typeface="Tahoma"/>
                <a:cs typeface="Tahoma"/>
              </a:rPr>
              <a:t>/</a:t>
            </a:r>
            <a:r>
              <a:rPr sz="1600" b="1" spc="6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44D7D"/>
                </a:solidFill>
                <a:latin typeface="Tahoma"/>
                <a:cs typeface="Tahoma"/>
              </a:rPr>
              <a:t>during</a:t>
            </a:r>
            <a:r>
              <a:rPr sz="1600" b="1" spc="-9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44D7D"/>
                </a:solidFill>
                <a:latin typeface="Tahoma"/>
                <a:cs typeface="Tahoma"/>
              </a:rPr>
              <a:t>the</a:t>
            </a:r>
            <a:r>
              <a:rPr sz="1600" b="1" spc="-9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44D7D"/>
                </a:solidFill>
                <a:latin typeface="Tahoma"/>
                <a:cs typeface="Tahoma"/>
              </a:rPr>
              <a:t>Policy</a:t>
            </a:r>
            <a:r>
              <a:rPr sz="1600" b="1" spc="-8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044D7D"/>
                </a:solidFill>
                <a:latin typeface="Tahoma"/>
                <a:cs typeface="Tahoma"/>
              </a:rPr>
              <a:t>Term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44D7D"/>
                </a:solidFill>
                <a:latin typeface="Tahoma"/>
                <a:cs typeface="Tahoma"/>
              </a:rPr>
              <a:t>after PPT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607" y="3345307"/>
            <a:ext cx="637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014782"/>
                </a:solidFill>
                <a:latin typeface="Calibri"/>
                <a:cs typeface="Calibri"/>
              </a:rPr>
              <a:t>Year</a:t>
            </a:r>
            <a:r>
              <a:rPr sz="1600" b="1" spc="7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014782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206" y="4101846"/>
            <a:ext cx="314325" cy="332105"/>
            <a:chOff x="417206" y="4101846"/>
            <a:chExt cx="314325" cy="332105"/>
          </a:xfrm>
        </p:grpSpPr>
        <p:sp>
          <p:nvSpPr>
            <p:cNvPr id="14" name="object 14"/>
            <p:cNvSpPr/>
            <p:nvPr/>
          </p:nvSpPr>
          <p:spPr>
            <a:xfrm>
              <a:off x="417206" y="4101846"/>
              <a:ext cx="314325" cy="191770"/>
            </a:xfrm>
            <a:custGeom>
              <a:avLst/>
              <a:gdLst/>
              <a:ahLst/>
              <a:cxnLst/>
              <a:rect l="l" t="t" r="r" b="b"/>
              <a:pathLst>
                <a:path w="314325" h="191770">
                  <a:moveTo>
                    <a:pt x="231865" y="0"/>
                  </a:moveTo>
                  <a:lnTo>
                    <a:pt x="183530" y="14466"/>
                  </a:lnTo>
                  <a:lnTo>
                    <a:pt x="156058" y="63245"/>
                  </a:lnTo>
                  <a:lnTo>
                    <a:pt x="156058" y="63499"/>
                  </a:lnTo>
                  <a:lnTo>
                    <a:pt x="155944" y="62737"/>
                  </a:lnTo>
                  <a:lnTo>
                    <a:pt x="144411" y="32640"/>
                  </a:lnTo>
                  <a:lnTo>
                    <a:pt x="127122" y="12176"/>
                  </a:lnTo>
                  <a:lnTo>
                    <a:pt x="104613" y="1307"/>
                  </a:lnTo>
                  <a:lnTo>
                    <a:pt x="77649" y="761"/>
                  </a:lnTo>
                  <a:lnTo>
                    <a:pt x="53391" y="8334"/>
                  </a:lnTo>
                  <a:lnTo>
                    <a:pt x="33197" y="22097"/>
                  </a:lnTo>
                  <a:lnTo>
                    <a:pt x="17268" y="42052"/>
                  </a:lnTo>
                  <a:lnTo>
                    <a:pt x="5805" y="68198"/>
                  </a:lnTo>
                  <a:lnTo>
                    <a:pt x="0" y="97476"/>
                  </a:lnTo>
                  <a:lnTo>
                    <a:pt x="1111" y="125444"/>
                  </a:lnTo>
                  <a:lnTo>
                    <a:pt x="23229" y="177164"/>
                  </a:lnTo>
                  <a:lnTo>
                    <a:pt x="57849" y="180657"/>
                  </a:lnTo>
                  <a:lnTo>
                    <a:pt x="88063" y="180339"/>
                  </a:lnTo>
                  <a:lnTo>
                    <a:pt x="90438" y="178942"/>
                  </a:lnTo>
                  <a:lnTo>
                    <a:pt x="96889" y="169290"/>
                  </a:lnTo>
                  <a:lnTo>
                    <a:pt x="104573" y="169290"/>
                  </a:lnTo>
                  <a:lnTo>
                    <a:pt x="110351" y="181228"/>
                  </a:lnTo>
                  <a:lnTo>
                    <a:pt x="112040" y="181736"/>
                  </a:lnTo>
                  <a:lnTo>
                    <a:pt x="123699" y="181736"/>
                  </a:lnTo>
                  <a:lnTo>
                    <a:pt x="126760" y="191515"/>
                  </a:lnTo>
                  <a:lnTo>
                    <a:pt x="127204" y="188086"/>
                  </a:lnTo>
                  <a:lnTo>
                    <a:pt x="131509" y="82549"/>
                  </a:lnTo>
                  <a:lnTo>
                    <a:pt x="133198" y="80263"/>
                  </a:lnTo>
                  <a:lnTo>
                    <a:pt x="134227" y="77850"/>
                  </a:lnTo>
                  <a:lnTo>
                    <a:pt x="135573" y="79882"/>
                  </a:lnTo>
                  <a:lnTo>
                    <a:pt x="137732" y="81660"/>
                  </a:lnTo>
                  <a:lnTo>
                    <a:pt x="150178" y="180212"/>
                  </a:lnTo>
                  <a:lnTo>
                    <a:pt x="158830" y="180167"/>
                  </a:lnTo>
                  <a:lnTo>
                    <a:pt x="166625" y="178323"/>
                  </a:lnTo>
                  <a:lnTo>
                    <a:pt x="173296" y="173837"/>
                  </a:lnTo>
                  <a:lnTo>
                    <a:pt x="178576" y="165861"/>
                  </a:lnTo>
                  <a:lnTo>
                    <a:pt x="179249" y="164337"/>
                  </a:lnTo>
                  <a:lnTo>
                    <a:pt x="180379" y="162813"/>
                  </a:lnTo>
                  <a:lnTo>
                    <a:pt x="187055" y="156309"/>
                  </a:lnTo>
                  <a:lnTo>
                    <a:pt x="192704" y="154527"/>
                  </a:lnTo>
                  <a:lnTo>
                    <a:pt x="198335" y="156221"/>
                  </a:lnTo>
                  <a:lnTo>
                    <a:pt x="203810" y="161416"/>
                  </a:lnTo>
                  <a:lnTo>
                    <a:pt x="207201" y="165734"/>
                  </a:lnTo>
                  <a:lnTo>
                    <a:pt x="209691" y="170941"/>
                  </a:lnTo>
                  <a:lnTo>
                    <a:pt x="215799" y="177418"/>
                  </a:lnTo>
                  <a:lnTo>
                    <a:pt x="219533" y="179831"/>
                  </a:lnTo>
                  <a:lnTo>
                    <a:pt x="238189" y="180228"/>
                  </a:lnTo>
                  <a:lnTo>
                    <a:pt x="286513" y="180085"/>
                  </a:lnTo>
                  <a:lnTo>
                    <a:pt x="311113" y="131984"/>
                  </a:lnTo>
                  <a:lnTo>
                    <a:pt x="313771" y="107346"/>
                  </a:lnTo>
                  <a:lnTo>
                    <a:pt x="311176" y="81279"/>
                  </a:lnTo>
                  <a:lnTo>
                    <a:pt x="300597" y="49934"/>
                  </a:lnTo>
                  <a:lnTo>
                    <a:pt x="283060" y="25114"/>
                  </a:lnTo>
                  <a:lnTo>
                    <a:pt x="259754" y="8056"/>
                  </a:lnTo>
                  <a:lnTo>
                    <a:pt x="231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621" y="4229989"/>
              <a:ext cx="246418" cy="203962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859282" y="3660013"/>
            <a:ext cx="177800" cy="393065"/>
          </a:xfrm>
          <a:custGeom>
            <a:avLst/>
            <a:gdLst/>
            <a:ahLst/>
            <a:cxnLst/>
            <a:rect l="l" t="t" r="r" b="b"/>
            <a:pathLst>
              <a:path w="177800" h="393064">
                <a:moveTo>
                  <a:pt x="88582" y="0"/>
                </a:moveTo>
                <a:lnTo>
                  <a:pt x="0" y="104012"/>
                </a:lnTo>
                <a:lnTo>
                  <a:pt x="35636" y="104012"/>
                </a:lnTo>
                <a:lnTo>
                  <a:pt x="35636" y="392938"/>
                </a:lnTo>
                <a:lnTo>
                  <a:pt x="141541" y="392938"/>
                </a:lnTo>
                <a:lnTo>
                  <a:pt x="141541" y="104012"/>
                </a:lnTo>
                <a:lnTo>
                  <a:pt x="177177" y="104012"/>
                </a:lnTo>
                <a:lnTo>
                  <a:pt x="8858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880" y="3660013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5" h="393064">
                <a:moveTo>
                  <a:pt x="88646" y="0"/>
                </a:moveTo>
                <a:lnTo>
                  <a:pt x="0" y="104012"/>
                </a:lnTo>
                <a:lnTo>
                  <a:pt x="35648" y="104012"/>
                </a:lnTo>
                <a:lnTo>
                  <a:pt x="35648" y="392938"/>
                </a:lnTo>
                <a:lnTo>
                  <a:pt x="141605" y="392938"/>
                </a:lnTo>
                <a:lnTo>
                  <a:pt x="141605" y="104012"/>
                </a:lnTo>
                <a:lnTo>
                  <a:pt x="177165" y="104012"/>
                </a:lnTo>
                <a:lnTo>
                  <a:pt x="886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1972" y="3669284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6" y="0"/>
                </a:moveTo>
                <a:lnTo>
                  <a:pt x="0" y="104013"/>
                </a:lnTo>
                <a:lnTo>
                  <a:pt x="35687" y="104013"/>
                </a:lnTo>
                <a:lnTo>
                  <a:pt x="35687" y="392811"/>
                </a:lnTo>
                <a:lnTo>
                  <a:pt x="141478" y="392811"/>
                </a:lnTo>
                <a:lnTo>
                  <a:pt x="141478" y="104013"/>
                </a:lnTo>
                <a:lnTo>
                  <a:pt x="177165" y="104013"/>
                </a:lnTo>
                <a:lnTo>
                  <a:pt x="886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4176" y="3669284"/>
            <a:ext cx="177800" cy="393065"/>
          </a:xfrm>
          <a:custGeom>
            <a:avLst/>
            <a:gdLst/>
            <a:ahLst/>
            <a:cxnLst/>
            <a:rect l="l" t="t" r="r" b="b"/>
            <a:pathLst>
              <a:path w="177800" h="393064">
                <a:moveTo>
                  <a:pt x="88646" y="0"/>
                </a:moveTo>
                <a:lnTo>
                  <a:pt x="0" y="104013"/>
                </a:lnTo>
                <a:lnTo>
                  <a:pt x="35687" y="104013"/>
                </a:lnTo>
                <a:lnTo>
                  <a:pt x="35687" y="392811"/>
                </a:lnTo>
                <a:lnTo>
                  <a:pt x="141605" y="392811"/>
                </a:lnTo>
                <a:lnTo>
                  <a:pt x="141605" y="104013"/>
                </a:lnTo>
                <a:lnTo>
                  <a:pt x="177292" y="104013"/>
                </a:lnTo>
                <a:lnTo>
                  <a:pt x="886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4123" y="3657600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518" y="0"/>
                </a:moveTo>
                <a:lnTo>
                  <a:pt x="0" y="104012"/>
                </a:lnTo>
                <a:lnTo>
                  <a:pt x="35559" y="104012"/>
                </a:lnTo>
                <a:lnTo>
                  <a:pt x="35559" y="392811"/>
                </a:lnTo>
                <a:lnTo>
                  <a:pt x="141477" y="392811"/>
                </a:lnTo>
                <a:lnTo>
                  <a:pt x="141477" y="104012"/>
                </a:lnTo>
                <a:lnTo>
                  <a:pt x="177164" y="104012"/>
                </a:lnTo>
                <a:lnTo>
                  <a:pt x="885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00198" y="3657600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5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1"/>
                </a:lnTo>
                <a:lnTo>
                  <a:pt x="141604" y="392811"/>
                </a:lnTo>
                <a:lnTo>
                  <a:pt x="141604" y="104012"/>
                </a:lnTo>
                <a:lnTo>
                  <a:pt x="177164" y="104012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9635" y="3666871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5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0"/>
                </a:lnTo>
                <a:lnTo>
                  <a:pt x="141605" y="392810"/>
                </a:lnTo>
                <a:lnTo>
                  <a:pt x="141605" y="104012"/>
                </a:lnTo>
                <a:lnTo>
                  <a:pt x="177164" y="104012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7550" y="3666871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6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0"/>
                </a:lnTo>
                <a:lnTo>
                  <a:pt x="141604" y="392810"/>
                </a:lnTo>
                <a:lnTo>
                  <a:pt x="141604" y="104012"/>
                </a:lnTo>
                <a:lnTo>
                  <a:pt x="177164" y="104012"/>
                </a:lnTo>
                <a:lnTo>
                  <a:pt x="886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9721" y="3661283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5" y="0"/>
                </a:moveTo>
                <a:lnTo>
                  <a:pt x="0" y="104013"/>
                </a:lnTo>
                <a:lnTo>
                  <a:pt x="35687" y="104013"/>
                </a:lnTo>
                <a:lnTo>
                  <a:pt x="35687" y="392938"/>
                </a:lnTo>
                <a:lnTo>
                  <a:pt x="141477" y="392938"/>
                </a:lnTo>
                <a:lnTo>
                  <a:pt x="141477" y="104013"/>
                </a:lnTo>
                <a:lnTo>
                  <a:pt x="177164" y="104013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37634" y="3661283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518" y="0"/>
                </a:moveTo>
                <a:lnTo>
                  <a:pt x="0" y="104013"/>
                </a:lnTo>
                <a:lnTo>
                  <a:pt x="35560" y="104013"/>
                </a:lnTo>
                <a:lnTo>
                  <a:pt x="35560" y="392938"/>
                </a:lnTo>
                <a:lnTo>
                  <a:pt x="141477" y="392938"/>
                </a:lnTo>
                <a:lnTo>
                  <a:pt x="141477" y="104013"/>
                </a:lnTo>
                <a:lnTo>
                  <a:pt x="177164" y="104013"/>
                </a:lnTo>
                <a:lnTo>
                  <a:pt x="885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978" y="4064889"/>
            <a:ext cx="35198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014782"/>
                </a:solidFill>
                <a:latin typeface="Calibri"/>
                <a:cs typeface="Calibri"/>
              </a:rPr>
              <a:t>Pay</a:t>
            </a:r>
            <a:r>
              <a:rPr sz="1600" b="1" spc="4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-80" dirty="0">
                <a:solidFill>
                  <a:srgbClr val="044D7D"/>
                </a:solidFill>
                <a:latin typeface="Tahoma"/>
                <a:cs typeface="Tahoma"/>
              </a:rPr>
              <a:t>₹20,000</a:t>
            </a:r>
            <a:r>
              <a:rPr sz="16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44D7D"/>
                </a:solidFill>
                <a:latin typeface="Tahoma"/>
                <a:cs typeface="Tahoma"/>
              </a:rPr>
              <a:t>p.m.</a:t>
            </a:r>
            <a:r>
              <a:rPr sz="1600" b="1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600" b="1" spc="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165" dirty="0">
                <a:solidFill>
                  <a:srgbClr val="044D7D"/>
                </a:solidFill>
                <a:latin typeface="Tahoma"/>
                <a:cs typeface="Tahoma"/>
              </a:rPr>
              <a:t>10/20/30</a:t>
            </a:r>
            <a:r>
              <a:rPr sz="16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44D7D"/>
                </a:solidFill>
                <a:latin typeface="Tahoma"/>
                <a:cs typeface="Tahoma"/>
              </a:rPr>
              <a:t>years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15041" y="3345307"/>
            <a:ext cx="9442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014782"/>
                </a:solidFill>
                <a:latin typeface="Tahoma"/>
                <a:cs typeface="Tahoma"/>
              </a:rPr>
              <a:t>End</a:t>
            </a:r>
            <a:r>
              <a:rPr sz="1600" b="1" spc="-4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14782"/>
                </a:solidFill>
                <a:latin typeface="Tahoma"/>
                <a:cs typeface="Tahoma"/>
              </a:rPr>
              <a:t>of</a:t>
            </a:r>
            <a:r>
              <a:rPr sz="1600" b="1" spc="-60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14782"/>
                </a:solidFill>
                <a:latin typeface="Tahoma"/>
                <a:cs typeface="Tahoma"/>
              </a:rPr>
              <a:t>PT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9977" y="2275077"/>
            <a:ext cx="2522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Pay</a:t>
            </a:r>
            <a:r>
              <a:rPr sz="1600" b="1" spc="-114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₹20k</a:t>
            </a:r>
            <a:r>
              <a:rPr sz="1600" b="1" spc="-9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pm</a:t>
            </a:r>
            <a:r>
              <a:rPr sz="1600" b="1" spc="-8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for</a:t>
            </a:r>
            <a:r>
              <a:rPr sz="1600" b="1" spc="-105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30</a:t>
            </a:r>
            <a:r>
              <a:rPr sz="1600" b="1" spc="-65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years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9497D"/>
                </a:solidFill>
                <a:latin typeface="Tahoma"/>
                <a:cs typeface="Tahoma"/>
              </a:rPr>
              <a:t>=Total</a:t>
            </a:r>
            <a:r>
              <a:rPr sz="1600" b="1" spc="-9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of</a:t>
            </a:r>
            <a:r>
              <a:rPr sz="1600" b="1" spc="-7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9497D"/>
                </a:solidFill>
                <a:latin typeface="Tahoma"/>
                <a:cs typeface="Tahoma"/>
              </a:rPr>
              <a:t>₹72</a:t>
            </a:r>
            <a:r>
              <a:rPr sz="1600" b="1" spc="-6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lakhs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19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5"/>
              </a:spcBef>
            </a:pPr>
            <a:r>
              <a:rPr dirty="0"/>
              <a:t>Plan</a:t>
            </a:r>
            <a:r>
              <a:rPr spc="-155" dirty="0"/>
              <a:t> </a:t>
            </a:r>
            <a:r>
              <a:rPr spc="-35" dirty="0"/>
              <a:t>Working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95295" y="4571962"/>
            <a:ext cx="3048000" cy="92392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Life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001F5F"/>
                </a:solidFill>
                <a:latin typeface="Tahoma"/>
                <a:cs typeface="Tahoma"/>
              </a:rPr>
              <a:t>Insurance</a:t>
            </a:r>
            <a:r>
              <a:rPr sz="18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001F5F"/>
                </a:solidFill>
                <a:latin typeface="Tahoma"/>
                <a:cs typeface="Tahoma"/>
              </a:rPr>
              <a:t>Cover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endParaRPr sz="18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1800" b="1" spc="-125" dirty="0">
                <a:solidFill>
                  <a:srgbClr val="001F5F"/>
                </a:solidFill>
                <a:latin typeface="Tahoma"/>
                <a:cs typeface="Tahoma"/>
              </a:rPr>
              <a:t>₹24,00,000/-</a:t>
            </a: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001F5F"/>
                </a:solidFill>
                <a:latin typeface="Tahoma"/>
                <a:cs typeface="Tahoma"/>
              </a:rPr>
              <a:t>for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18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entire</a:t>
            </a:r>
            <a:endParaRPr sz="18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1800" b="1" spc="-70" dirty="0">
                <a:solidFill>
                  <a:srgbClr val="001F5F"/>
                </a:solidFill>
                <a:latin typeface="Tahoma"/>
                <a:cs typeface="Tahoma"/>
              </a:rPr>
              <a:t>Policy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Term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7400" y="4603102"/>
            <a:ext cx="859282" cy="82487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7467600" y="838199"/>
            <a:ext cx="2647950" cy="1477645"/>
          </a:xfrm>
          <a:custGeom>
            <a:avLst/>
            <a:gdLst/>
            <a:ahLst/>
            <a:cxnLst/>
            <a:rect l="l" t="t" r="r" b="b"/>
            <a:pathLst>
              <a:path w="2647950" h="1477645">
                <a:moveTo>
                  <a:pt x="2647696" y="454533"/>
                </a:moveTo>
                <a:lnTo>
                  <a:pt x="1996948" y="446786"/>
                </a:lnTo>
                <a:lnTo>
                  <a:pt x="2006092" y="436499"/>
                </a:lnTo>
                <a:lnTo>
                  <a:pt x="2042541" y="395097"/>
                </a:lnTo>
                <a:lnTo>
                  <a:pt x="2199894" y="216916"/>
                </a:lnTo>
                <a:lnTo>
                  <a:pt x="1765808" y="395097"/>
                </a:lnTo>
                <a:lnTo>
                  <a:pt x="1773936" y="297053"/>
                </a:lnTo>
                <a:lnTo>
                  <a:pt x="1798701" y="0"/>
                </a:lnTo>
                <a:lnTo>
                  <a:pt x="1383919" y="297053"/>
                </a:lnTo>
                <a:lnTo>
                  <a:pt x="1167003" y="129032"/>
                </a:lnTo>
                <a:lnTo>
                  <a:pt x="1020826" y="436499"/>
                </a:lnTo>
                <a:lnTo>
                  <a:pt x="516255" y="247904"/>
                </a:lnTo>
                <a:lnTo>
                  <a:pt x="624713" y="534670"/>
                </a:lnTo>
                <a:lnTo>
                  <a:pt x="101092" y="565658"/>
                </a:lnTo>
                <a:lnTo>
                  <a:pt x="411988" y="770750"/>
                </a:lnTo>
                <a:lnTo>
                  <a:pt x="411988" y="798868"/>
                </a:lnTo>
                <a:lnTo>
                  <a:pt x="0" y="872617"/>
                </a:lnTo>
                <a:lnTo>
                  <a:pt x="0" y="899160"/>
                </a:lnTo>
                <a:lnTo>
                  <a:pt x="370078" y="1051306"/>
                </a:lnTo>
                <a:lnTo>
                  <a:pt x="115189" y="1219200"/>
                </a:lnTo>
                <a:lnTo>
                  <a:pt x="553974" y="1247521"/>
                </a:lnTo>
                <a:lnTo>
                  <a:pt x="567944" y="1477391"/>
                </a:lnTo>
                <a:lnTo>
                  <a:pt x="893318" y="1239647"/>
                </a:lnTo>
                <a:lnTo>
                  <a:pt x="1039495" y="1348232"/>
                </a:lnTo>
                <a:lnTo>
                  <a:pt x="1138555" y="1239647"/>
                </a:lnTo>
                <a:lnTo>
                  <a:pt x="1185672" y="1188085"/>
                </a:lnTo>
                <a:lnTo>
                  <a:pt x="1402588" y="1288669"/>
                </a:lnTo>
                <a:lnTo>
                  <a:pt x="1438402" y="1188085"/>
                </a:lnTo>
                <a:lnTo>
                  <a:pt x="1473327" y="1089914"/>
                </a:lnTo>
                <a:lnTo>
                  <a:pt x="1817751" y="1188085"/>
                </a:lnTo>
                <a:lnTo>
                  <a:pt x="1799844" y="1089914"/>
                </a:lnTo>
                <a:lnTo>
                  <a:pt x="1780794" y="985647"/>
                </a:lnTo>
                <a:lnTo>
                  <a:pt x="1805292" y="985647"/>
                </a:lnTo>
                <a:lnTo>
                  <a:pt x="2308225" y="1069086"/>
                </a:lnTo>
                <a:lnTo>
                  <a:pt x="2188210" y="981456"/>
                </a:lnTo>
                <a:lnTo>
                  <a:pt x="2088388" y="908685"/>
                </a:lnTo>
                <a:lnTo>
                  <a:pt x="2088388" y="814920"/>
                </a:lnTo>
                <a:lnTo>
                  <a:pt x="2232660" y="772160"/>
                </a:lnTo>
                <a:lnTo>
                  <a:pt x="2088388" y="656018"/>
                </a:lnTo>
                <a:lnTo>
                  <a:pt x="2088388" y="637882"/>
                </a:lnTo>
                <a:lnTo>
                  <a:pt x="2647696" y="454533"/>
                </a:lnTo>
                <a:close/>
              </a:path>
            </a:pathLst>
          </a:custGeom>
          <a:solidFill>
            <a:srgbClr val="962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959343" y="1446402"/>
            <a:ext cx="1287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TAX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FREE!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399276" y="4142244"/>
            <a:ext cx="1423670" cy="1536700"/>
            <a:chOff x="6399276" y="4142244"/>
            <a:chExt cx="1423670" cy="153670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9276" y="4190974"/>
              <a:ext cx="1417320" cy="69496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6436" y="4142244"/>
              <a:ext cx="1187183" cy="85647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425692" y="4217670"/>
              <a:ext cx="1315720" cy="592455"/>
            </a:xfrm>
            <a:custGeom>
              <a:avLst/>
              <a:gdLst/>
              <a:ahLst/>
              <a:cxnLst/>
              <a:rect l="l" t="t" r="r" b="b"/>
              <a:pathLst>
                <a:path w="1315720" h="592454">
                  <a:moveTo>
                    <a:pt x="1216787" y="0"/>
                  </a:moveTo>
                  <a:lnTo>
                    <a:pt x="98679" y="0"/>
                  </a:lnTo>
                  <a:lnTo>
                    <a:pt x="60275" y="7756"/>
                  </a:lnTo>
                  <a:lnTo>
                    <a:pt x="28908" y="28908"/>
                  </a:lnTo>
                  <a:lnTo>
                    <a:pt x="7756" y="60275"/>
                  </a:lnTo>
                  <a:lnTo>
                    <a:pt x="0" y="98678"/>
                  </a:lnTo>
                  <a:lnTo>
                    <a:pt x="0" y="493394"/>
                  </a:lnTo>
                  <a:lnTo>
                    <a:pt x="7756" y="531798"/>
                  </a:lnTo>
                  <a:lnTo>
                    <a:pt x="28908" y="563165"/>
                  </a:lnTo>
                  <a:lnTo>
                    <a:pt x="60275" y="584317"/>
                  </a:lnTo>
                  <a:lnTo>
                    <a:pt x="98679" y="592073"/>
                  </a:lnTo>
                  <a:lnTo>
                    <a:pt x="1216787" y="592073"/>
                  </a:lnTo>
                  <a:lnTo>
                    <a:pt x="1255190" y="584317"/>
                  </a:lnTo>
                  <a:lnTo>
                    <a:pt x="1286557" y="563165"/>
                  </a:lnTo>
                  <a:lnTo>
                    <a:pt x="1307709" y="531798"/>
                  </a:lnTo>
                  <a:lnTo>
                    <a:pt x="1315465" y="493394"/>
                  </a:lnTo>
                  <a:lnTo>
                    <a:pt x="1315465" y="98678"/>
                  </a:lnTo>
                  <a:lnTo>
                    <a:pt x="1307709" y="60275"/>
                  </a:lnTo>
                  <a:lnTo>
                    <a:pt x="1286557" y="28908"/>
                  </a:lnTo>
                  <a:lnTo>
                    <a:pt x="1255190" y="7756"/>
                  </a:lnTo>
                  <a:lnTo>
                    <a:pt x="1216787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5372" y="4870678"/>
              <a:ext cx="1417320" cy="6949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5580" y="4821936"/>
              <a:ext cx="1184148" cy="8564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32042" y="4897247"/>
              <a:ext cx="1315720" cy="592455"/>
            </a:xfrm>
            <a:custGeom>
              <a:avLst/>
              <a:gdLst/>
              <a:ahLst/>
              <a:cxnLst/>
              <a:rect l="l" t="t" r="r" b="b"/>
              <a:pathLst>
                <a:path w="1315720" h="592454">
                  <a:moveTo>
                    <a:pt x="1216787" y="0"/>
                  </a:moveTo>
                  <a:lnTo>
                    <a:pt x="98679" y="0"/>
                  </a:lnTo>
                  <a:lnTo>
                    <a:pt x="60275" y="7739"/>
                  </a:lnTo>
                  <a:lnTo>
                    <a:pt x="28908" y="28860"/>
                  </a:lnTo>
                  <a:lnTo>
                    <a:pt x="7756" y="60221"/>
                  </a:lnTo>
                  <a:lnTo>
                    <a:pt x="0" y="98678"/>
                  </a:lnTo>
                  <a:lnTo>
                    <a:pt x="0" y="493394"/>
                  </a:lnTo>
                  <a:lnTo>
                    <a:pt x="7756" y="531798"/>
                  </a:lnTo>
                  <a:lnTo>
                    <a:pt x="28908" y="563165"/>
                  </a:lnTo>
                  <a:lnTo>
                    <a:pt x="60275" y="584317"/>
                  </a:lnTo>
                  <a:lnTo>
                    <a:pt x="98679" y="592073"/>
                  </a:lnTo>
                  <a:lnTo>
                    <a:pt x="1216787" y="592073"/>
                  </a:lnTo>
                  <a:lnTo>
                    <a:pt x="1255190" y="584317"/>
                  </a:lnTo>
                  <a:lnTo>
                    <a:pt x="1286557" y="563165"/>
                  </a:lnTo>
                  <a:lnTo>
                    <a:pt x="1307709" y="531798"/>
                  </a:lnTo>
                  <a:lnTo>
                    <a:pt x="1315465" y="493394"/>
                  </a:lnTo>
                  <a:lnTo>
                    <a:pt x="1315465" y="98678"/>
                  </a:lnTo>
                  <a:lnTo>
                    <a:pt x="1307709" y="60221"/>
                  </a:lnTo>
                  <a:lnTo>
                    <a:pt x="1286557" y="28860"/>
                  </a:lnTo>
                  <a:lnTo>
                    <a:pt x="1255190" y="7739"/>
                  </a:lnTo>
                  <a:lnTo>
                    <a:pt x="1216787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869554" y="4225924"/>
            <a:ext cx="2928421" cy="1251585"/>
            <a:chOff x="7869555" y="4225924"/>
            <a:chExt cx="2669540" cy="1251585"/>
          </a:xfrm>
        </p:grpSpPr>
        <p:sp>
          <p:nvSpPr>
            <p:cNvPr id="42" name="object 42"/>
            <p:cNvSpPr/>
            <p:nvPr/>
          </p:nvSpPr>
          <p:spPr>
            <a:xfrm>
              <a:off x="7870825" y="4225924"/>
              <a:ext cx="2668270" cy="622300"/>
            </a:xfrm>
            <a:custGeom>
              <a:avLst/>
              <a:gdLst/>
              <a:ahLst/>
              <a:cxnLst/>
              <a:rect l="l" t="t" r="r" b="b"/>
              <a:pathLst>
                <a:path w="2668270" h="622300">
                  <a:moveTo>
                    <a:pt x="2564510" y="0"/>
                  </a:moveTo>
                  <a:lnTo>
                    <a:pt x="103631" y="0"/>
                  </a:lnTo>
                  <a:lnTo>
                    <a:pt x="63275" y="8137"/>
                  </a:lnTo>
                  <a:lnTo>
                    <a:pt x="30337" y="30337"/>
                  </a:lnTo>
                  <a:lnTo>
                    <a:pt x="8137" y="63275"/>
                  </a:lnTo>
                  <a:lnTo>
                    <a:pt x="0" y="103631"/>
                  </a:lnTo>
                  <a:lnTo>
                    <a:pt x="0" y="518541"/>
                  </a:lnTo>
                  <a:lnTo>
                    <a:pt x="8137" y="558917"/>
                  </a:lnTo>
                  <a:lnTo>
                    <a:pt x="30337" y="591899"/>
                  </a:lnTo>
                  <a:lnTo>
                    <a:pt x="63275" y="614142"/>
                  </a:lnTo>
                  <a:lnTo>
                    <a:pt x="103631" y="622300"/>
                  </a:lnTo>
                  <a:lnTo>
                    <a:pt x="2564510" y="622300"/>
                  </a:lnTo>
                  <a:lnTo>
                    <a:pt x="2604867" y="614142"/>
                  </a:lnTo>
                  <a:lnTo>
                    <a:pt x="2637805" y="591899"/>
                  </a:lnTo>
                  <a:lnTo>
                    <a:pt x="2660005" y="558917"/>
                  </a:lnTo>
                  <a:lnTo>
                    <a:pt x="2668143" y="518541"/>
                  </a:lnTo>
                  <a:lnTo>
                    <a:pt x="2668143" y="103631"/>
                  </a:lnTo>
                  <a:lnTo>
                    <a:pt x="2660005" y="63275"/>
                  </a:lnTo>
                  <a:lnTo>
                    <a:pt x="2637805" y="30337"/>
                  </a:lnTo>
                  <a:lnTo>
                    <a:pt x="2604867" y="8137"/>
                  </a:lnTo>
                  <a:lnTo>
                    <a:pt x="256451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28632" y="4700003"/>
              <a:ext cx="159232" cy="20651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869555" y="4905374"/>
              <a:ext cx="2668270" cy="572135"/>
            </a:xfrm>
            <a:custGeom>
              <a:avLst/>
              <a:gdLst/>
              <a:ahLst/>
              <a:cxnLst/>
              <a:rect l="l" t="t" r="r" b="b"/>
              <a:pathLst>
                <a:path w="2668270" h="572135">
                  <a:moveTo>
                    <a:pt x="2572893" y="0"/>
                  </a:moveTo>
                  <a:lnTo>
                    <a:pt x="95250" y="0"/>
                  </a:lnTo>
                  <a:lnTo>
                    <a:pt x="58185" y="7491"/>
                  </a:lnTo>
                  <a:lnTo>
                    <a:pt x="27908" y="27924"/>
                  </a:lnTo>
                  <a:lnTo>
                    <a:pt x="7489" y="58239"/>
                  </a:lnTo>
                  <a:lnTo>
                    <a:pt x="0" y="95376"/>
                  </a:lnTo>
                  <a:lnTo>
                    <a:pt x="0" y="476503"/>
                  </a:lnTo>
                  <a:lnTo>
                    <a:pt x="7489" y="513641"/>
                  </a:lnTo>
                  <a:lnTo>
                    <a:pt x="27908" y="543956"/>
                  </a:lnTo>
                  <a:lnTo>
                    <a:pt x="58185" y="564389"/>
                  </a:lnTo>
                  <a:lnTo>
                    <a:pt x="95250" y="571881"/>
                  </a:lnTo>
                  <a:lnTo>
                    <a:pt x="2572893" y="571881"/>
                  </a:lnTo>
                  <a:lnTo>
                    <a:pt x="2610030" y="564389"/>
                  </a:lnTo>
                  <a:lnTo>
                    <a:pt x="2640345" y="543956"/>
                  </a:lnTo>
                  <a:lnTo>
                    <a:pt x="2660778" y="513641"/>
                  </a:lnTo>
                  <a:lnTo>
                    <a:pt x="2668270" y="476503"/>
                  </a:lnTo>
                  <a:lnTo>
                    <a:pt x="2668270" y="95376"/>
                  </a:lnTo>
                  <a:lnTo>
                    <a:pt x="2660778" y="58239"/>
                  </a:lnTo>
                  <a:lnTo>
                    <a:pt x="2640345" y="27924"/>
                  </a:lnTo>
                  <a:lnTo>
                    <a:pt x="2610030" y="7491"/>
                  </a:lnTo>
                  <a:lnTo>
                    <a:pt x="257289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493378" y="4943330"/>
            <a:ext cx="1506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latin typeface="Tahoma"/>
                <a:cs typeface="Tahoma"/>
              </a:rPr>
              <a:t>Get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Sum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Assured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Fund</a:t>
            </a:r>
            <a:r>
              <a:rPr sz="1400" b="1" spc="1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Value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862855" y="4168774"/>
            <a:ext cx="2978671" cy="63017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0" algn="ctr">
              <a:lnSpc>
                <a:spcPct val="108100"/>
              </a:lnSpc>
              <a:spcBef>
                <a:spcPts val="325"/>
              </a:spcBef>
            </a:pPr>
            <a:r>
              <a:rPr sz="1400" b="1" spc="-10" dirty="0">
                <a:solidFill>
                  <a:srgbClr val="96281D"/>
                </a:solidFill>
                <a:latin typeface="Tahoma"/>
                <a:cs typeface="Tahoma"/>
              </a:rPr>
              <a:t>Death</a:t>
            </a:r>
            <a:r>
              <a:rPr sz="1400" b="1" spc="-10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96281D"/>
                </a:solidFill>
                <a:latin typeface="Tahoma"/>
                <a:cs typeface="Tahoma"/>
              </a:rPr>
              <a:t>Benefit </a:t>
            </a:r>
            <a:r>
              <a:rPr sz="1400" b="1" spc="-30" dirty="0">
                <a:latin typeface="Tahoma"/>
                <a:cs typeface="Tahoma"/>
              </a:rPr>
              <a:t>Get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Sum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Assured </a:t>
            </a:r>
            <a:r>
              <a:rPr sz="1400" b="1" dirty="0">
                <a:latin typeface="Tahoma"/>
                <a:cs typeface="Tahoma"/>
              </a:rPr>
              <a:t>OR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Fund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Value</a:t>
            </a:r>
            <a:endParaRPr sz="1400" b="1" dirty="0">
              <a:latin typeface="Tahoma"/>
              <a:cs typeface="Tahoma"/>
            </a:endParaRPr>
          </a:p>
          <a:p>
            <a:pPr marL="3810" algn="ctr">
              <a:lnSpc>
                <a:spcPct val="100000"/>
              </a:lnSpc>
              <a:spcBef>
                <a:spcPts val="30"/>
              </a:spcBef>
            </a:pPr>
            <a:r>
              <a:rPr sz="800" b="1" spc="-30" dirty="0">
                <a:latin typeface="Tahoma"/>
                <a:cs typeface="Tahoma"/>
              </a:rPr>
              <a:t>(whichever</a:t>
            </a:r>
            <a:r>
              <a:rPr sz="800" b="1" spc="-20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is</a:t>
            </a:r>
            <a:r>
              <a:rPr sz="800" b="1" spc="-30" dirty="0">
                <a:latin typeface="Tahoma"/>
                <a:cs typeface="Tahoma"/>
              </a:rPr>
              <a:t> </a:t>
            </a:r>
            <a:r>
              <a:rPr sz="800" b="1" spc="-10" dirty="0">
                <a:latin typeface="Tahoma"/>
                <a:cs typeface="Tahoma"/>
              </a:rPr>
              <a:t>higher)</a:t>
            </a:r>
            <a:endParaRPr sz="800" b="1" dirty="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45173" y="3848179"/>
            <a:ext cx="1458595" cy="16154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96281D"/>
                </a:solidFill>
                <a:latin typeface="Tahoma"/>
                <a:cs typeface="Tahoma"/>
              </a:rPr>
              <a:t>Plan</a:t>
            </a:r>
            <a:r>
              <a:rPr sz="1800" b="1" spc="-95" dirty="0">
                <a:solidFill>
                  <a:srgbClr val="96281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96281D"/>
                </a:solidFill>
                <a:latin typeface="Tahoma"/>
                <a:cs typeface="Tahoma"/>
              </a:rPr>
              <a:t>Options</a:t>
            </a:r>
            <a:endParaRPr sz="1800">
              <a:latin typeface="Tahoma"/>
              <a:cs typeface="Tahoma"/>
            </a:endParaRPr>
          </a:p>
          <a:p>
            <a:pPr marL="355600" marR="329565" algn="ctr">
              <a:lnSpc>
                <a:spcPct val="100000"/>
              </a:lnSpc>
              <a:spcBef>
                <a:spcPts val="345"/>
              </a:spcBef>
            </a:pPr>
            <a:r>
              <a:rPr sz="1800" b="1" spc="-10" dirty="0">
                <a:solidFill>
                  <a:srgbClr val="96291E"/>
                </a:solidFill>
                <a:latin typeface="Calibri"/>
                <a:cs typeface="Calibri"/>
              </a:rPr>
              <a:t>Growth </a:t>
            </a:r>
            <a:r>
              <a:rPr sz="1800" b="1" spc="100" dirty="0">
                <a:solidFill>
                  <a:srgbClr val="96291E"/>
                </a:solidFill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  <a:p>
            <a:pPr marL="364490" marR="324485" algn="ctr">
              <a:lnSpc>
                <a:spcPct val="100000"/>
              </a:lnSpc>
              <a:spcBef>
                <a:spcPts val="1030"/>
              </a:spcBef>
            </a:pPr>
            <a:r>
              <a:rPr sz="1800" b="1" spc="60" dirty="0">
                <a:solidFill>
                  <a:srgbClr val="96291E"/>
                </a:solidFill>
                <a:latin typeface="Calibri"/>
                <a:cs typeface="Calibri"/>
              </a:rPr>
              <a:t>Protect </a:t>
            </a:r>
            <a:r>
              <a:rPr sz="1800" b="1" spc="100" dirty="0">
                <a:solidFill>
                  <a:srgbClr val="96291E"/>
                </a:solidFill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44" y="316814"/>
            <a:ext cx="78149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Investment</a:t>
            </a:r>
            <a:r>
              <a:rPr spc="-25" dirty="0"/>
              <a:t> </a:t>
            </a:r>
            <a:r>
              <a:rPr spc="-80" dirty="0"/>
              <a:t>benefits</a:t>
            </a:r>
            <a:r>
              <a:rPr spc="-14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spc="-60" dirty="0"/>
              <a:t>Minor-</a:t>
            </a:r>
            <a:r>
              <a:rPr spc="-130" dirty="0"/>
              <a:t> </a:t>
            </a:r>
            <a:r>
              <a:rPr sz="1800" spc="-35" dirty="0"/>
              <a:t>Growth</a:t>
            </a:r>
            <a:r>
              <a:rPr sz="1800" spc="-65" dirty="0"/>
              <a:t> </a:t>
            </a:r>
            <a:r>
              <a:rPr sz="1800" spc="-20" dirty="0"/>
              <a:t>Plus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4809" y="3956050"/>
          <a:ext cx="5067299" cy="208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95">
                <a:tc gridSpan="3"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2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Growth</a:t>
                      </a:r>
                      <a:r>
                        <a:rPr sz="1400" b="1" spc="-7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Plus</a:t>
                      </a:r>
                      <a:r>
                        <a:rPr sz="1400" b="1" spc="-4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(PT</a:t>
                      </a:r>
                      <a:r>
                        <a:rPr sz="1400" b="1" spc="-4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75</a:t>
                      </a:r>
                      <a:r>
                        <a:rPr sz="1400" b="1" spc="-6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minus</a:t>
                      </a:r>
                      <a:r>
                        <a:rPr sz="1400" b="1" spc="-4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Age,</a:t>
                      </a:r>
                      <a:r>
                        <a:rPr sz="1400" b="1" spc="-1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PPT</a:t>
                      </a:r>
                      <a:r>
                        <a:rPr sz="1400" b="1" spc="-1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9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4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6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Years)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400" b="1" spc="-3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Monthly</a:t>
                      </a:r>
                      <a:r>
                        <a:rPr sz="1400" b="1" spc="-4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SIP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Sum</a:t>
                      </a:r>
                      <a:r>
                        <a:rPr sz="1400" b="1" spc="-6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Assured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b="1" spc="-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Maturity</a:t>
                      </a:r>
                      <a:r>
                        <a:rPr sz="1400" b="1" spc="-5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Benefit*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(@8%</a:t>
                      </a:r>
                      <a:r>
                        <a:rPr sz="1000" b="1" spc="7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growth)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5303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₹12,00,000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₹11.44</a:t>
                      </a:r>
                      <a:r>
                        <a:rPr sz="1400" b="1" spc="-4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₹15,000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₹18,00,000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₹17.16</a:t>
                      </a:r>
                      <a:r>
                        <a:rPr sz="1400" b="1" spc="-4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₹24,00,000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₹23.08</a:t>
                      </a:r>
                      <a:r>
                        <a:rPr sz="1400" b="1" spc="-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8340" y="3278885"/>
            <a:ext cx="98024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40" dirty="0">
                <a:solidFill>
                  <a:srgbClr val="044D7D"/>
                </a:solidFill>
                <a:latin typeface="Tahoma"/>
                <a:cs typeface="Tahoma"/>
              </a:rPr>
              <a:t>The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above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example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044D7D"/>
                </a:solidFill>
                <a:latin typeface="Tahoma"/>
                <a:cs typeface="Tahoma"/>
              </a:rPr>
              <a:t>PPT-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20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years,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044D7D"/>
                </a:solidFill>
                <a:latin typeface="Tahoma"/>
                <a:cs typeface="Tahoma"/>
              </a:rPr>
              <a:t>Age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044D7D"/>
                </a:solidFill>
                <a:latin typeface="Tahoma"/>
                <a:cs typeface="Tahoma"/>
              </a:rPr>
              <a:t>3</a:t>
            </a:r>
            <a:r>
              <a:rPr sz="11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044D7D"/>
                </a:solidFill>
                <a:latin typeface="Tahoma"/>
                <a:cs typeface="Tahoma"/>
              </a:rPr>
              <a:t>(LA),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044D7D"/>
                </a:solidFill>
                <a:latin typeface="Tahoma"/>
                <a:cs typeface="Tahoma"/>
              </a:rPr>
              <a:t>PT</a:t>
            </a:r>
            <a:r>
              <a:rPr sz="11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72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Years,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Male,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Proposer</a:t>
            </a:r>
            <a:r>
              <a:rPr sz="1100" b="1" spc="-6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155" dirty="0">
                <a:solidFill>
                  <a:srgbClr val="044D7D"/>
                </a:solidFill>
                <a:latin typeface="Tahoma"/>
                <a:cs typeface="Tahoma"/>
              </a:rPr>
              <a:t>–</a:t>
            </a:r>
            <a:r>
              <a:rPr sz="11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35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Years.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1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₹20000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per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044D7D"/>
                </a:solidFill>
                <a:latin typeface="Tahoma"/>
                <a:cs typeface="Tahoma"/>
              </a:rPr>
              <a:t>month,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 Growth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Plus,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80" dirty="0">
                <a:solidFill>
                  <a:srgbClr val="044D7D"/>
                </a:solidFill>
                <a:latin typeface="Tahoma"/>
                <a:cs typeface="Tahoma"/>
              </a:rPr>
              <a:t>*Return</a:t>
            </a:r>
            <a:r>
              <a:rPr sz="11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50" dirty="0">
                <a:solidFill>
                  <a:srgbClr val="044D7D"/>
                </a:solidFill>
                <a:latin typeface="Tahoma"/>
                <a:cs typeface="Tahoma"/>
              </a:rPr>
              <a:t>@</a:t>
            </a:r>
            <a:r>
              <a:rPr sz="11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8%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480" y="1295400"/>
            <a:ext cx="782929" cy="7696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7206" y="2362200"/>
            <a:ext cx="10884535" cy="743585"/>
            <a:chOff x="417206" y="2362200"/>
            <a:chExt cx="10884535" cy="7435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09" y="2362200"/>
              <a:ext cx="10666666" cy="622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7206" y="2917870"/>
              <a:ext cx="314325" cy="108585"/>
            </a:xfrm>
            <a:custGeom>
              <a:avLst/>
              <a:gdLst/>
              <a:ahLst/>
              <a:cxnLst/>
              <a:rect l="l" t="t" r="r" b="b"/>
              <a:pathLst>
                <a:path w="314325" h="108585">
                  <a:moveTo>
                    <a:pt x="127907" y="95458"/>
                  </a:moveTo>
                  <a:lnTo>
                    <a:pt x="104573" y="95458"/>
                  </a:lnTo>
                  <a:lnTo>
                    <a:pt x="108878" y="100411"/>
                  </a:lnTo>
                  <a:lnTo>
                    <a:pt x="110351" y="102189"/>
                  </a:lnTo>
                  <a:lnTo>
                    <a:pt x="112040" y="102443"/>
                  </a:lnTo>
                  <a:lnTo>
                    <a:pt x="123699" y="102443"/>
                  </a:lnTo>
                  <a:lnTo>
                    <a:pt x="126760" y="108031"/>
                  </a:lnTo>
                  <a:lnTo>
                    <a:pt x="126975" y="106761"/>
                  </a:lnTo>
                  <a:lnTo>
                    <a:pt x="127204" y="105999"/>
                  </a:lnTo>
                  <a:lnTo>
                    <a:pt x="127204" y="105364"/>
                  </a:lnTo>
                  <a:lnTo>
                    <a:pt x="127411" y="102443"/>
                  </a:lnTo>
                  <a:lnTo>
                    <a:pt x="127520" y="100919"/>
                  </a:lnTo>
                  <a:lnTo>
                    <a:pt x="127610" y="99649"/>
                  </a:lnTo>
                  <a:lnTo>
                    <a:pt x="127724" y="98038"/>
                  </a:lnTo>
                  <a:lnTo>
                    <a:pt x="127844" y="96347"/>
                  </a:lnTo>
                  <a:lnTo>
                    <a:pt x="127907" y="95458"/>
                  </a:lnTo>
                  <a:close/>
                </a:path>
                <a:path w="314325" h="108585">
                  <a:moveTo>
                    <a:pt x="77649" y="335"/>
                  </a:moveTo>
                  <a:lnTo>
                    <a:pt x="33197" y="12384"/>
                  </a:lnTo>
                  <a:lnTo>
                    <a:pt x="0" y="54951"/>
                  </a:lnTo>
                  <a:lnTo>
                    <a:pt x="1111" y="70740"/>
                  </a:lnTo>
                  <a:lnTo>
                    <a:pt x="24588" y="100919"/>
                  </a:lnTo>
                  <a:lnTo>
                    <a:pt x="27293" y="101808"/>
                  </a:lnTo>
                  <a:lnTo>
                    <a:pt x="87667" y="101808"/>
                  </a:lnTo>
                  <a:lnTo>
                    <a:pt x="90438" y="100919"/>
                  </a:lnTo>
                  <a:lnTo>
                    <a:pt x="91872" y="99649"/>
                  </a:lnTo>
                  <a:lnTo>
                    <a:pt x="96889" y="95458"/>
                  </a:lnTo>
                  <a:lnTo>
                    <a:pt x="127907" y="95458"/>
                  </a:lnTo>
                  <a:lnTo>
                    <a:pt x="130310" y="62216"/>
                  </a:lnTo>
                  <a:lnTo>
                    <a:pt x="131442" y="47325"/>
                  </a:lnTo>
                  <a:lnTo>
                    <a:pt x="131509" y="46436"/>
                  </a:lnTo>
                  <a:lnTo>
                    <a:pt x="133198" y="45166"/>
                  </a:lnTo>
                  <a:lnTo>
                    <a:pt x="134227" y="43896"/>
                  </a:lnTo>
                  <a:lnTo>
                    <a:pt x="310039" y="43896"/>
                  </a:lnTo>
                  <a:lnTo>
                    <a:pt x="305186" y="35768"/>
                  </a:lnTo>
                  <a:lnTo>
                    <a:pt x="156058" y="35768"/>
                  </a:lnTo>
                  <a:lnTo>
                    <a:pt x="155944" y="35260"/>
                  </a:lnTo>
                  <a:lnTo>
                    <a:pt x="155716" y="34879"/>
                  </a:lnTo>
                  <a:lnTo>
                    <a:pt x="144411" y="18301"/>
                  </a:lnTo>
                  <a:lnTo>
                    <a:pt x="127122" y="6748"/>
                  </a:lnTo>
                  <a:lnTo>
                    <a:pt x="104613" y="625"/>
                  </a:lnTo>
                  <a:lnTo>
                    <a:pt x="77649" y="335"/>
                  </a:lnTo>
                  <a:close/>
                </a:path>
                <a:path w="314325" h="108585">
                  <a:moveTo>
                    <a:pt x="310039" y="43896"/>
                  </a:moveTo>
                  <a:lnTo>
                    <a:pt x="134227" y="43896"/>
                  </a:lnTo>
                  <a:lnTo>
                    <a:pt x="135573" y="44912"/>
                  </a:lnTo>
                  <a:lnTo>
                    <a:pt x="137732" y="46055"/>
                  </a:lnTo>
                  <a:lnTo>
                    <a:pt x="138063" y="47325"/>
                  </a:lnTo>
                  <a:lnTo>
                    <a:pt x="140404" y="57536"/>
                  </a:lnTo>
                  <a:lnTo>
                    <a:pt x="142681" y="67772"/>
                  </a:lnTo>
                  <a:lnTo>
                    <a:pt x="147118" y="88219"/>
                  </a:lnTo>
                  <a:lnTo>
                    <a:pt x="148134" y="92791"/>
                  </a:lnTo>
                  <a:lnTo>
                    <a:pt x="149162" y="97109"/>
                  </a:lnTo>
                  <a:lnTo>
                    <a:pt x="150207" y="101808"/>
                  </a:lnTo>
                  <a:lnTo>
                    <a:pt x="157482" y="101808"/>
                  </a:lnTo>
                  <a:lnTo>
                    <a:pt x="166625" y="100570"/>
                  </a:lnTo>
                  <a:lnTo>
                    <a:pt x="173296" y="98038"/>
                  </a:lnTo>
                  <a:lnTo>
                    <a:pt x="178576" y="93553"/>
                  </a:lnTo>
                  <a:lnTo>
                    <a:pt x="179153" y="92791"/>
                  </a:lnTo>
                  <a:lnTo>
                    <a:pt x="180379" y="91775"/>
                  </a:lnTo>
                  <a:lnTo>
                    <a:pt x="181522" y="91140"/>
                  </a:lnTo>
                  <a:lnTo>
                    <a:pt x="188761" y="85806"/>
                  </a:lnTo>
                  <a:lnTo>
                    <a:pt x="304327" y="85806"/>
                  </a:lnTo>
                  <a:lnTo>
                    <a:pt x="311113" y="74392"/>
                  </a:lnTo>
                  <a:lnTo>
                    <a:pt x="313771" y="60483"/>
                  </a:lnTo>
                  <a:lnTo>
                    <a:pt x="311289" y="46436"/>
                  </a:lnTo>
                  <a:lnTo>
                    <a:pt x="311176" y="45801"/>
                  </a:lnTo>
                  <a:lnTo>
                    <a:pt x="310039" y="43896"/>
                  </a:lnTo>
                  <a:close/>
                </a:path>
                <a:path w="314325" h="108585">
                  <a:moveTo>
                    <a:pt x="304327" y="85806"/>
                  </a:moveTo>
                  <a:lnTo>
                    <a:pt x="196673" y="85806"/>
                  </a:lnTo>
                  <a:lnTo>
                    <a:pt x="203989" y="91140"/>
                  </a:lnTo>
                  <a:lnTo>
                    <a:pt x="206309" y="92791"/>
                  </a:lnTo>
                  <a:lnTo>
                    <a:pt x="207310" y="93553"/>
                  </a:lnTo>
                  <a:lnTo>
                    <a:pt x="209691" y="96347"/>
                  </a:lnTo>
                  <a:lnTo>
                    <a:pt x="213310" y="98633"/>
                  </a:lnTo>
                  <a:lnTo>
                    <a:pt x="215799" y="100030"/>
                  </a:lnTo>
                  <a:lnTo>
                    <a:pt x="220551" y="101808"/>
                  </a:lnTo>
                  <a:lnTo>
                    <a:pt x="285607" y="101808"/>
                  </a:lnTo>
                  <a:lnTo>
                    <a:pt x="288778" y="100919"/>
                  </a:lnTo>
                  <a:lnTo>
                    <a:pt x="289080" y="100919"/>
                  </a:lnTo>
                  <a:lnTo>
                    <a:pt x="290590" y="99649"/>
                  </a:lnTo>
                  <a:lnTo>
                    <a:pt x="303340" y="87467"/>
                  </a:lnTo>
                  <a:lnTo>
                    <a:pt x="304327" y="85806"/>
                  </a:lnTo>
                  <a:close/>
                </a:path>
                <a:path w="314325" h="108585">
                  <a:moveTo>
                    <a:pt x="232147" y="0"/>
                  </a:moveTo>
                  <a:lnTo>
                    <a:pt x="214213" y="0"/>
                  </a:lnTo>
                  <a:lnTo>
                    <a:pt x="197981" y="2605"/>
                  </a:lnTo>
                  <a:lnTo>
                    <a:pt x="183530" y="8044"/>
                  </a:lnTo>
                  <a:lnTo>
                    <a:pt x="171222" y="16591"/>
                  </a:lnTo>
                  <a:lnTo>
                    <a:pt x="164885" y="22433"/>
                  </a:lnTo>
                  <a:lnTo>
                    <a:pt x="160923" y="29418"/>
                  </a:lnTo>
                  <a:lnTo>
                    <a:pt x="155959" y="35768"/>
                  </a:lnTo>
                  <a:lnTo>
                    <a:pt x="305186" y="35768"/>
                  </a:lnTo>
                  <a:lnTo>
                    <a:pt x="300597" y="28082"/>
                  </a:lnTo>
                  <a:lnTo>
                    <a:pt x="283060" y="14067"/>
                  </a:lnTo>
                  <a:lnTo>
                    <a:pt x="259754" y="4456"/>
                  </a:lnTo>
                  <a:lnTo>
                    <a:pt x="232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21" y="2990087"/>
              <a:ext cx="246418" cy="11518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813033" y="966177"/>
            <a:ext cx="414655" cy="1129665"/>
            <a:chOff x="10813033" y="966177"/>
            <a:chExt cx="414655" cy="1129665"/>
          </a:xfrm>
        </p:grpSpPr>
        <p:sp>
          <p:nvSpPr>
            <p:cNvPr id="11" name="object 11"/>
            <p:cNvSpPr/>
            <p:nvPr/>
          </p:nvSpPr>
          <p:spPr>
            <a:xfrm>
              <a:off x="10906808" y="1508606"/>
              <a:ext cx="286385" cy="587375"/>
            </a:xfrm>
            <a:custGeom>
              <a:avLst/>
              <a:gdLst/>
              <a:ahLst/>
              <a:cxnLst/>
              <a:rect l="l" t="t" r="r" b="b"/>
              <a:pathLst>
                <a:path w="286384" h="587375">
                  <a:moveTo>
                    <a:pt x="0" y="87432"/>
                  </a:moveTo>
                  <a:lnTo>
                    <a:pt x="57618" y="87432"/>
                  </a:lnTo>
                  <a:lnTo>
                    <a:pt x="57618" y="586960"/>
                  </a:lnTo>
                  <a:lnTo>
                    <a:pt x="228624" y="586959"/>
                  </a:lnTo>
                  <a:lnTo>
                    <a:pt x="228624" y="87432"/>
                  </a:lnTo>
                  <a:lnTo>
                    <a:pt x="286149" y="87432"/>
                  </a:lnTo>
                  <a:lnTo>
                    <a:pt x="143124" y="0"/>
                  </a:lnTo>
                  <a:lnTo>
                    <a:pt x="0" y="87432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033" y="966177"/>
              <a:ext cx="414286" cy="55782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22797" y="1916671"/>
            <a:ext cx="2475230" cy="369570"/>
          </a:xfrm>
          <a:prstGeom prst="rect">
            <a:avLst/>
          </a:prstGeom>
          <a:ln w="9525">
            <a:solidFill>
              <a:srgbClr val="C0504D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44170" marR="168910" indent="-167640">
              <a:lnSpc>
                <a:spcPct val="100000"/>
              </a:lnSpc>
              <a:spcBef>
                <a:spcPts val="325"/>
              </a:spcBef>
            </a:pP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Option</a:t>
            </a:r>
            <a:r>
              <a:rPr sz="900" b="1" spc="10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to</a:t>
            </a:r>
            <a:r>
              <a:rPr sz="900" b="1" spc="12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014782"/>
                </a:solidFill>
                <a:latin typeface="Calibri"/>
                <a:cs typeface="Calibri"/>
              </a:rPr>
              <a:t>withdraw</a:t>
            </a:r>
            <a:r>
              <a:rPr sz="900" b="1" spc="10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014782"/>
                </a:solidFill>
                <a:latin typeface="Calibri"/>
                <a:cs typeface="Calibri"/>
              </a:rPr>
              <a:t>any</a:t>
            </a:r>
            <a:r>
              <a:rPr sz="900" b="1" spc="12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time</a:t>
            </a:r>
            <a:r>
              <a:rPr sz="900" b="1" spc="10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during</a:t>
            </a:r>
            <a:r>
              <a:rPr sz="900" b="1" spc="114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014782"/>
                </a:solidFill>
                <a:latin typeface="Calibri"/>
                <a:cs typeface="Calibri"/>
              </a:rPr>
              <a:t>the</a:t>
            </a:r>
            <a:r>
              <a:rPr sz="900" b="1" spc="50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14782"/>
                </a:solidFill>
                <a:latin typeface="Calibri"/>
                <a:cs typeface="Calibri"/>
              </a:rPr>
              <a:t>policy</a:t>
            </a:r>
            <a:r>
              <a:rPr sz="900" b="1" spc="19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14782"/>
                </a:solidFill>
                <a:latin typeface="Calibri"/>
                <a:cs typeface="Calibri"/>
              </a:rPr>
              <a:t>term^</a:t>
            </a:r>
            <a:r>
              <a:rPr sz="900" b="1" spc="18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14782"/>
                </a:solidFill>
                <a:latin typeface="Calibri"/>
                <a:cs typeface="Calibri"/>
              </a:rPr>
              <a:t>without</a:t>
            </a:r>
            <a:r>
              <a:rPr sz="900" b="1" spc="20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014782"/>
                </a:solidFill>
                <a:latin typeface="Calibri"/>
                <a:cs typeface="Calibri"/>
              </a:rPr>
              <a:t>any</a:t>
            </a:r>
            <a:r>
              <a:rPr sz="900" b="1" spc="204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014782"/>
                </a:solidFill>
                <a:latin typeface="Calibri"/>
                <a:cs typeface="Calibri"/>
              </a:rPr>
              <a:t>charges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282" y="2668397"/>
            <a:ext cx="177177" cy="2217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6880" y="2668397"/>
            <a:ext cx="177165" cy="221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1972" y="2673604"/>
            <a:ext cx="177165" cy="2217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4176" y="2673604"/>
            <a:ext cx="177292" cy="22174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4123" y="2667000"/>
            <a:ext cx="177164" cy="2217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00198" y="2667000"/>
            <a:ext cx="177164" cy="22174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29635" y="2672207"/>
            <a:ext cx="177164" cy="22174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9721" y="2669158"/>
            <a:ext cx="177164" cy="22174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57550" y="2672207"/>
            <a:ext cx="177164" cy="22174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37634" y="2669158"/>
            <a:ext cx="177164" cy="22174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00201" y="2388235"/>
            <a:ext cx="3343910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6045" algn="l"/>
              </a:tabLst>
            </a:pPr>
            <a:r>
              <a:rPr sz="1600" b="1" dirty="0">
                <a:solidFill>
                  <a:srgbClr val="014782"/>
                </a:solidFill>
                <a:latin typeface="Tahoma"/>
                <a:cs typeface="Tahoma"/>
              </a:rPr>
              <a:t>Age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14782"/>
                </a:solidFill>
                <a:latin typeface="Tahoma"/>
                <a:cs typeface="Tahoma"/>
              </a:rPr>
              <a:t>3</a:t>
            </a:r>
            <a:r>
              <a:rPr sz="1600" b="1" dirty="0">
                <a:solidFill>
                  <a:srgbClr val="014782"/>
                </a:solidFill>
                <a:latin typeface="Tahoma"/>
                <a:cs typeface="Tahoma"/>
              </a:rPr>
              <a:t>	Age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14782"/>
                </a:solidFill>
                <a:latin typeface="Tahoma"/>
                <a:cs typeface="Tahoma"/>
              </a:rPr>
              <a:t>23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600">
              <a:latin typeface="Tahoma"/>
              <a:cs typeface="Tahom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1600" b="1" spc="150" dirty="0">
                <a:solidFill>
                  <a:srgbClr val="014782"/>
                </a:solidFill>
                <a:latin typeface="Calibri"/>
                <a:cs typeface="Calibri"/>
              </a:rPr>
              <a:t>Pay</a:t>
            </a:r>
            <a:r>
              <a:rPr sz="1600" b="1" spc="3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-80" dirty="0">
                <a:solidFill>
                  <a:srgbClr val="044D7D"/>
                </a:solidFill>
                <a:latin typeface="Tahoma"/>
                <a:cs typeface="Tahoma"/>
              </a:rPr>
              <a:t>₹20,000</a:t>
            </a:r>
            <a:r>
              <a:rPr sz="16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44D7D"/>
                </a:solidFill>
                <a:latin typeface="Tahoma"/>
                <a:cs typeface="Tahoma"/>
              </a:rPr>
              <a:t>p.m.</a:t>
            </a: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6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44D7D"/>
                </a:solidFill>
                <a:latin typeface="Tahoma"/>
                <a:cs typeface="Tahoma"/>
              </a:rPr>
              <a:t>20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years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46707" y="1434846"/>
            <a:ext cx="3106420" cy="622935"/>
          </a:xfrm>
          <a:custGeom>
            <a:avLst/>
            <a:gdLst/>
            <a:ahLst/>
            <a:cxnLst/>
            <a:rect l="l" t="t" r="r" b="b"/>
            <a:pathLst>
              <a:path w="3106420" h="622935">
                <a:moveTo>
                  <a:pt x="3002153" y="622553"/>
                </a:moveTo>
                <a:lnTo>
                  <a:pt x="104140" y="622553"/>
                </a:lnTo>
                <a:lnTo>
                  <a:pt x="63626" y="616584"/>
                </a:lnTo>
                <a:lnTo>
                  <a:pt x="30480" y="600328"/>
                </a:lnTo>
                <a:lnTo>
                  <a:pt x="8128" y="576199"/>
                </a:lnTo>
                <a:lnTo>
                  <a:pt x="0" y="546607"/>
                </a:lnTo>
                <a:lnTo>
                  <a:pt x="0" y="75818"/>
                </a:lnTo>
                <a:lnTo>
                  <a:pt x="8128" y="46354"/>
                </a:lnTo>
                <a:lnTo>
                  <a:pt x="30480" y="22225"/>
                </a:lnTo>
                <a:lnTo>
                  <a:pt x="63626" y="5968"/>
                </a:lnTo>
                <a:lnTo>
                  <a:pt x="104140" y="0"/>
                </a:lnTo>
                <a:lnTo>
                  <a:pt x="3002153" y="0"/>
                </a:lnTo>
                <a:lnTo>
                  <a:pt x="3042666" y="5968"/>
                </a:lnTo>
                <a:lnTo>
                  <a:pt x="3075813" y="22225"/>
                </a:lnTo>
                <a:lnTo>
                  <a:pt x="3098165" y="46354"/>
                </a:lnTo>
                <a:lnTo>
                  <a:pt x="3106293" y="75818"/>
                </a:lnTo>
                <a:lnTo>
                  <a:pt x="3106293" y="546607"/>
                </a:lnTo>
                <a:lnTo>
                  <a:pt x="3098165" y="576199"/>
                </a:lnTo>
                <a:lnTo>
                  <a:pt x="3075813" y="600328"/>
                </a:lnTo>
                <a:lnTo>
                  <a:pt x="3042666" y="616584"/>
                </a:lnTo>
                <a:lnTo>
                  <a:pt x="3002153" y="622553"/>
                </a:lnTo>
                <a:close/>
              </a:path>
            </a:pathLst>
          </a:custGeom>
          <a:ln w="10170">
            <a:solidFill>
              <a:srgbClr val="A3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94966" y="1720087"/>
            <a:ext cx="1948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9497D"/>
                </a:solidFill>
                <a:latin typeface="Tahoma"/>
                <a:cs typeface="Tahoma"/>
              </a:rPr>
              <a:t>=Total</a:t>
            </a:r>
            <a:r>
              <a:rPr sz="1600" b="1" spc="-9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of</a:t>
            </a:r>
            <a:r>
              <a:rPr sz="1600" b="1" spc="-7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9497D"/>
                </a:solidFill>
                <a:latin typeface="Tahoma"/>
                <a:cs typeface="Tahoma"/>
              </a:rPr>
              <a:t>₹48</a:t>
            </a:r>
            <a:r>
              <a:rPr sz="1600" b="1" spc="-6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lakhs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2178" y="950214"/>
            <a:ext cx="4170679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Now</a:t>
            </a:r>
            <a:r>
              <a:rPr sz="1800" b="1" spc="-12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Minor</a:t>
            </a:r>
            <a:r>
              <a:rPr sz="1800" b="1" spc="-5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can</a:t>
            </a:r>
            <a:r>
              <a:rPr sz="1800" b="1" spc="-10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be</a:t>
            </a:r>
            <a:r>
              <a:rPr sz="1800" b="1" spc="-13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Life</a:t>
            </a:r>
            <a:r>
              <a:rPr sz="1800" b="1" spc="-11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Assured</a:t>
            </a:r>
            <a:endParaRPr sz="1800" dirty="0">
              <a:latin typeface="Tahoma"/>
              <a:cs typeface="Tahoma"/>
            </a:endParaRPr>
          </a:p>
          <a:p>
            <a:pPr marL="1659889">
              <a:lnSpc>
                <a:spcPct val="100000"/>
              </a:lnSpc>
              <a:spcBef>
                <a:spcPts val="1975"/>
              </a:spcBef>
            </a:pP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Pay</a:t>
            </a:r>
            <a:r>
              <a:rPr sz="1600" b="1" spc="-114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₹20k</a:t>
            </a:r>
            <a:r>
              <a:rPr sz="1600" b="1" spc="-9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pm</a:t>
            </a:r>
            <a:r>
              <a:rPr sz="1600" b="1" spc="-8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for</a:t>
            </a:r>
            <a:r>
              <a:rPr sz="1600" b="1" spc="-105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20</a:t>
            </a:r>
            <a:r>
              <a:rPr sz="1600" b="1" spc="-65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years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77000" y="2590863"/>
            <a:ext cx="3886200" cy="60198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82550">
              <a:lnSpc>
                <a:spcPct val="100000"/>
              </a:lnSpc>
              <a:spcBef>
                <a:spcPts val="300"/>
              </a:spcBef>
            </a:pP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Life</a:t>
            </a:r>
            <a:r>
              <a:rPr sz="1600" b="1" spc="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001F5F"/>
                </a:solidFill>
                <a:latin typeface="Tahoma"/>
                <a:cs typeface="Tahoma"/>
              </a:rPr>
              <a:t>Insurance</a:t>
            </a:r>
            <a:r>
              <a:rPr sz="1600" b="1" spc="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Cover</a:t>
            </a:r>
            <a:r>
              <a:rPr sz="1600" b="1" spc="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r>
              <a:rPr sz="1600" b="1" spc="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001F5F"/>
                </a:solidFill>
                <a:latin typeface="Tahoma"/>
                <a:cs typeface="Tahoma"/>
              </a:rPr>
              <a:t>₹24,00,000/-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OR</a:t>
            </a:r>
            <a:r>
              <a:rPr sz="1600" b="1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001F5F"/>
                </a:solidFill>
                <a:latin typeface="Tahoma"/>
                <a:cs typeface="Tahoma"/>
              </a:rPr>
              <a:t>Fund</a:t>
            </a:r>
            <a:r>
              <a:rPr sz="16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Tahoma"/>
                <a:cs typeface="Tahoma"/>
              </a:rPr>
              <a:t>Value</a:t>
            </a:r>
            <a:r>
              <a:rPr sz="16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01F5F"/>
                </a:solidFill>
                <a:latin typeface="Tahoma"/>
                <a:cs typeface="Tahoma"/>
              </a:rPr>
              <a:t>(whichever</a:t>
            </a:r>
            <a:r>
              <a:rPr sz="16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001F5F"/>
                </a:solidFill>
                <a:latin typeface="Tahoma"/>
                <a:cs typeface="Tahoma"/>
              </a:rPr>
              <a:t>is </a:t>
            </a:r>
            <a:r>
              <a:rPr sz="1600" b="1" spc="-10" dirty="0">
                <a:solidFill>
                  <a:srgbClr val="001F5F"/>
                </a:solidFill>
                <a:latin typeface="Tahoma"/>
                <a:cs typeface="Tahoma"/>
              </a:rPr>
              <a:t>higher)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8800" y="2560777"/>
            <a:ext cx="666292" cy="63962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763000" y="1701228"/>
            <a:ext cx="2061210" cy="584835"/>
          </a:xfrm>
          <a:prstGeom prst="rect">
            <a:avLst/>
          </a:prstGeom>
          <a:ln w="9525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74650" marR="150495" indent="-222885">
              <a:lnSpc>
                <a:spcPct val="100000"/>
              </a:lnSpc>
              <a:spcBef>
                <a:spcPts val="300"/>
              </a:spcBef>
            </a:pPr>
            <a:r>
              <a:rPr sz="1600" b="1" spc="-20" dirty="0">
                <a:solidFill>
                  <a:srgbClr val="014782"/>
                </a:solidFill>
                <a:latin typeface="Tahoma"/>
                <a:cs typeface="Tahoma"/>
              </a:rPr>
              <a:t>Get</a:t>
            </a:r>
            <a:r>
              <a:rPr sz="1600" b="1" spc="-6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₹</a:t>
            </a:r>
            <a:r>
              <a:rPr sz="16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001F5F"/>
                </a:solidFill>
                <a:latin typeface="Tahoma"/>
                <a:cs typeface="Tahoma"/>
              </a:rPr>
              <a:t>23.08</a:t>
            </a:r>
            <a:r>
              <a:rPr sz="16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1F5F"/>
                </a:solidFill>
                <a:latin typeface="Tahoma"/>
                <a:cs typeface="Tahoma"/>
              </a:rPr>
              <a:t>Cr</a:t>
            </a:r>
            <a:r>
              <a:rPr sz="1600" b="1" spc="-114" dirty="0">
                <a:solidFill>
                  <a:srgbClr val="96291E"/>
                </a:solidFill>
                <a:latin typeface="Tahoma"/>
                <a:cs typeface="Tahoma"/>
              </a:rPr>
              <a:t>*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ahoma"/>
                <a:cs typeface="Tahoma"/>
              </a:rPr>
              <a:t>at </a:t>
            </a:r>
            <a:r>
              <a:rPr sz="1600" b="1" spc="-40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16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Tahoma"/>
                <a:cs typeface="Tahoma"/>
              </a:rPr>
              <a:t>end</a:t>
            </a:r>
            <a:r>
              <a:rPr sz="16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r>
              <a:rPr sz="16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ahoma"/>
                <a:cs typeface="Tahoma"/>
              </a:rPr>
              <a:t>PT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13585" y="636462"/>
            <a:ext cx="2833841" cy="978216"/>
          </a:xfrm>
          <a:custGeom>
            <a:avLst/>
            <a:gdLst/>
            <a:ahLst/>
            <a:cxnLst/>
            <a:rect l="l" t="t" r="r" b="b"/>
            <a:pathLst>
              <a:path w="2222500" h="738505">
                <a:moveTo>
                  <a:pt x="2222373" y="227076"/>
                </a:moveTo>
                <a:lnTo>
                  <a:pt x="1938274" y="225094"/>
                </a:lnTo>
                <a:lnTo>
                  <a:pt x="1938274" y="190677"/>
                </a:lnTo>
                <a:lnTo>
                  <a:pt x="1724571" y="190677"/>
                </a:lnTo>
                <a:lnTo>
                  <a:pt x="1846453" y="108331"/>
                </a:lnTo>
                <a:lnTo>
                  <a:pt x="1509903" y="190677"/>
                </a:lnTo>
                <a:lnTo>
                  <a:pt x="1483055" y="190677"/>
                </a:lnTo>
                <a:lnTo>
                  <a:pt x="1489075" y="148336"/>
                </a:lnTo>
                <a:lnTo>
                  <a:pt x="1509903" y="0"/>
                </a:lnTo>
                <a:lnTo>
                  <a:pt x="1161669" y="148336"/>
                </a:lnTo>
                <a:lnTo>
                  <a:pt x="979551" y="64389"/>
                </a:lnTo>
                <a:lnTo>
                  <a:pt x="878725" y="190677"/>
                </a:lnTo>
                <a:lnTo>
                  <a:pt x="733793" y="190677"/>
                </a:lnTo>
                <a:lnTo>
                  <a:pt x="433324" y="123825"/>
                </a:lnTo>
                <a:lnTo>
                  <a:pt x="475780" y="190677"/>
                </a:lnTo>
                <a:lnTo>
                  <a:pt x="261874" y="190677"/>
                </a:lnTo>
                <a:lnTo>
                  <a:pt x="261874" y="276466"/>
                </a:lnTo>
                <a:lnTo>
                  <a:pt x="84963" y="282702"/>
                </a:lnTo>
                <a:lnTo>
                  <a:pt x="261874" y="352196"/>
                </a:lnTo>
                <a:lnTo>
                  <a:pt x="261874" y="395986"/>
                </a:lnTo>
                <a:lnTo>
                  <a:pt x="373367" y="395986"/>
                </a:lnTo>
                <a:lnTo>
                  <a:pt x="374015" y="396240"/>
                </a:lnTo>
                <a:lnTo>
                  <a:pt x="0" y="436118"/>
                </a:lnTo>
                <a:lnTo>
                  <a:pt x="0" y="449453"/>
                </a:lnTo>
                <a:lnTo>
                  <a:pt x="310769" y="525399"/>
                </a:lnTo>
                <a:lnTo>
                  <a:pt x="96774" y="609346"/>
                </a:lnTo>
                <a:lnTo>
                  <a:pt x="465074" y="623570"/>
                </a:lnTo>
                <a:lnTo>
                  <a:pt x="476758" y="738378"/>
                </a:lnTo>
                <a:lnTo>
                  <a:pt x="749808" y="619633"/>
                </a:lnTo>
                <a:lnTo>
                  <a:pt x="872617" y="673862"/>
                </a:lnTo>
                <a:lnTo>
                  <a:pt x="955675" y="619633"/>
                </a:lnTo>
                <a:lnTo>
                  <a:pt x="995299" y="593725"/>
                </a:lnTo>
                <a:lnTo>
                  <a:pt x="1177290" y="644144"/>
                </a:lnTo>
                <a:lnTo>
                  <a:pt x="1207389" y="593725"/>
                </a:lnTo>
                <a:lnTo>
                  <a:pt x="1236726" y="544703"/>
                </a:lnTo>
                <a:lnTo>
                  <a:pt x="1525778" y="593725"/>
                </a:lnTo>
                <a:lnTo>
                  <a:pt x="1510792" y="544703"/>
                </a:lnTo>
                <a:lnTo>
                  <a:pt x="1494155" y="490474"/>
                </a:lnTo>
                <a:lnTo>
                  <a:pt x="1937512" y="534289"/>
                </a:lnTo>
                <a:lnTo>
                  <a:pt x="1836674" y="490474"/>
                </a:lnTo>
                <a:lnTo>
                  <a:pt x="1676273" y="420751"/>
                </a:lnTo>
                <a:lnTo>
                  <a:pt x="1816989" y="395986"/>
                </a:lnTo>
                <a:lnTo>
                  <a:pt x="1938274" y="395986"/>
                </a:lnTo>
                <a:lnTo>
                  <a:pt x="1938274" y="282524"/>
                </a:lnTo>
                <a:lnTo>
                  <a:pt x="2222373" y="227076"/>
                </a:lnTo>
                <a:close/>
              </a:path>
            </a:pathLst>
          </a:custGeom>
          <a:solidFill>
            <a:srgbClr val="962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58200" y="966177"/>
            <a:ext cx="1287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TAX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FREE!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4898" y="2438438"/>
            <a:ext cx="11021695" cy="495934"/>
            <a:chOff x="484898" y="2438438"/>
            <a:chExt cx="11021695" cy="495934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898" y="2459761"/>
              <a:ext cx="277101" cy="43583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65678" y="2890061"/>
              <a:ext cx="301625" cy="43815"/>
            </a:xfrm>
            <a:custGeom>
              <a:avLst/>
              <a:gdLst/>
              <a:ahLst/>
              <a:cxnLst/>
              <a:rect l="l" t="t" r="r" b="b"/>
              <a:pathLst>
                <a:path w="301625" h="43814">
                  <a:moveTo>
                    <a:pt x="150624" y="0"/>
                  </a:moveTo>
                  <a:lnTo>
                    <a:pt x="91981" y="1715"/>
                  </a:lnTo>
                  <a:lnTo>
                    <a:pt x="44104" y="6397"/>
                  </a:lnTo>
                  <a:lnTo>
                    <a:pt x="11832" y="13346"/>
                  </a:lnTo>
                  <a:lnTo>
                    <a:pt x="0" y="21864"/>
                  </a:lnTo>
                  <a:lnTo>
                    <a:pt x="11832" y="30383"/>
                  </a:lnTo>
                  <a:lnTo>
                    <a:pt x="44104" y="37333"/>
                  </a:lnTo>
                  <a:lnTo>
                    <a:pt x="91981" y="42015"/>
                  </a:lnTo>
                  <a:lnTo>
                    <a:pt x="150624" y="43731"/>
                  </a:lnTo>
                  <a:lnTo>
                    <a:pt x="209268" y="42015"/>
                  </a:lnTo>
                  <a:lnTo>
                    <a:pt x="257145" y="37333"/>
                  </a:lnTo>
                  <a:lnTo>
                    <a:pt x="289417" y="30384"/>
                  </a:lnTo>
                  <a:lnTo>
                    <a:pt x="301249" y="21865"/>
                  </a:lnTo>
                  <a:lnTo>
                    <a:pt x="289417" y="13346"/>
                  </a:lnTo>
                  <a:lnTo>
                    <a:pt x="257145" y="6397"/>
                  </a:lnTo>
                  <a:lnTo>
                    <a:pt x="209268" y="1715"/>
                  </a:lnTo>
                  <a:lnTo>
                    <a:pt x="150624" y="0"/>
                  </a:lnTo>
                  <a:close/>
                </a:path>
              </a:pathLst>
            </a:custGeom>
            <a:solidFill>
              <a:srgbClr val="5F5F5F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2724" y="2473295"/>
              <a:ext cx="205845" cy="4423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3394" y="2438438"/>
              <a:ext cx="352869" cy="40026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521442" y="2388235"/>
            <a:ext cx="709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14782"/>
                </a:solidFill>
                <a:latin typeface="Tahoma"/>
                <a:cs typeface="Tahoma"/>
              </a:rPr>
              <a:t>Age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14782"/>
                </a:solidFill>
                <a:latin typeface="Tahoma"/>
                <a:cs typeface="Tahoma"/>
              </a:rPr>
              <a:t>75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6192646" y="3956050"/>
          <a:ext cx="5067299" cy="208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95">
                <a:tc gridSpan="3"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2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Growth</a:t>
                      </a:r>
                      <a:r>
                        <a:rPr sz="1400" b="1" spc="-7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Plus</a:t>
                      </a:r>
                      <a:r>
                        <a:rPr sz="1400" b="1" spc="-5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(PT</a:t>
                      </a:r>
                      <a:r>
                        <a:rPr sz="1400" b="1" spc="-4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75</a:t>
                      </a:r>
                      <a:r>
                        <a:rPr sz="1400" b="1" spc="-6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minus </a:t>
                      </a:r>
                      <a:r>
                        <a:rPr sz="1400" b="1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Age,</a:t>
                      </a:r>
                      <a:r>
                        <a:rPr sz="1400" b="1" spc="-1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PPT</a:t>
                      </a:r>
                      <a:r>
                        <a:rPr sz="1400" b="1" spc="-1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9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4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30</a:t>
                      </a:r>
                      <a:r>
                        <a:rPr sz="1400" b="1" spc="-6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Years)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400" b="1" spc="-3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Monthly</a:t>
                      </a:r>
                      <a:r>
                        <a:rPr sz="1400" b="1" spc="-4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SIP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Sum</a:t>
                      </a:r>
                      <a:r>
                        <a:rPr sz="1400" b="1" spc="-6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Assured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b="1" spc="-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Maturity</a:t>
                      </a:r>
                      <a:r>
                        <a:rPr sz="1400" b="1" spc="-5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Benefit*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(@8%</a:t>
                      </a:r>
                      <a:r>
                        <a:rPr sz="1000" b="1" spc="7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growth)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53035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₹12,00,000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₹13.71</a:t>
                      </a:r>
                      <a:r>
                        <a:rPr sz="1400" b="1" spc="-4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₹15,000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₹18,00,000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₹20.56</a:t>
                      </a:r>
                      <a:r>
                        <a:rPr sz="1400" b="1" spc="-4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₹24,00,000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₹27.62</a:t>
                      </a:r>
                      <a:r>
                        <a:rPr sz="1400" b="1" spc="-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0" y="3722242"/>
            <a:ext cx="12192000" cy="43815"/>
          </a:xfrm>
          <a:custGeom>
            <a:avLst/>
            <a:gdLst/>
            <a:ahLst/>
            <a:cxnLst/>
            <a:rect l="l" t="t" r="r" b="b"/>
            <a:pathLst>
              <a:path w="12192000" h="43814">
                <a:moveTo>
                  <a:pt x="0" y="43615"/>
                </a:moveTo>
                <a:lnTo>
                  <a:pt x="12192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74394" y="6302664"/>
            <a:ext cx="10521315" cy="201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Tax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Free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044D7D"/>
                </a:solidFill>
                <a:latin typeface="Tahoma"/>
                <a:cs typeface="Tahoma"/>
              </a:rPr>
              <a:t>Return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subject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to</a:t>
            </a:r>
            <a:r>
              <a:rPr sz="11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₹2.5Lacs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of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1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044D7D"/>
                </a:solidFill>
                <a:latin typeface="Tahoma"/>
                <a:cs typeface="Tahoma"/>
              </a:rPr>
              <a:t>ULIPs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1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044D7D"/>
                </a:solidFill>
                <a:latin typeface="Tahoma"/>
                <a:cs typeface="Tahoma"/>
              </a:rPr>
              <a:t>PAN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Card;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75" dirty="0">
                <a:solidFill>
                  <a:srgbClr val="044D7D"/>
                </a:solidFill>
                <a:latin typeface="Tahoma"/>
                <a:cs typeface="Tahoma"/>
              </a:rPr>
              <a:t>^Any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75" dirty="0">
                <a:solidFill>
                  <a:srgbClr val="044D7D"/>
                </a:solidFill>
                <a:latin typeface="Tahoma"/>
                <a:cs typeface="Tahoma"/>
              </a:rPr>
              <a:t>time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after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5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years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of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044D7D"/>
                </a:solidFill>
                <a:latin typeface="Tahoma"/>
                <a:cs typeface="Tahoma"/>
              </a:rPr>
              <a:t>Policy</a:t>
            </a:r>
            <a:r>
              <a:rPr sz="11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70" dirty="0">
                <a:solidFill>
                  <a:srgbClr val="044D7D"/>
                </a:solidFill>
                <a:latin typeface="Tahoma"/>
                <a:cs typeface="Tahoma"/>
              </a:rPr>
              <a:t>Term;</a:t>
            </a:r>
            <a:r>
              <a:rPr sz="11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75" dirty="0">
                <a:solidFill>
                  <a:srgbClr val="044D7D"/>
                </a:solidFill>
                <a:latin typeface="Tahoma"/>
                <a:cs typeface="Tahoma"/>
              </a:rPr>
              <a:t>*Refer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100" dirty="0">
                <a:solidFill>
                  <a:srgbClr val="044D7D"/>
                </a:solidFill>
                <a:latin typeface="Tahoma"/>
                <a:cs typeface="Tahoma"/>
              </a:rPr>
              <a:t>EBI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returns</a:t>
            </a:r>
            <a:r>
              <a:rPr sz="1100" b="1" spc="-5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50" dirty="0">
                <a:solidFill>
                  <a:srgbClr val="044D7D"/>
                </a:solidFill>
                <a:latin typeface="Tahoma"/>
                <a:cs typeface="Tahoma"/>
              </a:rPr>
              <a:t>@</a:t>
            </a:r>
            <a:r>
              <a:rPr sz="11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170" dirty="0">
                <a:solidFill>
                  <a:srgbClr val="044D7D"/>
                </a:solidFill>
                <a:latin typeface="Tahoma"/>
                <a:cs typeface="Tahoma"/>
              </a:rPr>
              <a:t>4%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and</a:t>
            </a:r>
            <a:r>
              <a:rPr sz="11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044D7D"/>
                </a:solidFill>
                <a:latin typeface="Tahoma"/>
                <a:cs typeface="Tahoma"/>
              </a:rPr>
              <a:t>other</a:t>
            </a:r>
            <a:r>
              <a:rPr sz="11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044D7D"/>
                </a:solidFill>
                <a:latin typeface="Tahoma"/>
                <a:cs typeface="Tahoma"/>
              </a:rPr>
              <a:t>details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44" y="316814"/>
            <a:ext cx="7783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Investment</a:t>
            </a:r>
            <a:r>
              <a:rPr spc="-25" dirty="0"/>
              <a:t> </a:t>
            </a:r>
            <a:r>
              <a:rPr spc="-80" dirty="0"/>
              <a:t>benefits</a:t>
            </a:r>
            <a:r>
              <a:rPr spc="-14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spc="-60" dirty="0"/>
              <a:t>Minor-</a:t>
            </a:r>
            <a:r>
              <a:rPr spc="-130" dirty="0"/>
              <a:t> </a:t>
            </a:r>
            <a:r>
              <a:rPr sz="1800" spc="-50" dirty="0"/>
              <a:t>Protect</a:t>
            </a:r>
            <a:r>
              <a:rPr sz="1800" spc="-40" dirty="0"/>
              <a:t> </a:t>
            </a:r>
            <a:r>
              <a:rPr sz="1800" spc="-20" dirty="0"/>
              <a:t>Plus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00598"/>
              </p:ext>
            </p:extLst>
          </p:nvPr>
        </p:nvGraphicFramePr>
        <p:xfrm>
          <a:off x="3540093" y="3498138"/>
          <a:ext cx="5426011" cy="243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 gridSpan="3"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spc="-3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Protect</a:t>
                      </a:r>
                      <a:r>
                        <a:rPr sz="1800" b="1" spc="-9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Plus</a:t>
                      </a:r>
                      <a:r>
                        <a:rPr sz="1800" b="1" spc="-8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(PT</a:t>
                      </a:r>
                      <a:r>
                        <a:rPr sz="1800" b="1" spc="-7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60</a:t>
                      </a:r>
                      <a:r>
                        <a:rPr sz="1800" b="1" spc="-5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minus</a:t>
                      </a:r>
                      <a:r>
                        <a:rPr sz="1800" b="1" spc="-7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Age)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1800" b="1" spc="-5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Monthly</a:t>
                      </a:r>
                      <a:r>
                        <a:rPr sz="1800" b="1" spc="-3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SIP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231140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18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Sum</a:t>
                      </a:r>
                      <a:r>
                        <a:rPr sz="1800" b="1" spc="-1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Assured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231140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marR="391160" indent="-215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5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Maturity </a:t>
                      </a:r>
                      <a:r>
                        <a:rPr sz="1800" b="1" spc="-70" dirty="0">
                          <a:solidFill>
                            <a:srgbClr val="96291E"/>
                          </a:solidFill>
                          <a:latin typeface="Tahoma"/>
                          <a:cs typeface="Tahoma"/>
                        </a:rPr>
                        <a:t>Benefit*</a:t>
                      </a:r>
                      <a:r>
                        <a:rPr sz="1100" b="1" u="sng" spc="490" dirty="0">
                          <a:solidFill>
                            <a:srgbClr val="96291E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imes New Roman"/>
                          <a:cs typeface="Times New Roman"/>
                        </a:rPr>
                        <a:t>                                  </a:t>
                      </a:r>
                      <a:r>
                        <a:rPr sz="1100" b="1" u="sng" spc="-125" dirty="0">
                          <a:solidFill>
                            <a:srgbClr val="96291E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ahoma"/>
                          <a:cs typeface="Tahoma"/>
                        </a:rPr>
                        <a:t>(@8%</a:t>
                      </a:r>
                      <a:r>
                        <a:rPr lang="en-US" sz="1100" b="1" u="sng" spc="180" dirty="0">
                          <a:solidFill>
                            <a:srgbClr val="96291E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u="sng" spc="-10" dirty="0">
                          <a:solidFill>
                            <a:srgbClr val="96291E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ahoma"/>
                          <a:cs typeface="Tahoma"/>
                        </a:rPr>
                        <a:t>growth)</a:t>
                      </a:r>
                      <a:r>
                        <a:rPr sz="1100" b="1" u="sng" dirty="0">
                          <a:solidFill>
                            <a:srgbClr val="96291E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ahoma"/>
                          <a:cs typeface="Tahoma"/>
                        </a:rPr>
                        <a:t>	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₹10,000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₹12,00,000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8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₹4.39</a:t>
                      </a:r>
                      <a:r>
                        <a:rPr sz="1800" b="1" spc="-4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₹15,000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₹18,00,000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8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₹6.59</a:t>
                      </a:r>
                      <a:r>
                        <a:rPr sz="1800" b="1" spc="-4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₹20,000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₹24,00,000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00" b="1" spc="-8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₹8.86</a:t>
                      </a:r>
                      <a:r>
                        <a:rPr sz="1800" b="1" spc="-4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Crore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374394" y="6119266"/>
            <a:ext cx="10694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The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above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example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PPT-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20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years,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Age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3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044D7D"/>
                </a:solidFill>
                <a:latin typeface="Tahoma"/>
                <a:cs typeface="Tahoma"/>
              </a:rPr>
              <a:t>(LA),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PT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57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Years,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Male,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Proposer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70" dirty="0">
                <a:solidFill>
                  <a:srgbClr val="044D7D"/>
                </a:solidFill>
                <a:latin typeface="Tahoma"/>
                <a:cs typeface="Tahoma"/>
              </a:rPr>
              <a:t>–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35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Years.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₹20000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per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044D7D"/>
                </a:solidFill>
                <a:latin typeface="Tahoma"/>
                <a:cs typeface="Tahoma"/>
              </a:rPr>
              <a:t>month,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Protect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Plus,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044D7D"/>
                </a:solidFill>
                <a:latin typeface="Tahoma"/>
                <a:cs typeface="Tahoma"/>
              </a:rPr>
              <a:t>*Return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044D7D"/>
                </a:solidFill>
                <a:latin typeface="Tahoma"/>
                <a:cs typeface="Tahoma"/>
              </a:rPr>
              <a:t>@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8%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480" y="1295400"/>
            <a:ext cx="782929" cy="7696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7206" y="2362200"/>
            <a:ext cx="10884535" cy="743585"/>
            <a:chOff x="417206" y="2362200"/>
            <a:chExt cx="10884535" cy="7435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09" y="2362200"/>
              <a:ext cx="10666666" cy="622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7206" y="2917870"/>
              <a:ext cx="314325" cy="108585"/>
            </a:xfrm>
            <a:custGeom>
              <a:avLst/>
              <a:gdLst/>
              <a:ahLst/>
              <a:cxnLst/>
              <a:rect l="l" t="t" r="r" b="b"/>
              <a:pathLst>
                <a:path w="314325" h="108585">
                  <a:moveTo>
                    <a:pt x="127907" y="95458"/>
                  </a:moveTo>
                  <a:lnTo>
                    <a:pt x="104573" y="95458"/>
                  </a:lnTo>
                  <a:lnTo>
                    <a:pt x="108878" y="100411"/>
                  </a:lnTo>
                  <a:lnTo>
                    <a:pt x="110351" y="102189"/>
                  </a:lnTo>
                  <a:lnTo>
                    <a:pt x="112040" y="102443"/>
                  </a:lnTo>
                  <a:lnTo>
                    <a:pt x="123699" y="102443"/>
                  </a:lnTo>
                  <a:lnTo>
                    <a:pt x="126760" y="108031"/>
                  </a:lnTo>
                  <a:lnTo>
                    <a:pt x="126975" y="106761"/>
                  </a:lnTo>
                  <a:lnTo>
                    <a:pt x="127204" y="105999"/>
                  </a:lnTo>
                  <a:lnTo>
                    <a:pt x="127204" y="105364"/>
                  </a:lnTo>
                  <a:lnTo>
                    <a:pt x="127411" y="102443"/>
                  </a:lnTo>
                  <a:lnTo>
                    <a:pt x="127520" y="100919"/>
                  </a:lnTo>
                  <a:lnTo>
                    <a:pt x="127610" y="99649"/>
                  </a:lnTo>
                  <a:lnTo>
                    <a:pt x="127724" y="98038"/>
                  </a:lnTo>
                  <a:lnTo>
                    <a:pt x="127844" y="96347"/>
                  </a:lnTo>
                  <a:lnTo>
                    <a:pt x="127907" y="95458"/>
                  </a:lnTo>
                  <a:close/>
                </a:path>
                <a:path w="314325" h="108585">
                  <a:moveTo>
                    <a:pt x="77649" y="335"/>
                  </a:moveTo>
                  <a:lnTo>
                    <a:pt x="33197" y="12384"/>
                  </a:lnTo>
                  <a:lnTo>
                    <a:pt x="0" y="54951"/>
                  </a:lnTo>
                  <a:lnTo>
                    <a:pt x="1111" y="70740"/>
                  </a:lnTo>
                  <a:lnTo>
                    <a:pt x="24588" y="100919"/>
                  </a:lnTo>
                  <a:lnTo>
                    <a:pt x="27293" y="101808"/>
                  </a:lnTo>
                  <a:lnTo>
                    <a:pt x="87667" y="101808"/>
                  </a:lnTo>
                  <a:lnTo>
                    <a:pt x="90438" y="100919"/>
                  </a:lnTo>
                  <a:lnTo>
                    <a:pt x="91872" y="99649"/>
                  </a:lnTo>
                  <a:lnTo>
                    <a:pt x="96889" y="95458"/>
                  </a:lnTo>
                  <a:lnTo>
                    <a:pt x="127907" y="95458"/>
                  </a:lnTo>
                  <a:lnTo>
                    <a:pt x="130310" y="62216"/>
                  </a:lnTo>
                  <a:lnTo>
                    <a:pt x="131442" y="47325"/>
                  </a:lnTo>
                  <a:lnTo>
                    <a:pt x="131509" y="46436"/>
                  </a:lnTo>
                  <a:lnTo>
                    <a:pt x="133198" y="45166"/>
                  </a:lnTo>
                  <a:lnTo>
                    <a:pt x="134227" y="43896"/>
                  </a:lnTo>
                  <a:lnTo>
                    <a:pt x="310039" y="43896"/>
                  </a:lnTo>
                  <a:lnTo>
                    <a:pt x="305186" y="35768"/>
                  </a:lnTo>
                  <a:lnTo>
                    <a:pt x="156058" y="35768"/>
                  </a:lnTo>
                  <a:lnTo>
                    <a:pt x="155944" y="35260"/>
                  </a:lnTo>
                  <a:lnTo>
                    <a:pt x="155716" y="34879"/>
                  </a:lnTo>
                  <a:lnTo>
                    <a:pt x="144411" y="18301"/>
                  </a:lnTo>
                  <a:lnTo>
                    <a:pt x="127122" y="6748"/>
                  </a:lnTo>
                  <a:lnTo>
                    <a:pt x="104613" y="625"/>
                  </a:lnTo>
                  <a:lnTo>
                    <a:pt x="77649" y="335"/>
                  </a:lnTo>
                  <a:close/>
                </a:path>
                <a:path w="314325" h="108585">
                  <a:moveTo>
                    <a:pt x="310039" y="43896"/>
                  </a:moveTo>
                  <a:lnTo>
                    <a:pt x="134227" y="43896"/>
                  </a:lnTo>
                  <a:lnTo>
                    <a:pt x="135573" y="44912"/>
                  </a:lnTo>
                  <a:lnTo>
                    <a:pt x="137732" y="46055"/>
                  </a:lnTo>
                  <a:lnTo>
                    <a:pt x="138063" y="47325"/>
                  </a:lnTo>
                  <a:lnTo>
                    <a:pt x="140404" y="57536"/>
                  </a:lnTo>
                  <a:lnTo>
                    <a:pt x="142681" y="67772"/>
                  </a:lnTo>
                  <a:lnTo>
                    <a:pt x="147118" y="88219"/>
                  </a:lnTo>
                  <a:lnTo>
                    <a:pt x="148134" y="92791"/>
                  </a:lnTo>
                  <a:lnTo>
                    <a:pt x="149162" y="97109"/>
                  </a:lnTo>
                  <a:lnTo>
                    <a:pt x="150207" y="101808"/>
                  </a:lnTo>
                  <a:lnTo>
                    <a:pt x="157482" y="101808"/>
                  </a:lnTo>
                  <a:lnTo>
                    <a:pt x="166625" y="100570"/>
                  </a:lnTo>
                  <a:lnTo>
                    <a:pt x="173296" y="98038"/>
                  </a:lnTo>
                  <a:lnTo>
                    <a:pt x="178576" y="93553"/>
                  </a:lnTo>
                  <a:lnTo>
                    <a:pt x="179153" y="92791"/>
                  </a:lnTo>
                  <a:lnTo>
                    <a:pt x="180379" y="91775"/>
                  </a:lnTo>
                  <a:lnTo>
                    <a:pt x="181522" y="91140"/>
                  </a:lnTo>
                  <a:lnTo>
                    <a:pt x="188761" y="85806"/>
                  </a:lnTo>
                  <a:lnTo>
                    <a:pt x="304327" y="85806"/>
                  </a:lnTo>
                  <a:lnTo>
                    <a:pt x="311113" y="74392"/>
                  </a:lnTo>
                  <a:lnTo>
                    <a:pt x="313771" y="60483"/>
                  </a:lnTo>
                  <a:lnTo>
                    <a:pt x="311289" y="46436"/>
                  </a:lnTo>
                  <a:lnTo>
                    <a:pt x="311176" y="45801"/>
                  </a:lnTo>
                  <a:lnTo>
                    <a:pt x="310039" y="43896"/>
                  </a:lnTo>
                  <a:close/>
                </a:path>
                <a:path w="314325" h="108585">
                  <a:moveTo>
                    <a:pt x="304327" y="85806"/>
                  </a:moveTo>
                  <a:lnTo>
                    <a:pt x="196673" y="85806"/>
                  </a:lnTo>
                  <a:lnTo>
                    <a:pt x="203989" y="91140"/>
                  </a:lnTo>
                  <a:lnTo>
                    <a:pt x="206309" y="92791"/>
                  </a:lnTo>
                  <a:lnTo>
                    <a:pt x="207310" y="93553"/>
                  </a:lnTo>
                  <a:lnTo>
                    <a:pt x="209691" y="96347"/>
                  </a:lnTo>
                  <a:lnTo>
                    <a:pt x="213310" y="98633"/>
                  </a:lnTo>
                  <a:lnTo>
                    <a:pt x="215799" y="100030"/>
                  </a:lnTo>
                  <a:lnTo>
                    <a:pt x="220551" y="101808"/>
                  </a:lnTo>
                  <a:lnTo>
                    <a:pt x="285607" y="101808"/>
                  </a:lnTo>
                  <a:lnTo>
                    <a:pt x="288778" y="100919"/>
                  </a:lnTo>
                  <a:lnTo>
                    <a:pt x="289080" y="100919"/>
                  </a:lnTo>
                  <a:lnTo>
                    <a:pt x="290590" y="99649"/>
                  </a:lnTo>
                  <a:lnTo>
                    <a:pt x="303340" y="87467"/>
                  </a:lnTo>
                  <a:lnTo>
                    <a:pt x="304327" y="85806"/>
                  </a:lnTo>
                  <a:close/>
                </a:path>
                <a:path w="314325" h="108585">
                  <a:moveTo>
                    <a:pt x="232147" y="0"/>
                  </a:moveTo>
                  <a:lnTo>
                    <a:pt x="214213" y="0"/>
                  </a:lnTo>
                  <a:lnTo>
                    <a:pt x="197981" y="2605"/>
                  </a:lnTo>
                  <a:lnTo>
                    <a:pt x="183530" y="8044"/>
                  </a:lnTo>
                  <a:lnTo>
                    <a:pt x="171222" y="16591"/>
                  </a:lnTo>
                  <a:lnTo>
                    <a:pt x="164885" y="22433"/>
                  </a:lnTo>
                  <a:lnTo>
                    <a:pt x="160923" y="29418"/>
                  </a:lnTo>
                  <a:lnTo>
                    <a:pt x="155959" y="35768"/>
                  </a:lnTo>
                  <a:lnTo>
                    <a:pt x="305186" y="35768"/>
                  </a:lnTo>
                  <a:lnTo>
                    <a:pt x="300597" y="28082"/>
                  </a:lnTo>
                  <a:lnTo>
                    <a:pt x="283060" y="14067"/>
                  </a:lnTo>
                  <a:lnTo>
                    <a:pt x="259754" y="4456"/>
                  </a:lnTo>
                  <a:lnTo>
                    <a:pt x="232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21" y="2990087"/>
              <a:ext cx="246418" cy="1151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282" y="2668397"/>
            <a:ext cx="177177" cy="2217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6880" y="2668397"/>
            <a:ext cx="177165" cy="2217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1972" y="2673604"/>
            <a:ext cx="177165" cy="2217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24176" y="2673604"/>
            <a:ext cx="177292" cy="22174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4123" y="2667000"/>
            <a:ext cx="177164" cy="2217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00198" y="2667000"/>
            <a:ext cx="177164" cy="22174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9635" y="2672207"/>
            <a:ext cx="177164" cy="2217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57550" y="2672207"/>
            <a:ext cx="177164" cy="221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09721" y="2669158"/>
            <a:ext cx="177164" cy="2217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37634" y="2669158"/>
            <a:ext cx="177164" cy="22174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0813033" y="966177"/>
            <a:ext cx="414655" cy="1129665"/>
            <a:chOff x="10813033" y="966177"/>
            <a:chExt cx="414655" cy="1129665"/>
          </a:xfrm>
        </p:grpSpPr>
        <p:sp>
          <p:nvSpPr>
            <p:cNvPr id="21" name="object 21"/>
            <p:cNvSpPr/>
            <p:nvPr/>
          </p:nvSpPr>
          <p:spPr>
            <a:xfrm>
              <a:off x="10906808" y="1508606"/>
              <a:ext cx="286385" cy="587375"/>
            </a:xfrm>
            <a:custGeom>
              <a:avLst/>
              <a:gdLst/>
              <a:ahLst/>
              <a:cxnLst/>
              <a:rect l="l" t="t" r="r" b="b"/>
              <a:pathLst>
                <a:path w="286384" h="587375">
                  <a:moveTo>
                    <a:pt x="0" y="87432"/>
                  </a:moveTo>
                  <a:lnTo>
                    <a:pt x="57618" y="87432"/>
                  </a:lnTo>
                  <a:lnTo>
                    <a:pt x="57618" y="586960"/>
                  </a:lnTo>
                  <a:lnTo>
                    <a:pt x="228624" y="586959"/>
                  </a:lnTo>
                  <a:lnTo>
                    <a:pt x="228624" y="87432"/>
                  </a:lnTo>
                  <a:lnTo>
                    <a:pt x="286149" y="87432"/>
                  </a:lnTo>
                  <a:lnTo>
                    <a:pt x="143124" y="0"/>
                  </a:lnTo>
                  <a:lnTo>
                    <a:pt x="0" y="87432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13033" y="966177"/>
              <a:ext cx="414286" cy="55782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00201" y="2388235"/>
            <a:ext cx="3343910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46045" algn="l"/>
              </a:tabLst>
            </a:pPr>
            <a:r>
              <a:rPr sz="1600" b="1" dirty="0">
                <a:solidFill>
                  <a:srgbClr val="014782"/>
                </a:solidFill>
                <a:latin typeface="Tahoma"/>
                <a:cs typeface="Tahoma"/>
              </a:rPr>
              <a:t>Age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14782"/>
                </a:solidFill>
                <a:latin typeface="Tahoma"/>
                <a:cs typeface="Tahoma"/>
              </a:rPr>
              <a:t>3</a:t>
            </a:r>
            <a:r>
              <a:rPr sz="1600" b="1" dirty="0">
                <a:solidFill>
                  <a:srgbClr val="014782"/>
                </a:solidFill>
                <a:latin typeface="Tahoma"/>
                <a:cs typeface="Tahoma"/>
              </a:rPr>
              <a:t>	Age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14782"/>
                </a:solidFill>
                <a:latin typeface="Tahoma"/>
                <a:cs typeface="Tahoma"/>
              </a:rPr>
              <a:t>23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600">
              <a:latin typeface="Tahoma"/>
              <a:cs typeface="Tahom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1600" b="1" spc="150" dirty="0">
                <a:solidFill>
                  <a:srgbClr val="014782"/>
                </a:solidFill>
                <a:latin typeface="Calibri"/>
                <a:cs typeface="Calibri"/>
              </a:rPr>
              <a:t>Pay</a:t>
            </a:r>
            <a:r>
              <a:rPr sz="1600" b="1" spc="3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-80" dirty="0">
                <a:solidFill>
                  <a:srgbClr val="044D7D"/>
                </a:solidFill>
                <a:latin typeface="Tahoma"/>
                <a:cs typeface="Tahoma"/>
              </a:rPr>
              <a:t>₹20,000</a:t>
            </a:r>
            <a:r>
              <a:rPr sz="16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44D7D"/>
                </a:solidFill>
                <a:latin typeface="Tahoma"/>
                <a:cs typeface="Tahoma"/>
              </a:rPr>
              <a:t>p.m.</a:t>
            </a: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6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44D7D"/>
                </a:solidFill>
                <a:latin typeface="Tahoma"/>
                <a:cs typeface="Tahoma"/>
              </a:rPr>
              <a:t>20</a:t>
            </a:r>
            <a:r>
              <a:rPr sz="16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44D7D"/>
                </a:solidFill>
                <a:latin typeface="Tahoma"/>
                <a:cs typeface="Tahoma"/>
              </a:rPr>
              <a:t>years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46707" y="1434846"/>
            <a:ext cx="3106420" cy="622935"/>
          </a:xfrm>
          <a:custGeom>
            <a:avLst/>
            <a:gdLst/>
            <a:ahLst/>
            <a:cxnLst/>
            <a:rect l="l" t="t" r="r" b="b"/>
            <a:pathLst>
              <a:path w="3106420" h="622935">
                <a:moveTo>
                  <a:pt x="3002153" y="622553"/>
                </a:moveTo>
                <a:lnTo>
                  <a:pt x="104140" y="622553"/>
                </a:lnTo>
                <a:lnTo>
                  <a:pt x="63626" y="616584"/>
                </a:lnTo>
                <a:lnTo>
                  <a:pt x="30480" y="600328"/>
                </a:lnTo>
                <a:lnTo>
                  <a:pt x="8128" y="576199"/>
                </a:lnTo>
                <a:lnTo>
                  <a:pt x="0" y="546607"/>
                </a:lnTo>
                <a:lnTo>
                  <a:pt x="0" y="75818"/>
                </a:lnTo>
                <a:lnTo>
                  <a:pt x="8128" y="46354"/>
                </a:lnTo>
                <a:lnTo>
                  <a:pt x="30480" y="22225"/>
                </a:lnTo>
                <a:lnTo>
                  <a:pt x="63626" y="5968"/>
                </a:lnTo>
                <a:lnTo>
                  <a:pt x="104140" y="0"/>
                </a:lnTo>
                <a:lnTo>
                  <a:pt x="3002153" y="0"/>
                </a:lnTo>
                <a:lnTo>
                  <a:pt x="3042666" y="5968"/>
                </a:lnTo>
                <a:lnTo>
                  <a:pt x="3075813" y="22225"/>
                </a:lnTo>
                <a:lnTo>
                  <a:pt x="3098165" y="46354"/>
                </a:lnTo>
                <a:lnTo>
                  <a:pt x="3106293" y="75818"/>
                </a:lnTo>
                <a:lnTo>
                  <a:pt x="3106293" y="546607"/>
                </a:lnTo>
                <a:lnTo>
                  <a:pt x="3098165" y="576199"/>
                </a:lnTo>
                <a:lnTo>
                  <a:pt x="3075813" y="600328"/>
                </a:lnTo>
                <a:lnTo>
                  <a:pt x="3042666" y="616584"/>
                </a:lnTo>
                <a:lnTo>
                  <a:pt x="3002153" y="622553"/>
                </a:lnTo>
                <a:close/>
              </a:path>
            </a:pathLst>
          </a:custGeom>
          <a:ln w="10170">
            <a:solidFill>
              <a:srgbClr val="A3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94966" y="1720087"/>
            <a:ext cx="1948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9497D"/>
                </a:solidFill>
                <a:latin typeface="Tahoma"/>
                <a:cs typeface="Tahoma"/>
              </a:rPr>
              <a:t>=Total</a:t>
            </a:r>
            <a:r>
              <a:rPr sz="1600" b="1" spc="-9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of</a:t>
            </a:r>
            <a:r>
              <a:rPr sz="1600" b="1" spc="-7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9497D"/>
                </a:solidFill>
                <a:latin typeface="Tahoma"/>
                <a:cs typeface="Tahoma"/>
              </a:rPr>
              <a:t>₹48</a:t>
            </a:r>
            <a:r>
              <a:rPr sz="1600" b="1" spc="-6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lakhs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178" y="950214"/>
            <a:ext cx="4170679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Now</a:t>
            </a:r>
            <a:r>
              <a:rPr sz="1800" b="1" spc="-12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Minor</a:t>
            </a:r>
            <a:r>
              <a:rPr sz="1800" b="1" spc="-55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can</a:t>
            </a:r>
            <a:r>
              <a:rPr sz="1800" b="1" spc="-10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be</a:t>
            </a:r>
            <a:r>
              <a:rPr sz="1800" b="1" spc="-13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Life</a:t>
            </a:r>
            <a:r>
              <a:rPr sz="1800" b="1" spc="-11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Assured</a:t>
            </a:r>
            <a:endParaRPr sz="1800" dirty="0">
              <a:latin typeface="Tahoma"/>
              <a:cs typeface="Tahoma"/>
            </a:endParaRPr>
          </a:p>
          <a:p>
            <a:pPr marL="1659889">
              <a:lnSpc>
                <a:spcPct val="100000"/>
              </a:lnSpc>
              <a:spcBef>
                <a:spcPts val="1975"/>
              </a:spcBef>
            </a:pP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Pay</a:t>
            </a:r>
            <a:r>
              <a:rPr sz="1600" b="1" spc="-114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₹20k</a:t>
            </a:r>
            <a:r>
              <a:rPr sz="1600" b="1" spc="-9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pm</a:t>
            </a:r>
            <a:r>
              <a:rPr sz="1600" b="1" spc="-80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9497D"/>
                </a:solidFill>
                <a:latin typeface="Tahoma"/>
                <a:cs typeface="Tahoma"/>
              </a:rPr>
              <a:t>for</a:t>
            </a:r>
            <a:r>
              <a:rPr sz="1600" b="1" spc="-105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497D"/>
                </a:solidFill>
                <a:latin typeface="Tahoma"/>
                <a:cs typeface="Tahoma"/>
              </a:rPr>
              <a:t>20</a:t>
            </a:r>
            <a:r>
              <a:rPr sz="1600" b="1" spc="-65" dirty="0">
                <a:solidFill>
                  <a:srgbClr val="09497D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497D"/>
                </a:solidFill>
                <a:latin typeface="Tahoma"/>
                <a:cs typeface="Tahoma"/>
              </a:rPr>
              <a:t>years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77000" y="2590863"/>
            <a:ext cx="3886200" cy="60198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Life</a:t>
            </a:r>
            <a:r>
              <a:rPr sz="1600" b="1" spc="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001F5F"/>
                </a:solidFill>
                <a:latin typeface="Tahoma"/>
                <a:cs typeface="Tahoma"/>
              </a:rPr>
              <a:t>Insurance</a:t>
            </a:r>
            <a:r>
              <a:rPr sz="1600" b="1" spc="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Cover</a:t>
            </a:r>
            <a:r>
              <a:rPr sz="1600" b="1" spc="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r>
              <a:rPr sz="1600" b="1" spc="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1F5F"/>
                </a:solidFill>
                <a:latin typeface="Tahoma"/>
                <a:cs typeface="Tahoma"/>
              </a:rPr>
              <a:t>₹24,00,000/-</a:t>
            </a:r>
            <a:endParaRPr sz="1600">
              <a:latin typeface="Tahoma"/>
              <a:cs typeface="Tahoma"/>
            </a:endParaRPr>
          </a:p>
          <a:p>
            <a:pPr marL="92075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AND</a:t>
            </a:r>
            <a:r>
              <a:rPr sz="16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001F5F"/>
                </a:solidFill>
                <a:latin typeface="Tahoma"/>
                <a:cs typeface="Tahoma"/>
              </a:rPr>
              <a:t>Fund</a:t>
            </a:r>
            <a:r>
              <a:rPr sz="16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ahoma"/>
                <a:cs typeface="Tahoma"/>
              </a:rPr>
              <a:t>Value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8800" y="2560777"/>
            <a:ext cx="666292" cy="63962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763000" y="1701228"/>
            <a:ext cx="2061210" cy="584835"/>
          </a:xfrm>
          <a:prstGeom prst="rect">
            <a:avLst/>
          </a:prstGeom>
          <a:ln w="9525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74650" marR="212725" indent="-161925">
              <a:lnSpc>
                <a:spcPct val="100000"/>
              </a:lnSpc>
              <a:spcBef>
                <a:spcPts val="300"/>
              </a:spcBef>
            </a:pPr>
            <a:r>
              <a:rPr sz="1600" b="1" spc="-20" dirty="0">
                <a:solidFill>
                  <a:srgbClr val="014782"/>
                </a:solidFill>
                <a:latin typeface="Tahoma"/>
                <a:cs typeface="Tahoma"/>
              </a:rPr>
              <a:t>Get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₹</a:t>
            </a:r>
            <a:r>
              <a:rPr sz="16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001F5F"/>
                </a:solidFill>
                <a:latin typeface="Tahoma"/>
                <a:cs typeface="Tahoma"/>
              </a:rPr>
              <a:t>8.86</a:t>
            </a:r>
            <a:r>
              <a:rPr sz="16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1F5F"/>
                </a:solidFill>
                <a:latin typeface="Tahoma"/>
                <a:cs typeface="Tahoma"/>
              </a:rPr>
              <a:t>Cr</a:t>
            </a:r>
            <a:r>
              <a:rPr sz="1600" b="1" spc="-110" dirty="0">
                <a:solidFill>
                  <a:srgbClr val="96291E"/>
                </a:solidFill>
                <a:latin typeface="Tahoma"/>
                <a:cs typeface="Tahoma"/>
              </a:rPr>
              <a:t>*</a:t>
            </a:r>
            <a:r>
              <a:rPr sz="1600" b="1" spc="-2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Tahoma"/>
                <a:cs typeface="Tahoma"/>
              </a:rPr>
              <a:t>at </a:t>
            </a:r>
            <a:r>
              <a:rPr sz="1600" b="1" spc="-40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16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Tahoma"/>
                <a:cs typeface="Tahoma"/>
              </a:rPr>
              <a:t>end</a:t>
            </a:r>
            <a:r>
              <a:rPr sz="16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r>
              <a:rPr sz="16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ahoma"/>
                <a:cs typeface="Tahoma"/>
              </a:rPr>
              <a:t>PT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27937" y="819658"/>
            <a:ext cx="2419489" cy="795020"/>
          </a:xfrm>
          <a:custGeom>
            <a:avLst/>
            <a:gdLst/>
            <a:ahLst/>
            <a:cxnLst/>
            <a:rect l="l" t="t" r="r" b="b"/>
            <a:pathLst>
              <a:path w="2222500" h="738505">
                <a:moveTo>
                  <a:pt x="2222373" y="227076"/>
                </a:moveTo>
                <a:lnTo>
                  <a:pt x="1938274" y="225094"/>
                </a:lnTo>
                <a:lnTo>
                  <a:pt x="1938274" y="190677"/>
                </a:lnTo>
                <a:lnTo>
                  <a:pt x="1724571" y="190677"/>
                </a:lnTo>
                <a:lnTo>
                  <a:pt x="1846453" y="108331"/>
                </a:lnTo>
                <a:lnTo>
                  <a:pt x="1509903" y="190677"/>
                </a:lnTo>
                <a:lnTo>
                  <a:pt x="1483055" y="190677"/>
                </a:lnTo>
                <a:lnTo>
                  <a:pt x="1489075" y="148336"/>
                </a:lnTo>
                <a:lnTo>
                  <a:pt x="1509903" y="0"/>
                </a:lnTo>
                <a:lnTo>
                  <a:pt x="1161669" y="148336"/>
                </a:lnTo>
                <a:lnTo>
                  <a:pt x="979551" y="64389"/>
                </a:lnTo>
                <a:lnTo>
                  <a:pt x="878725" y="190677"/>
                </a:lnTo>
                <a:lnTo>
                  <a:pt x="733793" y="190677"/>
                </a:lnTo>
                <a:lnTo>
                  <a:pt x="433324" y="123825"/>
                </a:lnTo>
                <a:lnTo>
                  <a:pt x="475780" y="190677"/>
                </a:lnTo>
                <a:lnTo>
                  <a:pt x="261874" y="190677"/>
                </a:lnTo>
                <a:lnTo>
                  <a:pt x="261874" y="276466"/>
                </a:lnTo>
                <a:lnTo>
                  <a:pt x="84963" y="282702"/>
                </a:lnTo>
                <a:lnTo>
                  <a:pt x="261874" y="352196"/>
                </a:lnTo>
                <a:lnTo>
                  <a:pt x="261874" y="395986"/>
                </a:lnTo>
                <a:lnTo>
                  <a:pt x="373367" y="395986"/>
                </a:lnTo>
                <a:lnTo>
                  <a:pt x="374015" y="396240"/>
                </a:lnTo>
                <a:lnTo>
                  <a:pt x="0" y="436118"/>
                </a:lnTo>
                <a:lnTo>
                  <a:pt x="0" y="449453"/>
                </a:lnTo>
                <a:lnTo>
                  <a:pt x="310769" y="525399"/>
                </a:lnTo>
                <a:lnTo>
                  <a:pt x="96774" y="609346"/>
                </a:lnTo>
                <a:lnTo>
                  <a:pt x="465074" y="623570"/>
                </a:lnTo>
                <a:lnTo>
                  <a:pt x="476758" y="738378"/>
                </a:lnTo>
                <a:lnTo>
                  <a:pt x="749808" y="619633"/>
                </a:lnTo>
                <a:lnTo>
                  <a:pt x="872617" y="673862"/>
                </a:lnTo>
                <a:lnTo>
                  <a:pt x="955675" y="619633"/>
                </a:lnTo>
                <a:lnTo>
                  <a:pt x="995299" y="593725"/>
                </a:lnTo>
                <a:lnTo>
                  <a:pt x="1177290" y="644144"/>
                </a:lnTo>
                <a:lnTo>
                  <a:pt x="1207389" y="593725"/>
                </a:lnTo>
                <a:lnTo>
                  <a:pt x="1236726" y="544703"/>
                </a:lnTo>
                <a:lnTo>
                  <a:pt x="1525778" y="593725"/>
                </a:lnTo>
                <a:lnTo>
                  <a:pt x="1510792" y="544703"/>
                </a:lnTo>
                <a:lnTo>
                  <a:pt x="1494155" y="490474"/>
                </a:lnTo>
                <a:lnTo>
                  <a:pt x="1937512" y="534289"/>
                </a:lnTo>
                <a:lnTo>
                  <a:pt x="1836674" y="490474"/>
                </a:lnTo>
                <a:lnTo>
                  <a:pt x="1676273" y="420751"/>
                </a:lnTo>
                <a:lnTo>
                  <a:pt x="1816989" y="395986"/>
                </a:lnTo>
                <a:lnTo>
                  <a:pt x="1938274" y="395986"/>
                </a:lnTo>
                <a:lnTo>
                  <a:pt x="1938274" y="282524"/>
                </a:lnTo>
                <a:lnTo>
                  <a:pt x="2222373" y="227076"/>
                </a:lnTo>
                <a:close/>
              </a:path>
            </a:pathLst>
          </a:custGeom>
          <a:solidFill>
            <a:srgbClr val="962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10601" y="1066800"/>
            <a:ext cx="144335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TAX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FREE!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4898" y="2459761"/>
            <a:ext cx="3982085" cy="474345"/>
            <a:chOff x="484898" y="2459761"/>
            <a:chExt cx="3982085" cy="474345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898" y="2459761"/>
              <a:ext cx="277101" cy="43583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65678" y="2890061"/>
              <a:ext cx="301625" cy="43815"/>
            </a:xfrm>
            <a:custGeom>
              <a:avLst/>
              <a:gdLst/>
              <a:ahLst/>
              <a:cxnLst/>
              <a:rect l="l" t="t" r="r" b="b"/>
              <a:pathLst>
                <a:path w="301625" h="43814">
                  <a:moveTo>
                    <a:pt x="150624" y="0"/>
                  </a:moveTo>
                  <a:lnTo>
                    <a:pt x="91981" y="1715"/>
                  </a:lnTo>
                  <a:lnTo>
                    <a:pt x="44104" y="6397"/>
                  </a:lnTo>
                  <a:lnTo>
                    <a:pt x="11832" y="13346"/>
                  </a:lnTo>
                  <a:lnTo>
                    <a:pt x="0" y="21864"/>
                  </a:lnTo>
                  <a:lnTo>
                    <a:pt x="11832" y="30383"/>
                  </a:lnTo>
                  <a:lnTo>
                    <a:pt x="44104" y="37333"/>
                  </a:lnTo>
                  <a:lnTo>
                    <a:pt x="91981" y="42015"/>
                  </a:lnTo>
                  <a:lnTo>
                    <a:pt x="150624" y="43731"/>
                  </a:lnTo>
                  <a:lnTo>
                    <a:pt x="209268" y="42015"/>
                  </a:lnTo>
                  <a:lnTo>
                    <a:pt x="257145" y="37333"/>
                  </a:lnTo>
                  <a:lnTo>
                    <a:pt x="289417" y="30384"/>
                  </a:lnTo>
                  <a:lnTo>
                    <a:pt x="301249" y="21865"/>
                  </a:lnTo>
                  <a:lnTo>
                    <a:pt x="289417" y="13346"/>
                  </a:lnTo>
                  <a:lnTo>
                    <a:pt x="257145" y="6397"/>
                  </a:lnTo>
                  <a:lnTo>
                    <a:pt x="209268" y="1715"/>
                  </a:lnTo>
                  <a:lnTo>
                    <a:pt x="150624" y="0"/>
                  </a:lnTo>
                  <a:close/>
                </a:path>
              </a:pathLst>
            </a:custGeom>
            <a:solidFill>
              <a:srgbClr val="5F5F5F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2724" y="2473295"/>
              <a:ext cx="205845" cy="44235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521442" y="2388235"/>
            <a:ext cx="709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14782"/>
                </a:solidFill>
                <a:latin typeface="Tahoma"/>
                <a:cs typeface="Tahoma"/>
              </a:rPr>
              <a:t>Age</a:t>
            </a:r>
            <a:r>
              <a:rPr sz="1600" b="1" spc="-8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14782"/>
                </a:solidFill>
                <a:latin typeface="Tahoma"/>
                <a:cs typeface="Tahoma"/>
              </a:rPr>
              <a:t>60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266423" y="2438400"/>
            <a:ext cx="163512" cy="38100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22797" y="1916671"/>
            <a:ext cx="2475230" cy="369570"/>
          </a:xfrm>
          <a:prstGeom prst="rect">
            <a:avLst/>
          </a:prstGeom>
          <a:ln w="9525">
            <a:solidFill>
              <a:srgbClr val="C0504D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44170" marR="168910" indent="-167640">
              <a:lnSpc>
                <a:spcPct val="100000"/>
              </a:lnSpc>
              <a:spcBef>
                <a:spcPts val="325"/>
              </a:spcBef>
            </a:pP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Option</a:t>
            </a:r>
            <a:r>
              <a:rPr sz="900" b="1" spc="10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to</a:t>
            </a:r>
            <a:r>
              <a:rPr sz="900" b="1" spc="12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014782"/>
                </a:solidFill>
                <a:latin typeface="Calibri"/>
                <a:cs typeface="Calibri"/>
              </a:rPr>
              <a:t>withdraw</a:t>
            </a:r>
            <a:r>
              <a:rPr sz="900" b="1" spc="10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014782"/>
                </a:solidFill>
                <a:latin typeface="Calibri"/>
                <a:cs typeface="Calibri"/>
              </a:rPr>
              <a:t>any</a:t>
            </a:r>
            <a:r>
              <a:rPr sz="900" b="1" spc="12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time</a:t>
            </a:r>
            <a:r>
              <a:rPr sz="900" b="1" spc="10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014782"/>
                </a:solidFill>
                <a:latin typeface="Calibri"/>
                <a:cs typeface="Calibri"/>
              </a:rPr>
              <a:t>during</a:t>
            </a:r>
            <a:r>
              <a:rPr sz="900" b="1" spc="114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014782"/>
                </a:solidFill>
                <a:latin typeface="Calibri"/>
                <a:cs typeface="Calibri"/>
              </a:rPr>
              <a:t>the</a:t>
            </a:r>
            <a:r>
              <a:rPr sz="900" b="1" spc="50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14782"/>
                </a:solidFill>
                <a:latin typeface="Calibri"/>
                <a:cs typeface="Calibri"/>
              </a:rPr>
              <a:t>policy</a:t>
            </a:r>
            <a:r>
              <a:rPr sz="900" b="1" spc="19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14782"/>
                </a:solidFill>
                <a:latin typeface="Calibri"/>
                <a:cs typeface="Calibri"/>
              </a:rPr>
              <a:t>term^</a:t>
            </a:r>
            <a:r>
              <a:rPr sz="900" b="1" spc="18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14782"/>
                </a:solidFill>
                <a:latin typeface="Calibri"/>
                <a:cs typeface="Calibri"/>
              </a:rPr>
              <a:t>without</a:t>
            </a:r>
            <a:r>
              <a:rPr sz="900" b="1" spc="20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014782"/>
                </a:solidFill>
                <a:latin typeface="Calibri"/>
                <a:cs typeface="Calibri"/>
              </a:rPr>
              <a:t>any</a:t>
            </a:r>
            <a:r>
              <a:rPr sz="900" b="1" spc="204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014782"/>
                </a:solidFill>
                <a:latin typeface="Calibri"/>
                <a:cs typeface="Calibri"/>
              </a:rPr>
              <a:t>charges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74394" y="6301994"/>
            <a:ext cx="975741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Tax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Free </a:t>
            </a:r>
            <a:r>
              <a:rPr sz="1200" b="1" spc="-70" dirty="0">
                <a:solidFill>
                  <a:srgbClr val="044D7D"/>
                </a:solidFill>
                <a:latin typeface="Tahoma"/>
                <a:cs typeface="Tahoma"/>
              </a:rPr>
              <a:t>Return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is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subject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to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₹2.5Lacs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of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ULIPs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1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PAN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Card;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044D7D"/>
                </a:solidFill>
                <a:latin typeface="Tahoma"/>
                <a:cs typeface="Tahoma"/>
              </a:rPr>
              <a:t>^Any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044D7D"/>
                </a:solidFill>
                <a:latin typeface="Tahoma"/>
                <a:cs typeface="Tahoma"/>
              </a:rPr>
              <a:t>time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after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5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years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of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Policy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044D7D"/>
                </a:solidFill>
                <a:latin typeface="Tahoma"/>
                <a:cs typeface="Tahoma"/>
              </a:rPr>
              <a:t>Term;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044D7D"/>
                </a:solidFill>
                <a:latin typeface="Tahoma"/>
                <a:cs typeface="Tahoma"/>
              </a:rPr>
              <a:t>*Refer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00" dirty="0">
                <a:solidFill>
                  <a:srgbClr val="044D7D"/>
                </a:solidFill>
                <a:latin typeface="Tahoma"/>
                <a:cs typeface="Tahoma"/>
              </a:rPr>
              <a:t>EBI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details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25"/>
              </a:spcBef>
            </a:pPr>
            <a:r>
              <a:rPr dirty="0">
                <a:solidFill>
                  <a:srgbClr val="96291E"/>
                </a:solidFill>
              </a:rPr>
              <a:t>Low</a:t>
            </a:r>
            <a:r>
              <a:rPr spc="-235" dirty="0">
                <a:solidFill>
                  <a:srgbClr val="96291E"/>
                </a:solidFill>
              </a:rPr>
              <a:t> </a:t>
            </a:r>
            <a:r>
              <a:rPr dirty="0">
                <a:solidFill>
                  <a:srgbClr val="96291E"/>
                </a:solidFill>
              </a:rPr>
              <a:t>Cost</a:t>
            </a:r>
            <a:r>
              <a:rPr spc="-229" dirty="0">
                <a:solidFill>
                  <a:srgbClr val="96291E"/>
                </a:solidFill>
              </a:rPr>
              <a:t> </a:t>
            </a:r>
            <a:r>
              <a:rPr spc="-430" dirty="0">
                <a:solidFill>
                  <a:srgbClr val="96291E"/>
                </a:solidFill>
              </a:rPr>
              <a:t>–</a:t>
            </a:r>
            <a:r>
              <a:rPr spc="-50" dirty="0">
                <a:solidFill>
                  <a:srgbClr val="96291E"/>
                </a:solidFill>
              </a:rPr>
              <a:t> </a:t>
            </a:r>
            <a:r>
              <a:rPr spc="-10" dirty="0">
                <a:solidFill>
                  <a:srgbClr val="96291E"/>
                </a:solidFill>
              </a:rPr>
              <a:t>High</a:t>
            </a:r>
            <a:r>
              <a:rPr spc="-160" dirty="0">
                <a:solidFill>
                  <a:srgbClr val="96291E"/>
                </a:solidFill>
              </a:rPr>
              <a:t> </a:t>
            </a:r>
            <a:r>
              <a:rPr spc="-150" dirty="0">
                <a:solidFill>
                  <a:srgbClr val="96291E"/>
                </a:solidFill>
              </a:rPr>
              <a:t>Investment</a:t>
            </a: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1800" spc="-20" dirty="0">
                <a:solidFill>
                  <a:srgbClr val="96291E"/>
                </a:solidFill>
              </a:rPr>
              <a:t>Growth</a:t>
            </a:r>
            <a:r>
              <a:rPr sz="1800" spc="-95" dirty="0">
                <a:solidFill>
                  <a:srgbClr val="96291E"/>
                </a:solidFill>
              </a:rPr>
              <a:t> </a:t>
            </a:r>
            <a:r>
              <a:rPr sz="1800" spc="-20" dirty="0">
                <a:solidFill>
                  <a:srgbClr val="96291E"/>
                </a:solidFill>
              </a:rPr>
              <a:t>Plus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025269" y="1529080"/>
            <a:ext cx="9525635" cy="0"/>
          </a:xfrm>
          <a:custGeom>
            <a:avLst/>
            <a:gdLst/>
            <a:ahLst/>
            <a:cxnLst/>
            <a:rect l="l" t="t" r="r" b="b"/>
            <a:pathLst>
              <a:path w="9525635">
                <a:moveTo>
                  <a:pt x="0" y="0"/>
                </a:moveTo>
                <a:lnTo>
                  <a:pt x="9525127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246" y="1143000"/>
            <a:ext cx="11125200" cy="0"/>
          </a:xfrm>
          <a:custGeom>
            <a:avLst/>
            <a:gdLst/>
            <a:ahLst/>
            <a:cxnLst/>
            <a:rect l="l" t="t" r="r" b="b"/>
            <a:pathLst>
              <a:path w="11125200">
                <a:moveTo>
                  <a:pt x="0" y="0"/>
                </a:moveTo>
                <a:lnTo>
                  <a:pt x="11125149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695" y="1354962"/>
            <a:ext cx="41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96291E"/>
                </a:solidFill>
                <a:latin typeface="Tahoma"/>
                <a:cs typeface="Tahoma"/>
              </a:rPr>
              <a:t>Age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5880" y="1094130"/>
            <a:ext cx="2980690" cy="7226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925"/>
              </a:spcBef>
            </a:pPr>
            <a:r>
              <a:rPr sz="1600" b="1" spc="-60" dirty="0">
                <a:solidFill>
                  <a:srgbClr val="96291E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  <a:tabLst>
                <a:tab pos="1638935" algn="l"/>
              </a:tabLst>
            </a:pP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Mortality+PAC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90" dirty="0">
                <a:solidFill>
                  <a:srgbClr val="96291E"/>
                </a:solidFill>
                <a:latin typeface="Tahoma"/>
                <a:cs typeface="Tahoma"/>
              </a:rPr>
              <a:t>Investment</a:t>
            </a:r>
            <a:r>
              <a:rPr sz="1600" b="1" spc="5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25" dirty="0">
                <a:solidFill>
                  <a:srgbClr val="96291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1261" y="1094130"/>
            <a:ext cx="6156325" cy="7226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78105" algn="ctr">
              <a:lnSpc>
                <a:spcPct val="100000"/>
              </a:lnSpc>
              <a:spcBef>
                <a:spcPts val="925"/>
              </a:spcBef>
              <a:tabLst>
                <a:tab pos="3253740" algn="l"/>
              </a:tabLst>
            </a:pPr>
            <a:r>
              <a:rPr sz="1600" b="1" spc="-60" dirty="0">
                <a:solidFill>
                  <a:srgbClr val="96291E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5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60" dirty="0">
                <a:solidFill>
                  <a:srgbClr val="96291E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  <a:tabLst>
                <a:tab pos="1651635" algn="l"/>
                <a:tab pos="3187700" algn="l"/>
                <a:tab pos="4814570" algn="l"/>
              </a:tabLst>
            </a:pP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Mortality+PAC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90" dirty="0">
                <a:solidFill>
                  <a:srgbClr val="96291E"/>
                </a:solidFill>
                <a:latin typeface="Tahoma"/>
                <a:cs typeface="Tahoma"/>
              </a:rPr>
              <a:t>Investment</a:t>
            </a:r>
            <a:r>
              <a:rPr sz="1600" b="1" spc="5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25" dirty="0">
                <a:solidFill>
                  <a:srgbClr val="96291E"/>
                </a:solidFill>
                <a:latin typeface="Tahoma"/>
                <a:cs typeface="Tahoma"/>
              </a:rPr>
              <a:t>%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Mortality+PAC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90" dirty="0">
                <a:solidFill>
                  <a:srgbClr val="96291E"/>
                </a:solidFill>
                <a:latin typeface="Tahoma"/>
                <a:cs typeface="Tahoma"/>
              </a:rPr>
              <a:t>Investment</a:t>
            </a:r>
            <a:r>
              <a:rPr sz="1600" b="1" spc="5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25" dirty="0">
                <a:solidFill>
                  <a:srgbClr val="96291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5246" y="1833626"/>
          <a:ext cx="11127102" cy="151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5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600" b="1" spc="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35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10,620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95.58%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9,508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96.04%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7,080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97.05%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600" b="1" spc="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40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12,043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94.98%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10,745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95.52%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7,080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97.05%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600" b="1" spc="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45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14,633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93.90%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13,332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94.45%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7,080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97.05%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096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4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Minor </a:t>
                      </a:r>
                      <a:r>
                        <a:rPr sz="16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7,885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96.71%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7,331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96.95%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7,080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97.05%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0350500" y="444500"/>
            <a:ext cx="1473200" cy="482600"/>
            <a:chOff x="10350500" y="444500"/>
            <a:chExt cx="1473200" cy="482600"/>
          </a:xfrm>
        </p:grpSpPr>
        <p:sp>
          <p:nvSpPr>
            <p:cNvPr id="10" name="object 10"/>
            <p:cNvSpPr/>
            <p:nvPr/>
          </p:nvSpPr>
          <p:spPr>
            <a:xfrm>
              <a:off x="10363200" y="457200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1447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447800" y="4572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63200" y="457200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0" y="457200"/>
                  </a:moveTo>
                  <a:lnTo>
                    <a:pt x="1447800" y="45720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2041" y="3462020"/>
            <a:ext cx="136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96291E"/>
                </a:solidFill>
                <a:latin typeface="Tahoma"/>
                <a:cs typeface="Tahoma"/>
              </a:rPr>
              <a:t>Protect</a:t>
            </a:r>
            <a:r>
              <a:rPr sz="1800" b="1" spc="-7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96291E"/>
                </a:solidFill>
                <a:latin typeface="Tahoma"/>
                <a:cs typeface="Tahoma"/>
              </a:rPr>
              <a:t>Plus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0945" y="4207509"/>
            <a:ext cx="9525635" cy="0"/>
          </a:xfrm>
          <a:custGeom>
            <a:avLst/>
            <a:gdLst/>
            <a:ahLst/>
            <a:cxnLst/>
            <a:rect l="l" t="t" r="r" b="b"/>
            <a:pathLst>
              <a:path w="9525635">
                <a:moveTo>
                  <a:pt x="0" y="0"/>
                </a:moveTo>
                <a:lnTo>
                  <a:pt x="9525254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3810000"/>
            <a:ext cx="11125200" cy="0"/>
          </a:xfrm>
          <a:custGeom>
            <a:avLst/>
            <a:gdLst/>
            <a:ahLst/>
            <a:cxnLst/>
            <a:rect l="l" t="t" r="r" b="b"/>
            <a:pathLst>
              <a:path w="11125200">
                <a:moveTo>
                  <a:pt x="0" y="0"/>
                </a:moveTo>
                <a:lnTo>
                  <a:pt x="11125200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1194" y="4032884"/>
            <a:ext cx="41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96291E"/>
                </a:solidFill>
                <a:latin typeface="Tahoma"/>
                <a:cs typeface="Tahoma"/>
              </a:rPr>
              <a:t>Age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8641" y="6278829"/>
            <a:ext cx="848487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The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above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example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PPT-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10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years,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Above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calculations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044D7D"/>
                </a:solidFill>
                <a:latin typeface="Tahoma"/>
                <a:cs typeface="Tahoma"/>
              </a:rPr>
              <a:t>@8%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ARR;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3B6C"/>
                </a:solidFill>
                <a:latin typeface="Tahoma"/>
                <a:cs typeface="Tahoma"/>
              </a:rPr>
              <a:t>Charges</a:t>
            </a:r>
            <a:r>
              <a:rPr sz="1200" b="1" spc="-40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3B6C"/>
                </a:solidFill>
                <a:latin typeface="Tahoma"/>
                <a:cs typeface="Tahoma"/>
              </a:rPr>
              <a:t>including</a:t>
            </a:r>
            <a:r>
              <a:rPr sz="1200" b="1" spc="-3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3B6C"/>
                </a:solidFill>
                <a:latin typeface="Tahoma"/>
                <a:cs typeface="Tahoma"/>
              </a:rPr>
              <a:t>GST;</a:t>
            </a:r>
            <a:r>
              <a:rPr sz="1200" b="1" spc="-1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043B6C"/>
                </a:solidFill>
                <a:latin typeface="Tahoma"/>
                <a:cs typeface="Tahoma"/>
              </a:rPr>
              <a:t>Premium</a:t>
            </a:r>
            <a:r>
              <a:rPr sz="1200" b="1" spc="-65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3B6C"/>
                </a:solidFill>
                <a:latin typeface="Tahoma"/>
                <a:cs typeface="Tahoma"/>
              </a:rPr>
              <a:t>₹20,000</a:t>
            </a:r>
            <a:r>
              <a:rPr sz="1200" b="1" dirty="0">
                <a:solidFill>
                  <a:srgbClr val="043B6C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43B6C"/>
                </a:solidFill>
                <a:latin typeface="Tahoma"/>
                <a:cs typeface="Tahoma"/>
              </a:rPr>
              <a:t>p.m.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51685" y="3757320"/>
            <a:ext cx="2980055" cy="7429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05"/>
              </a:spcBef>
            </a:pPr>
            <a:r>
              <a:rPr sz="1600" b="1" spc="-60" dirty="0">
                <a:solidFill>
                  <a:srgbClr val="96291E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05"/>
              </a:spcBef>
              <a:tabLst>
                <a:tab pos="1638935" algn="l"/>
              </a:tabLst>
            </a:pP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Mortality+PAC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90" dirty="0">
                <a:solidFill>
                  <a:srgbClr val="96291E"/>
                </a:solidFill>
                <a:latin typeface="Tahoma"/>
                <a:cs typeface="Tahoma"/>
              </a:rPr>
              <a:t>Investment</a:t>
            </a:r>
            <a:r>
              <a:rPr sz="1600" b="1" spc="5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25" dirty="0">
                <a:solidFill>
                  <a:srgbClr val="96291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7065" y="3757320"/>
            <a:ext cx="6156325" cy="7429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005"/>
              </a:spcBef>
              <a:tabLst>
                <a:tab pos="3253104" algn="l"/>
              </a:tabLst>
            </a:pPr>
            <a:r>
              <a:rPr sz="1600" b="1" spc="-60" dirty="0">
                <a:solidFill>
                  <a:srgbClr val="96291E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5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60" dirty="0">
                <a:solidFill>
                  <a:srgbClr val="96291E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96291E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05"/>
              </a:spcBef>
              <a:tabLst>
                <a:tab pos="1651635" algn="l"/>
                <a:tab pos="3187065" algn="l"/>
                <a:tab pos="4814570" algn="l"/>
              </a:tabLst>
            </a:pP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Mortality+PAC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90" dirty="0">
                <a:solidFill>
                  <a:srgbClr val="96291E"/>
                </a:solidFill>
                <a:latin typeface="Tahoma"/>
                <a:cs typeface="Tahoma"/>
              </a:rPr>
              <a:t>Investment</a:t>
            </a:r>
            <a:r>
              <a:rPr sz="1600" b="1" spc="5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25" dirty="0">
                <a:solidFill>
                  <a:srgbClr val="96291E"/>
                </a:solidFill>
                <a:latin typeface="Tahoma"/>
                <a:cs typeface="Tahoma"/>
              </a:rPr>
              <a:t>%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10" dirty="0">
                <a:solidFill>
                  <a:srgbClr val="96291E"/>
                </a:solidFill>
                <a:latin typeface="Tahoma"/>
                <a:cs typeface="Tahoma"/>
              </a:rPr>
              <a:t>Mortality+PAC</a:t>
            </a:r>
            <a:r>
              <a:rPr sz="1600" b="1" dirty="0">
                <a:solidFill>
                  <a:srgbClr val="96291E"/>
                </a:solidFill>
                <a:latin typeface="Tahoma"/>
                <a:cs typeface="Tahoma"/>
              </a:rPr>
              <a:t>	</a:t>
            </a:r>
            <a:r>
              <a:rPr sz="1600" b="1" spc="-90" dirty="0">
                <a:solidFill>
                  <a:srgbClr val="96291E"/>
                </a:solidFill>
                <a:latin typeface="Tahoma"/>
                <a:cs typeface="Tahoma"/>
              </a:rPr>
              <a:t>Investment</a:t>
            </a:r>
            <a:r>
              <a:rPr sz="1600" b="1" spc="5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600" b="1" spc="-625" dirty="0">
                <a:solidFill>
                  <a:srgbClr val="96291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81000" y="4521200"/>
          <a:ext cx="11127102" cy="156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5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600" b="1" spc="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35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10,818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95.49%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11,951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95.02%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13,763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94.27%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T w="12700">
                      <a:solidFill>
                        <a:srgbClr val="C00000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600" b="1" spc="1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40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12,319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94.87%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14,387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94.01%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18,096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92.46%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600" b="1" spc="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45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15,123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93.70%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19,399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91.92%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26,309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89.04%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45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Minor </a:t>
                      </a:r>
                      <a:r>
                        <a:rPr sz="1600" b="1" spc="-6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7,930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96.70%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7,590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96.84%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8,411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043B6C"/>
                          </a:solidFill>
                          <a:latin typeface="Tahoma"/>
                          <a:cs typeface="Tahoma"/>
                        </a:rPr>
                        <a:t>96.50%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41" y="213817"/>
            <a:ext cx="411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LTCG</a:t>
            </a:r>
            <a:r>
              <a:rPr spc="-100" dirty="0"/>
              <a:t> </a:t>
            </a:r>
            <a:r>
              <a:rPr spc="-70" dirty="0"/>
              <a:t>Tax</a:t>
            </a:r>
            <a:r>
              <a:rPr spc="-135" dirty="0"/>
              <a:t> </a:t>
            </a:r>
            <a:r>
              <a:rPr spc="-10" dirty="0"/>
              <a:t>Advantage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900" y="6047943"/>
            <a:ext cx="7592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044D7D"/>
                </a:solidFill>
                <a:latin typeface="Tahoma"/>
                <a:cs typeface="Tahoma"/>
              </a:rPr>
              <a:t>**The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above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044D7D"/>
                </a:solidFill>
                <a:latin typeface="Tahoma"/>
                <a:cs typeface="Tahoma"/>
              </a:rPr>
              <a:t>example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is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LA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Age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044D7D"/>
                </a:solidFill>
                <a:latin typeface="Tahoma"/>
                <a:cs typeface="Tahoma"/>
              </a:rPr>
              <a:t>3,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Male;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Proposer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Age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044D7D"/>
                </a:solidFill>
                <a:latin typeface="Tahoma"/>
                <a:cs typeface="Tahoma"/>
              </a:rPr>
              <a:t>35;</a:t>
            </a:r>
            <a:r>
              <a:rPr sz="1200" b="1" spc="-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PPT-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20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years, 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Above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calculation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044D7D"/>
                </a:solidFill>
                <a:latin typeface="Tahoma"/>
                <a:cs typeface="Tahoma"/>
              </a:rPr>
              <a:t>@8%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ARR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1845" y="3116072"/>
            <a:ext cx="759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solidFill>
                  <a:srgbClr val="014782"/>
                </a:solidFill>
                <a:latin typeface="Tahoma"/>
                <a:cs typeface="Tahoma"/>
              </a:rPr>
              <a:t>Year </a:t>
            </a:r>
            <a:r>
              <a:rPr sz="1600" b="1" spc="-50" dirty="0">
                <a:solidFill>
                  <a:srgbClr val="014782"/>
                </a:solidFill>
                <a:latin typeface="Tahoma"/>
                <a:cs typeface="Tahoma"/>
              </a:rPr>
              <a:t>20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8449" y="1028090"/>
            <a:ext cx="10805795" cy="2067560"/>
            <a:chOff x="548449" y="1028090"/>
            <a:chExt cx="10805795" cy="20675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49" y="1598168"/>
              <a:ext cx="1386839" cy="13639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09" y="2985388"/>
              <a:ext cx="10666666" cy="1102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97976" y="1924861"/>
              <a:ext cx="507365" cy="1040130"/>
            </a:xfrm>
            <a:custGeom>
              <a:avLst/>
              <a:gdLst/>
              <a:ahLst/>
              <a:cxnLst/>
              <a:rect l="l" t="t" r="r" b="b"/>
              <a:pathLst>
                <a:path w="507365" h="1040130">
                  <a:moveTo>
                    <a:pt x="0" y="154895"/>
                  </a:moveTo>
                  <a:lnTo>
                    <a:pt x="102072" y="154895"/>
                  </a:lnTo>
                  <a:lnTo>
                    <a:pt x="102073" y="1039856"/>
                  </a:lnTo>
                  <a:lnTo>
                    <a:pt x="405017" y="1039855"/>
                  </a:lnTo>
                  <a:lnTo>
                    <a:pt x="405016" y="154895"/>
                  </a:lnTo>
                  <a:lnTo>
                    <a:pt x="506925" y="154895"/>
                  </a:lnTo>
                  <a:lnTo>
                    <a:pt x="253551" y="0"/>
                  </a:lnTo>
                  <a:lnTo>
                    <a:pt x="0" y="154895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6542" y="1028090"/>
              <a:ext cx="667207" cy="8983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21856" y="2231834"/>
            <a:ext cx="3980179" cy="584835"/>
          </a:xfrm>
          <a:prstGeom prst="rect">
            <a:avLst/>
          </a:prstGeom>
          <a:ln w="9525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600" b="1" spc="80" dirty="0">
                <a:solidFill>
                  <a:srgbClr val="014782"/>
                </a:solidFill>
                <a:latin typeface="Calibri"/>
                <a:cs typeface="Calibri"/>
              </a:rPr>
              <a:t>Get</a:t>
            </a:r>
            <a:r>
              <a:rPr sz="1600" b="1" spc="5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105" dirty="0">
                <a:solidFill>
                  <a:srgbClr val="014782"/>
                </a:solidFill>
                <a:latin typeface="Calibri"/>
                <a:cs typeface="Calibri"/>
              </a:rPr>
              <a:t>₹23.08</a:t>
            </a:r>
            <a:r>
              <a:rPr sz="1600" b="1" spc="80" dirty="0">
                <a:solidFill>
                  <a:srgbClr val="014782"/>
                </a:solidFill>
                <a:latin typeface="Calibri"/>
                <a:cs typeface="Calibri"/>
              </a:rPr>
              <a:t> Crore</a:t>
            </a:r>
            <a:r>
              <a:rPr sz="1600" b="1" spc="7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100" dirty="0">
                <a:solidFill>
                  <a:srgbClr val="014782"/>
                </a:solidFill>
                <a:latin typeface="Calibri"/>
                <a:cs typeface="Calibri"/>
              </a:rPr>
              <a:t>at</a:t>
            </a:r>
            <a:r>
              <a:rPr sz="1600" b="1" spc="7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014782"/>
                </a:solidFill>
                <a:latin typeface="Calibri"/>
                <a:cs typeface="Calibri"/>
              </a:rPr>
              <a:t>the</a:t>
            </a:r>
            <a:r>
              <a:rPr sz="1600" b="1" spc="7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80" dirty="0">
                <a:solidFill>
                  <a:srgbClr val="014782"/>
                </a:solidFill>
                <a:latin typeface="Calibri"/>
                <a:cs typeface="Calibri"/>
              </a:rPr>
              <a:t>end</a:t>
            </a:r>
            <a:r>
              <a:rPr sz="1600" b="1" spc="7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014782"/>
                </a:solidFill>
                <a:latin typeface="Calibri"/>
                <a:cs typeface="Calibri"/>
              </a:rPr>
              <a:t>of</a:t>
            </a:r>
            <a:r>
              <a:rPr sz="1600" b="1" spc="65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160" dirty="0">
                <a:solidFill>
                  <a:srgbClr val="014782"/>
                </a:solidFill>
                <a:latin typeface="Calibri"/>
                <a:cs typeface="Calibri"/>
              </a:rPr>
              <a:t>PT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65" dirty="0">
                <a:solidFill>
                  <a:srgbClr val="014782"/>
                </a:solidFill>
                <a:latin typeface="Calibri"/>
                <a:cs typeface="Calibri"/>
              </a:rPr>
              <a:t>**Tax</a:t>
            </a:r>
            <a:r>
              <a:rPr sz="1600" b="1" spc="60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14782"/>
                </a:solidFill>
                <a:latin typeface="Calibri"/>
                <a:cs typeface="Calibri"/>
              </a:rPr>
              <a:t>Free**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725" y="3122167"/>
            <a:ext cx="638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solidFill>
                  <a:srgbClr val="014782"/>
                </a:solidFill>
                <a:latin typeface="Tahoma"/>
                <a:cs typeface="Tahoma"/>
              </a:rPr>
              <a:t>Year</a:t>
            </a:r>
            <a:r>
              <a:rPr sz="1600" b="1" spc="-55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14782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4855" y="3355213"/>
            <a:ext cx="177800" cy="393065"/>
          </a:xfrm>
          <a:custGeom>
            <a:avLst/>
            <a:gdLst/>
            <a:ahLst/>
            <a:cxnLst/>
            <a:rect l="l" t="t" r="r" b="b"/>
            <a:pathLst>
              <a:path w="177800" h="393064">
                <a:moveTo>
                  <a:pt x="88595" y="0"/>
                </a:moveTo>
                <a:lnTo>
                  <a:pt x="0" y="104012"/>
                </a:lnTo>
                <a:lnTo>
                  <a:pt x="35648" y="104012"/>
                </a:lnTo>
                <a:lnTo>
                  <a:pt x="35648" y="392938"/>
                </a:lnTo>
                <a:lnTo>
                  <a:pt x="141554" y="392938"/>
                </a:lnTo>
                <a:lnTo>
                  <a:pt x="141554" y="104012"/>
                </a:lnTo>
                <a:lnTo>
                  <a:pt x="177190" y="104012"/>
                </a:lnTo>
                <a:lnTo>
                  <a:pt x="8859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466" y="3355213"/>
            <a:ext cx="177800" cy="393065"/>
          </a:xfrm>
          <a:custGeom>
            <a:avLst/>
            <a:gdLst/>
            <a:ahLst/>
            <a:cxnLst/>
            <a:rect l="l" t="t" r="r" b="b"/>
            <a:pathLst>
              <a:path w="177800" h="393064">
                <a:moveTo>
                  <a:pt x="88595" y="0"/>
                </a:moveTo>
                <a:lnTo>
                  <a:pt x="0" y="104012"/>
                </a:lnTo>
                <a:lnTo>
                  <a:pt x="35636" y="104012"/>
                </a:lnTo>
                <a:lnTo>
                  <a:pt x="35636" y="392938"/>
                </a:lnTo>
                <a:lnTo>
                  <a:pt x="141541" y="392938"/>
                </a:lnTo>
                <a:lnTo>
                  <a:pt x="141541" y="104012"/>
                </a:lnTo>
                <a:lnTo>
                  <a:pt x="177190" y="104012"/>
                </a:lnTo>
                <a:lnTo>
                  <a:pt x="8859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7558" y="3364484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5" h="393064">
                <a:moveTo>
                  <a:pt x="88646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0"/>
                </a:lnTo>
                <a:lnTo>
                  <a:pt x="141478" y="392810"/>
                </a:lnTo>
                <a:lnTo>
                  <a:pt x="141478" y="104012"/>
                </a:lnTo>
                <a:lnTo>
                  <a:pt x="177165" y="104012"/>
                </a:lnTo>
                <a:lnTo>
                  <a:pt x="886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9763" y="3364484"/>
            <a:ext cx="177800" cy="393065"/>
          </a:xfrm>
          <a:custGeom>
            <a:avLst/>
            <a:gdLst/>
            <a:ahLst/>
            <a:cxnLst/>
            <a:rect l="l" t="t" r="r" b="b"/>
            <a:pathLst>
              <a:path w="177800" h="393064">
                <a:moveTo>
                  <a:pt x="88645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0"/>
                </a:lnTo>
                <a:lnTo>
                  <a:pt x="141605" y="392810"/>
                </a:lnTo>
                <a:lnTo>
                  <a:pt x="141605" y="104012"/>
                </a:lnTo>
                <a:lnTo>
                  <a:pt x="177292" y="104012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9708" y="3352800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518" y="0"/>
                </a:moveTo>
                <a:lnTo>
                  <a:pt x="0" y="104012"/>
                </a:lnTo>
                <a:lnTo>
                  <a:pt x="35560" y="104012"/>
                </a:lnTo>
                <a:lnTo>
                  <a:pt x="35560" y="392811"/>
                </a:lnTo>
                <a:lnTo>
                  <a:pt x="141478" y="392811"/>
                </a:lnTo>
                <a:lnTo>
                  <a:pt x="141478" y="104012"/>
                </a:lnTo>
                <a:lnTo>
                  <a:pt x="177165" y="104012"/>
                </a:lnTo>
                <a:lnTo>
                  <a:pt x="885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5783" y="3352800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6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1"/>
                </a:lnTo>
                <a:lnTo>
                  <a:pt x="141605" y="392811"/>
                </a:lnTo>
                <a:lnTo>
                  <a:pt x="141605" y="104012"/>
                </a:lnTo>
                <a:lnTo>
                  <a:pt x="177165" y="104012"/>
                </a:lnTo>
                <a:lnTo>
                  <a:pt x="886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5222" y="3362071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5" y="0"/>
                </a:moveTo>
                <a:lnTo>
                  <a:pt x="0" y="104012"/>
                </a:lnTo>
                <a:lnTo>
                  <a:pt x="35686" y="104012"/>
                </a:lnTo>
                <a:lnTo>
                  <a:pt x="35686" y="392810"/>
                </a:lnTo>
                <a:lnTo>
                  <a:pt x="141604" y="392810"/>
                </a:lnTo>
                <a:lnTo>
                  <a:pt x="141604" y="104012"/>
                </a:lnTo>
                <a:lnTo>
                  <a:pt x="177164" y="104012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3135" y="3362071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5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810"/>
                </a:lnTo>
                <a:lnTo>
                  <a:pt x="141605" y="392810"/>
                </a:lnTo>
                <a:lnTo>
                  <a:pt x="141605" y="104012"/>
                </a:lnTo>
                <a:lnTo>
                  <a:pt x="177164" y="104012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5307" y="3356483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645" y="0"/>
                </a:moveTo>
                <a:lnTo>
                  <a:pt x="0" y="104012"/>
                </a:lnTo>
                <a:lnTo>
                  <a:pt x="35687" y="104012"/>
                </a:lnTo>
                <a:lnTo>
                  <a:pt x="35687" y="392937"/>
                </a:lnTo>
                <a:lnTo>
                  <a:pt x="141477" y="392937"/>
                </a:lnTo>
                <a:lnTo>
                  <a:pt x="141477" y="104012"/>
                </a:lnTo>
                <a:lnTo>
                  <a:pt x="177164" y="104012"/>
                </a:lnTo>
                <a:lnTo>
                  <a:pt x="886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3221" y="3356483"/>
            <a:ext cx="177165" cy="393065"/>
          </a:xfrm>
          <a:custGeom>
            <a:avLst/>
            <a:gdLst/>
            <a:ahLst/>
            <a:cxnLst/>
            <a:rect l="l" t="t" r="r" b="b"/>
            <a:pathLst>
              <a:path w="177164" h="393064">
                <a:moveTo>
                  <a:pt x="88518" y="0"/>
                </a:moveTo>
                <a:lnTo>
                  <a:pt x="0" y="104012"/>
                </a:lnTo>
                <a:lnTo>
                  <a:pt x="35559" y="104012"/>
                </a:lnTo>
                <a:lnTo>
                  <a:pt x="35559" y="392937"/>
                </a:lnTo>
                <a:lnTo>
                  <a:pt x="141477" y="392937"/>
                </a:lnTo>
                <a:lnTo>
                  <a:pt x="141477" y="104012"/>
                </a:lnTo>
                <a:lnTo>
                  <a:pt x="177164" y="104012"/>
                </a:lnTo>
                <a:lnTo>
                  <a:pt x="885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05916" y="3775964"/>
            <a:ext cx="2183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14782"/>
                </a:solidFill>
                <a:latin typeface="Calibri"/>
                <a:cs typeface="Calibri"/>
              </a:rPr>
              <a:t>Pay</a:t>
            </a:r>
            <a:r>
              <a:rPr sz="1200" b="1" dirty="0">
                <a:solidFill>
                  <a:srgbClr val="01478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044D7D"/>
                </a:solidFill>
                <a:latin typeface="Tahoma"/>
                <a:cs typeface="Tahoma"/>
              </a:rPr>
              <a:t>₹20,000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044D7D"/>
                </a:solidFill>
                <a:latin typeface="Tahoma"/>
                <a:cs typeface="Tahoma"/>
              </a:rPr>
              <a:t>p.m.</a:t>
            </a:r>
            <a:r>
              <a:rPr sz="1200" b="1" spc="-1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for</a:t>
            </a:r>
            <a:r>
              <a:rPr sz="1200" b="1" spc="-1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10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years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46707" y="1965325"/>
            <a:ext cx="2997200" cy="822960"/>
          </a:xfrm>
          <a:custGeom>
            <a:avLst/>
            <a:gdLst/>
            <a:ahLst/>
            <a:cxnLst/>
            <a:rect l="l" t="t" r="r" b="b"/>
            <a:pathLst>
              <a:path w="2997200" h="822960">
                <a:moveTo>
                  <a:pt x="2896743" y="822960"/>
                </a:moveTo>
                <a:lnTo>
                  <a:pt x="100456" y="822960"/>
                </a:lnTo>
                <a:lnTo>
                  <a:pt x="61341" y="815086"/>
                </a:lnTo>
                <a:lnTo>
                  <a:pt x="29463" y="793623"/>
                </a:lnTo>
                <a:lnTo>
                  <a:pt x="7874" y="761746"/>
                </a:lnTo>
                <a:lnTo>
                  <a:pt x="0" y="722629"/>
                </a:lnTo>
                <a:lnTo>
                  <a:pt x="0" y="100329"/>
                </a:lnTo>
                <a:lnTo>
                  <a:pt x="7874" y="61340"/>
                </a:lnTo>
                <a:lnTo>
                  <a:pt x="29463" y="29463"/>
                </a:lnTo>
                <a:lnTo>
                  <a:pt x="61341" y="7874"/>
                </a:lnTo>
                <a:lnTo>
                  <a:pt x="100456" y="0"/>
                </a:lnTo>
                <a:lnTo>
                  <a:pt x="2896743" y="0"/>
                </a:lnTo>
                <a:lnTo>
                  <a:pt x="2935859" y="7874"/>
                </a:lnTo>
                <a:lnTo>
                  <a:pt x="2967735" y="29463"/>
                </a:lnTo>
                <a:lnTo>
                  <a:pt x="2989326" y="61340"/>
                </a:lnTo>
                <a:lnTo>
                  <a:pt x="2997200" y="100329"/>
                </a:lnTo>
                <a:lnTo>
                  <a:pt x="2997200" y="722629"/>
                </a:lnTo>
                <a:lnTo>
                  <a:pt x="2989326" y="761746"/>
                </a:lnTo>
                <a:lnTo>
                  <a:pt x="2967735" y="793623"/>
                </a:lnTo>
                <a:lnTo>
                  <a:pt x="2935859" y="815086"/>
                </a:lnTo>
                <a:lnTo>
                  <a:pt x="2896743" y="822960"/>
                </a:lnTo>
                <a:close/>
              </a:path>
            </a:pathLst>
          </a:custGeom>
          <a:ln w="10170">
            <a:solidFill>
              <a:srgbClr val="A3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11501" y="2107514"/>
            <a:ext cx="2519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170" dirty="0">
                <a:solidFill>
                  <a:srgbClr val="09497D"/>
                </a:solidFill>
                <a:latin typeface="Calibri"/>
                <a:cs typeface="Calibri"/>
              </a:rPr>
              <a:t>Pay</a:t>
            </a:r>
            <a:r>
              <a:rPr sz="1800" b="1" spc="30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9497D"/>
                </a:solidFill>
                <a:latin typeface="Calibri"/>
                <a:cs typeface="Calibri"/>
              </a:rPr>
              <a:t>20k</a:t>
            </a:r>
            <a:r>
              <a:rPr sz="1800" b="1" spc="-45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9497D"/>
                </a:solidFill>
                <a:latin typeface="Calibri"/>
                <a:cs typeface="Calibri"/>
              </a:rPr>
              <a:t>pm</a:t>
            </a:r>
            <a:r>
              <a:rPr sz="1800" b="1" spc="30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497D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spc="130" dirty="0">
                <a:solidFill>
                  <a:srgbClr val="09497D"/>
                </a:solidFill>
                <a:latin typeface="Calibri"/>
                <a:cs typeface="Calibri"/>
              </a:rPr>
              <a:t>20</a:t>
            </a:r>
            <a:r>
              <a:rPr sz="1800" b="1" spc="15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09497D"/>
                </a:solidFill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105" dirty="0">
                <a:solidFill>
                  <a:srgbClr val="09497D"/>
                </a:solidFill>
                <a:latin typeface="Calibri"/>
                <a:cs typeface="Calibri"/>
              </a:rPr>
              <a:t>=Total</a:t>
            </a:r>
            <a:r>
              <a:rPr sz="1800" b="1" spc="65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497D"/>
                </a:solidFill>
                <a:latin typeface="Calibri"/>
                <a:cs typeface="Calibri"/>
              </a:rPr>
              <a:t>of</a:t>
            </a:r>
            <a:r>
              <a:rPr sz="1800" b="1" spc="80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9497D"/>
                </a:solidFill>
                <a:latin typeface="Calibri"/>
                <a:cs typeface="Calibri"/>
              </a:rPr>
              <a:t>₹48</a:t>
            </a:r>
            <a:r>
              <a:rPr sz="1800" b="1" spc="55" dirty="0">
                <a:solidFill>
                  <a:srgbClr val="09497D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9497D"/>
                </a:solidFill>
                <a:latin typeface="Calibri"/>
                <a:cs typeface="Calibri"/>
              </a:rPr>
              <a:t>lakhs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6873" y="4330915"/>
            <a:ext cx="4722241" cy="161175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306571" y="4495292"/>
            <a:ext cx="2870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3B67"/>
                </a:solidFill>
                <a:latin typeface="Tahoma"/>
                <a:cs typeface="Tahoma"/>
              </a:rPr>
              <a:t>Total</a:t>
            </a:r>
            <a:r>
              <a:rPr sz="2400" b="1" spc="-114" dirty="0">
                <a:solidFill>
                  <a:srgbClr val="0E3B67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E3B67"/>
                </a:solidFill>
                <a:latin typeface="Tahoma"/>
                <a:cs typeface="Tahoma"/>
              </a:rPr>
              <a:t>Capital</a:t>
            </a:r>
            <a:r>
              <a:rPr sz="2400" b="1" spc="-135" dirty="0">
                <a:solidFill>
                  <a:srgbClr val="0E3B67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E3B67"/>
                </a:solidFill>
                <a:latin typeface="Tahoma"/>
                <a:cs typeface="Tahoma"/>
              </a:rPr>
              <a:t>Gain–</a:t>
            </a:r>
            <a:endParaRPr sz="2400">
              <a:latin typeface="Tahoma"/>
              <a:cs typeface="Tahoma"/>
            </a:endParaRPr>
          </a:p>
          <a:p>
            <a:pPr marR="10795" algn="ctr">
              <a:lnSpc>
                <a:spcPct val="100000"/>
              </a:lnSpc>
            </a:pPr>
            <a:r>
              <a:rPr sz="2400" b="1" spc="-65" dirty="0">
                <a:solidFill>
                  <a:srgbClr val="1F477B"/>
                </a:solidFill>
                <a:latin typeface="Tahoma"/>
                <a:cs typeface="Tahoma"/>
              </a:rPr>
              <a:t>₹22</a:t>
            </a:r>
            <a:r>
              <a:rPr sz="2400" b="1" spc="-65" dirty="0">
                <a:solidFill>
                  <a:srgbClr val="0E3B67"/>
                </a:solidFill>
                <a:latin typeface="Tahoma"/>
                <a:cs typeface="Tahoma"/>
              </a:rPr>
              <a:t>.61</a:t>
            </a:r>
            <a:r>
              <a:rPr sz="2400" b="1" spc="-120" dirty="0">
                <a:solidFill>
                  <a:srgbClr val="0E3B67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E3B67"/>
                </a:solidFill>
                <a:latin typeface="Tahoma"/>
                <a:cs typeface="Tahoma"/>
              </a:rPr>
              <a:t>Crore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1803" y="4290491"/>
            <a:ext cx="3011043" cy="188391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3733850"/>
            <a:ext cx="314162" cy="4114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46593" y="4495927"/>
            <a:ext cx="1609090" cy="7696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45720">
              <a:lnSpc>
                <a:spcPct val="103299"/>
              </a:lnSpc>
              <a:spcBef>
                <a:spcPts val="5"/>
              </a:spcBef>
            </a:pP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~₹2.83</a:t>
            </a:r>
            <a:r>
              <a:rPr sz="2400" b="1" spc="-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Cr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Tax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Saved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2178" y="841628"/>
            <a:ext cx="1544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Growth</a:t>
            </a:r>
            <a:r>
              <a:rPr sz="2000" b="1" spc="-114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96281D"/>
                </a:solidFill>
                <a:uFill>
                  <a:solidFill>
                    <a:srgbClr val="96281D"/>
                  </a:solidFill>
                </a:uFill>
                <a:latin typeface="Tahoma"/>
                <a:cs typeface="Tahoma"/>
              </a:rPr>
              <a:t>Plus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67600" y="609599"/>
            <a:ext cx="2647950" cy="1477645"/>
          </a:xfrm>
          <a:custGeom>
            <a:avLst/>
            <a:gdLst/>
            <a:ahLst/>
            <a:cxnLst/>
            <a:rect l="l" t="t" r="r" b="b"/>
            <a:pathLst>
              <a:path w="2647950" h="1477645">
                <a:moveTo>
                  <a:pt x="2647696" y="454533"/>
                </a:moveTo>
                <a:lnTo>
                  <a:pt x="1996948" y="446786"/>
                </a:lnTo>
                <a:lnTo>
                  <a:pt x="2006092" y="436499"/>
                </a:lnTo>
                <a:lnTo>
                  <a:pt x="2042541" y="395097"/>
                </a:lnTo>
                <a:lnTo>
                  <a:pt x="2199894" y="216916"/>
                </a:lnTo>
                <a:lnTo>
                  <a:pt x="1765808" y="395097"/>
                </a:lnTo>
                <a:lnTo>
                  <a:pt x="1773936" y="297053"/>
                </a:lnTo>
                <a:lnTo>
                  <a:pt x="1798701" y="0"/>
                </a:lnTo>
                <a:lnTo>
                  <a:pt x="1383919" y="297053"/>
                </a:lnTo>
                <a:lnTo>
                  <a:pt x="1167003" y="129032"/>
                </a:lnTo>
                <a:lnTo>
                  <a:pt x="1020826" y="436499"/>
                </a:lnTo>
                <a:lnTo>
                  <a:pt x="516255" y="247904"/>
                </a:lnTo>
                <a:lnTo>
                  <a:pt x="624713" y="534670"/>
                </a:lnTo>
                <a:lnTo>
                  <a:pt x="101092" y="565658"/>
                </a:lnTo>
                <a:lnTo>
                  <a:pt x="411988" y="770750"/>
                </a:lnTo>
                <a:lnTo>
                  <a:pt x="411988" y="798868"/>
                </a:lnTo>
                <a:lnTo>
                  <a:pt x="0" y="872617"/>
                </a:lnTo>
                <a:lnTo>
                  <a:pt x="0" y="899160"/>
                </a:lnTo>
                <a:lnTo>
                  <a:pt x="370078" y="1051306"/>
                </a:lnTo>
                <a:lnTo>
                  <a:pt x="115189" y="1219200"/>
                </a:lnTo>
                <a:lnTo>
                  <a:pt x="553974" y="1247521"/>
                </a:lnTo>
                <a:lnTo>
                  <a:pt x="567944" y="1477391"/>
                </a:lnTo>
                <a:lnTo>
                  <a:pt x="893318" y="1239647"/>
                </a:lnTo>
                <a:lnTo>
                  <a:pt x="1039495" y="1348232"/>
                </a:lnTo>
                <a:lnTo>
                  <a:pt x="1138555" y="1239647"/>
                </a:lnTo>
                <a:lnTo>
                  <a:pt x="1185672" y="1188085"/>
                </a:lnTo>
                <a:lnTo>
                  <a:pt x="1402588" y="1288669"/>
                </a:lnTo>
                <a:lnTo>
                  <a:pt x="1438402" y="1188085"/>
                </a:lnTo>
                <a:lnTo>
                  <a:pt x="1473327" y="1089914"/>
                </a:lnTo>
                <a:lnTo>
                  <a:pt x="1817751" y="1188085"/>
                </a:lnTo>
                <a:lnTo>
                  <a:pt x="1799844" y="1089914"/>
                </a:lnTo>
                <a:lnTo>
                  <a:pt x="1780794" y="985647"/>
                </a:lnTo>
                <a:lnTo>
                  <a:pt x="1805292" y="985647"/>
                </a:lnTo>
                <a:lnTo>
                  <a:pt x="2308225" y="1069086"/>
                </a:lnTo>
                <a:lnTo>
                  <a:pt x="2188210" y="981456"/>
                </a:lnTo>
                <a:lnTo>
                  <a:pt x="2088388" y="908685"/>
                </a:lnTo>
                <a:lnTo>
                  <a:pt x="2088388" y="814920"/>
                </a:lnTo>
                <a:lnTo>
                  <a:pt x="2232660" y="772160"/>
                </a:lnTo>
                <a:lnTo>
                  <a:pt x="2088388" y="656018"/>
                </a:lnTo>
                <a:lnTo>
                  <a:pt x="2088388" y="637882"/>
                </a:lnTo>
                <a:lnTo>
                  <a:pt x="2647696" y="454533"/>
                </a:lnTo>
                <a:close/>
              </a:path>
            </a:pathLst>
          </a:custGeom>
          <a:solidFill>
            <a:srgbClr val="962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959343" y="1217802"/>
            <a:ext cx="1287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TAX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FREE!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8462" y="3757040"/>
            <a:ext cx="518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6291E"/>
                </a:solidFill>
                <a:latin typeface="Tahoma"/>
                <a:cs typeface="Tahoma"/>
              </a:rPr>
              <a:t>Age</a:t>
            </a:r>
            <a:r>
              <a:rPr sz="1400" b="1" spc="-65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96291E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43732" y="3757040"/>
            <a:ext cx="624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6291E"/>
                </a:solidFill>
                <a:latin typeface="Tahoma"/>
                <a:cs typeface="Tahoma"/>
              </a:rPr>
              <a:t>Age</a:t>
            </a:r>
            <a:r>
              <a:rPr sz="1400" b="1" spc="-7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96291E"/>
                </a:solidFill>
                <a:latin typeface="Tahoma"/>
                <a:cs typeface="Tahoma"/>
              </a:rPr>
              <a:t>23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88962" y="3693863"/>
            <a:ext cx="298450" cy="478790"/>
            <a:chOff x="4088962" y="3693863"/>
            <a:chExt cx="298450" cy="478790"/>
          </a:xfrm>
        </p:grpSpPr>
        <p:sp>
          <p:nvSpPr>
            <p:cNvPr id="36" name="object 36"/>
            <p:cNvSpPr/>
            <p:nvPr/>
          </p:nvSpPr>
          <p:spPr>
            <a:xfrm>
              <a:off x="4088962" y="4126625"/>
              <a:ext cx="298450" cy="45720"/>
            </a:xfrm>
            <a:custGeom>
              <a:avLst/>
              <a:gdLst/>
              <a:ahLst/>
              <a:cxnLst/>
              <a:rect l="l" t="t" r="r" b="b"/>
              <a:pathLst>
                <a:path w="298450" h="45720">
                  <a:moveTo>
                    <a:pt x="149096" y="0"/>
                  </a:moveTo>
                  <a:lnTo>
                    <a:pt x="91047" y="1781"/>
                  </a:lnTo>
                  <a:lnTo>
                    <a:pt x="43657" y="6643"/>
                  </a:lnTo>
                  <a:lnTo>
                    <a:pt x="11712" y="13859"/>
                  </a:lnTo>
                  <a:lnTo>
                    <a:pt x="0" y="22704"/>
                  </a:lnTo>
                  <a:lnTo>
                    <a:pt x="11712" y="31550"/>
                  </a:lnTo>
                  <a:lnTo>
                    <a:pt x="43657" y="38766"/>
                  </a:lnTo>
                  <a:lnTo>
                    <a:pt x="91048" y="43627"/>
                  </a:lnTo>
                  <a:lnTo>
                    <a:pt x="149097" y="45409"/>
                  </a:lnTo>
                  <a:lnTo>
                    <a:pt x="207145" y="43627"/>
                  </a:lnTo>
                  <a:lnTo>
                    <a:pt x="254536" y="38766"/>
                  </a:lnTo>
                  <a:lnTo>
                    <a:pt x="286481" y="31550"/>
                  </a:lnTo>
                  <a:lnTo>
                    <a:pt x="298193" y="22704"/>
                  </a:lnTo>
                  <a:lnTo>
                    <a:pt x="286481" y="13859"/>
                  </a:lnTo>
                  <a:lnTo>
                    <a:pt x="254536" y="6643"/>
                  </a:lnTo>
                  <a:lnTo>
                    <a:pt x="207145" y="1781"/>
                  </a:lnTo>
                  <a:lnTo>
                    <a:pt x="149096" y="0"/>
                  </a:lnTo>
                  <a:close/>
                </a:path>
              </a:pathLst>
            </a:custGeom>
            <a:solidFill>
              <a:srgbClr val="5F5F5F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6593" y="3693863"/>
              <a:ext cx="202897" cy="459336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95023" y="3273678"/>
            <a:ext cx="163512" cy="38100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0464800" y="3097323"/>
            <a:ext cx="944880" cy="51815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600" b="1" spc="-60" dirty="0">
                <a:solidFill>
                  <a:srgbClr val="014782"/>
                </a:solidFill>
                <a:latin typeface="Tahoma"/>
                <a:cs typeface="Tahoma"/>
              </a:rPr>
              <a:t>End</a:t>
            </a:r>
            <a:r>
              <a:rPr sz="1600" b="1" spc="-50" dirty="0">
                <a:solidFill>
                  <a:srgbClr val="014782"/>
                </a:solidFill>
                <a:latin typeface="Tahoma"/>
                <a:cs typeface="Tahoma"/>
              </a:rPr>
              <a:t> of</a:t>
            </a:r>
            <a:r>
              <a:rPr sz="1600" b="1" spc="-60" dirty="0">
                <a:solidFill>
                  <a:srgbClr val="014782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14782"/>
                </a:solidFill>
                <a:latin typeface="Tahoma"/>
                <a:cs typeface="Tahoma"/>
              </a:rPr>
              <a:t>PT</a:t>
            </a:r>
            <a:endParaRPr sz="1600">
              <a:latin typeface="Tahoma"/>
              <a:cs typeface="Tahoma"/>
            </a:endParaRPr>
          </a:p>
          <a:p>
            <a:pPr marL="307340">
              <a:lnSpc>
                <a:spcPct val="100000"/>
              </a:lnSpc>
              <a:spcBef>
                <a:spcPts val="130"/>
              </a:spcBef>
            </a:pPr>
            <a:r>
              <a:rPr sz="1400" b="1" dirty="0">
                <a:solidFill>
                  <a:srgbClr val="96291E"/>
                </a:solidFill>
                <a:latin typeface="Tahoma"/>
                <a:cs typeface="Tahoma"/>
              </a:rPr>
              <a:t>Age</a:t>
            </a:r>
            <a:r>
              <a:rPr sz="1400" b="1" spc="-70" dirty="0">
                <a:solidFill>
                  <a:srgbClr val="96291E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96291E"/>
                </a:solidFill>
                <a:latin typeface="Tahoma"/>
                <a:cs typeface="Tahoma"/>
              </a:rPr>
              <a:t>75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93900" y="6230061"/>
            <a:ext cx="582041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LTCG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assumed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at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125" dirty="0">
                <a:solidFill>
                  <a:srgbClr val="044D7D"/>
                </a:solidFill>
                <a:latin typeface="Tahoma"/>
                <a:cs typeface="Tahoma"/>
              </a:rPr>
              <a:t>12.5%;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044D7D"/>
                </a:solidFill>
                <a:latin typeface="Tahoma"/>
                <a:cs typeface="Tahoma"/>
              </a:rPr>
              <a:t>Subject</a:t>
            </a:r>
            <a:r>
              <a:rPr sz="1200" b="1" spc="-4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to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2.5Lacs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of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044D7D"/>
                </a:solidFill>
                <a:latin typeface="Tahoma"/>
                <a:cs typeface="Tahoma"/>
              </a:rPr>
              <a:t>premium</a:t>
            </a:r>
            <a:r>
              <a:rPr sz="1200" b="1" spc="-7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44D7D"/>
                </a:solidFill>
                <a:latin typeface="Tahoma"/>
                <a:cs typeface="Tahoma"/>
              </a:rPr>
              <a:t>ULIPs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44D7D"/>
                </a:solidFill>
                <a:latin typeface="Tahoma"/>
                <a:cs typeface="Tahoma"/>
              </a:rPr>
              <a:t>on</a:t>
            </a:r>
            <a:r>
              <a:rPr sz="1200" b="1" spc="-2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1</a:t>
            </a:r>
            <a:r>
              <a:rPr sz="1200" b="1" spc="-35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44D7D"/>
                </a:solidFill>
                <a:latin typeface="Tahoma"/>
                <a:cs typeface="Tahoma"/>
              </a:rPr>
              <a:t>PAN</a:t>
            </a:r>
            <a:r>
              <a:rPr sz="1200" b="1" spc="-30" dirty="0">
                <a:solidFill>
                  <a:srgbClr val="044D7D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44D7D"/>
                </a:solidFill>
                <a:latin typeface="Tahoma"/>
                <a:cs typeface="Tahoma"/>
              </a:rPr>
              <a:t>Card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Strictly</a:t>
            </a:r>
            <a:r>
              <a:rPr spc="-80" dirty="0"/>
              <a:t> </a:t>
            </a:r>
            <a:r>
              <a:rPr spc="-55" dirty="0"/>
              <a:t>for</a:t>
            </a:r>
            <a:r>
              <a:rPr spc="-70" dirty="0"/>
              <a:t> </a:t>
            </a:r>
            <a:r>
              <a:rPr spc="-60" dirty="0"/>
              <a:t>internal</a:t>
            </a:r>
            <a:r>
              <a:rPr spc="-80" dirty="0"/>
              <a:t> </a:t>
            </a:r>
            <a:r>
              <a:rPr spc="-60" dirty="0"/>
              <a:t>circulation </a:t>
            </a:r>
            <a:r>
              <a:rPr spc="-80" dirty="0"/>
              <a:t>only.</a:t>
            </a:r>
            <a:r>
              <a:rPr spc="-65" dirty="0"/>
              <a:t> </a:t>
            </a:r>
            <a:r>
              <a:rPr spc="-60" dirty="0"/>
              <a:t>Should</a:t>
            </a:r>
            <a:r>
              <a:rPr spc="-70" dirty="0"/>
              <a:t> </a:t>
            </a:r>
            <a:r>
              <a:rPr spc="-60" dirty="0"/>
              <a:t>not</a:t>
            </a:r>
            <a:r>
              <a:rPr spc="-85" dirty="0"/>
              <a:t> </a:t>
            </a:r>
            <a:r>
              <a:rPr spc="-50" dirty="0"/>
              <a:t>be</a:t>
            </a:r>
            <a:r>
              <a:rPr spc="-80" dirty="0"/>
              <a:t> </a:t>
            </a:r>
            <a:r>
              <a:rPr spc="-65" dirty="0"/>
              <a:t>further</a:t>
            </a:r>
            <a:r>
              <a:rPr spc="-75" dirty="0"/>
              <a:t> </a:t>
            </a:r>
            <a:r>
              <a:rPr spc="-60" dirty="0"/>
              <a:t>circulated/</a:t>
            </a:r>
            <a:r>
              <a:rPr spc="-55" dirty="0"/>
              <a:t> </a:t>
            </a:r>
            <a:r>
              <a:rPr spc="-60" dirty="0"/>
              <a:t>used</a:t>
            </a:r>
            <a:r>
              <a:rPr spc="-70" dirty="0"/>
              <a:t> </a:t>
            </a:r>
            <a:r>
              <a:rPr spc="-55" dirty="0"/>
              <a:t>for</a:t>
            </a:r>
            <a:r>
              <a:rPr spc="-65" dirty="0"/>
              <a:t> </a:t>
            </a:r>
            <a:r>
              <a:rPr spc="-60" dirty="0"/>
              <a:t>presentation</a:t>
            </a:r>
            <a:r>
              <a:rPr spc="-90" dirty="0"/>
              <a:t> </a:t>
            </a:r>
            <a:r>
              <a:rPr spc="-55"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55" dirty="0"/>
              <a:t>prospect</a:t>
            </a:r>
            <a:r>
              <a:rPr spc="-85" dirty="0"/>
              <a:t> </a:t>
            </a:r>
            <a:r>
              <a:rPr spc="-165" dirty="0"/>
              <a:t>/</a:t>
            </a:r>
            <a:r>
              <a:rPr spc="-55" dirty="0"/>
              <a:t> </a:t>
            </a:r>
            <a:r>
              <a:rPr spc="-60" dirty="0"/>
              <a:t>general</a:t>
            </a:r>
            <a:r>
              <a:rPr spc="-90" dirty="0"/>
              <a:t> </a:t>
            </a:r>
            <a:r>
              <a:rPr spc="-10" dirty="0"/>
              <a:t>public.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">
  <a:themeElements>
    <a:clrScheme name="Offici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77817"/>
      </a:accent1>
      <a:accent2>
        <a:srgbClr val="97291E"/>
      </a:accent2>
      <a:accent3>
        <a:srgbClr val="053C6D"/>
      </a:accent3>
      <a:accent4>
        <a:srgbClr val="D1CFBB"/>
      </a:accent4>
      <a:accent5>
        <a:srgbClr val="FDB92A"/>
      </a:accent5>
      <a:accent6>
        <a:srgbClr val="F4858E"/>
      </a:accent6>
      <a:hlink>
        <a:srgbClr val="00C0F3"/>
      </a:hlink>
      <a:folHlink>
        <a:srgbClr val="917BB9"/>
      </a:folHlink>
    </a:clrScheme>
    <a:fontScheme name="ICICI">
      <a:majorFont>
        <a:latin typeface="Zurich BT"/>
        <a:ea typeface=""/>
        <a:cs typeface=""/>
      </a:majorFont>
      <a:minorFont>
        <a:latin typeface="Zurich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ial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77817"/>
    </a:accent1>
    <a:accent2>
      <a:srgbClr val="97291E"/>
    </a:accent2>
    <a:accent3>
      <a:srgbClr val="053C6D"/>
    </a:accent3>
    <a:accent4>
      <a:srgbClr val="D1CFBB"/>
    </a:accent4>
    <a:accent5>
      <a:srgbClr val="FDB92A"/>
    </a:accent5>
    <a:accent6>
      <a:srgbClr val="F4858E"/>
    </a:accent6>
    <a:hlink>
      <a:srgbClr val="00C0F3"/>
    </a:hlink>
    <a:folHlink>
      <a:srgbClr val="917BB9"/>
    </a:folHlink>
  </a:clrScheme>
  <a:fontScheme name="ICICI">
    <a:majorFont>
      <a:latin typeface="Zurich BT"/>
      <a:ea typeface=""/>
      <a:cs typeface=""/>
    </a:majorFont>
    <a:minorFont>
      <a:latin typeface="Zurich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2215</Words>
  <Application>Microsoft Office PowerPoint</Application>
  <PresentationFormat>Widescreen</PresentationFormat>
  <Paragraphs>425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Tahoma</vt:lpstr>
      <vt:lpstr>Times New Roman</vt:lpstr>
      <vt:lpstr>Verdana</vt:lpstr>
      <vt:lpstr>Zurich BT</vt:lpstr>
      <vt:lpstr>Zurich Lt BT</vt:lpstr>
      <vt:lpstr>Office Theme</vt:lpstr>
      <vt:lpstr>Text Slide</vt:lpstr>
      <vt:lpstr>PowerPoint Presentation</vt:lpstr>
      <vt:lpstr>Presenting…</vt:lpstr>
      <vt:lpstr>Product Features</vt:lpstr>
      <vt:lpstr>Plan Options</vt:lpstr>
      <vt:lpstr>Plan Working</vt:lpstr>
      <vt:lpstr>Investment benefits for a Minor- Growth Plus</vt:lpstr>
      <vt:lpstr>Investment benefits for a Minor- Protect Plus</vt:lpstr>
      <vt:lpstr>Low Cost – High Investment Growth Plus</vt:lpstr>
      <vt:lpstr>LTCG Tax Advantage</vt:lpstr>
      <vt:lpstr>Grab the Opportunity!!!</vt:lpstr>
      <vt:lpstr>Taxation on ULIPs</vt:lpstr>
      <vt:lpstr>Wealth Creation – Growth Plus</vt:lpstr>
      <vt:lpstr>The India Growth Story</vt:lpstr>
      <vt:lpstr>PowerPoint Presentation</vt:lpstr>
      <vt:lpstr>Active Funds Performance</vt:lpstr>
      <vt:lpstr>PowerPoint Presentation</vt:lpstr>
      <vt:lpstr>PowerPoint Presentation</vt:lpstr>
      <vt:lpstr>PowerPoint Presentation</vt:lpstr>
      <vt:lpstr>PowerPoint Presentation</vt:lpstr>
      <vt:lpstr>Maximum Value being Invested on Day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ICICI Pru Platinum - Customer's lens.pdf</dc:title>
  <dc:creator>DIKSHA YADAV     /PDN/ICICIPRU/Delhi</dc:creator>
  <cp:lastModifiedBy>Abhijeet Bedse     /PDSC/ICICIPRU/CNER</cp:lastModifiedBy>
  <cp:revision>6</cp:revision>
  <dcterms:created xsi:type="dcterms:W3CDTF">2025-04-30T07:31:04Z</dcterms:created>
  <dcterms:modified xsi:type="dcterms:W3CDTF">2025-06-03T08:09:26Z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2025-04-30T00:00:00Z</vt:filetime>
  </property>
  <property fmtid="{D5CDD505-2E9C-101B-9397-08002B2CF9AE}" pid="5" name="Producer">
    <vt:lpwstr>Microsoft® PowerPoint® for Microsoft 365</vt:lpwstr>
  </property>
</Properties>
</file>