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3EE38-8E37-43E9-BA5A-5B3F6E99D66F}" v="261" dt="2022-11-19T06:54:49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0T06:53:20.9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1FAB-D01E-4AFB-8112-80C5CB4CC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5DAFB-41F4-4FDC-AD3D-DCA9BEFB3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2FB38-05D7-4606-BB4A-CA432153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34E3F-E6E9-42DA-804B-2FC18701D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5C805-970B-4368-95B8-CD4DB80C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65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4DE7-73EE-4856-B972-5AD00BA9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B055E-7ED3-48FE-A5DF-C02B4073C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D20DA-FADD-4EA4-89E1-EC7DE72C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0628-959B-48B8-9B6E-4D1DDE65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D6AC6-734D-49ED-A348-2FDD3DCD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90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BBA41F-F751-49D7-8FB7-A626F4359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ADF57-656D-4AD6-8020-C20BF5D6D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50139-10C3-4790-A4D2-FEF65C8D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406F3-2B2C-4377-A5F9-41C974C1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7C379-15AF-409D-8E7B-7C34B642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644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B003-CE9F-4F79-806A-5CB6ACCC1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3C8C-7AA5-49FE-8156-0EBFF486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2DDCC-8273-41EB-8904-3FC6FC6E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912C7-95F8-4A93-A841-E8BEBDD2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D9D3-6220-46ED-9559-6E9D9EBF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071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0D44-6539-4F03-8654-0372F044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FF470-4EC4-4640-9AF6-9F831A289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D439-03A8-4E86-87A6-6742F3F9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FE74-ADA6-4134-9D6A-A695ED4A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6E11B-0839-4569-80BE-02A013E5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085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9F9B-06D9-4045-83C4-54D69E3A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34870-6F3C-4FFD-A14E-5B3553DEB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E2F46-DD77-43F4-A8C0-195DBB2C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CDC4D-0910-49D6-84A2-5A0FCFCF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B1983-6BD1-434A-8EA9-B1DB23D8B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7E859-FD4B-4527-88DA-C8241482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37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0253-2796-4BF7-8B64-827A17A5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E405-D566-469B-87E9-1C233088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01FE8-0674-4961-A9C3-ABBC67DD8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3B241-857C-4C03-BE47-9572B466B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E65533-4F61-46E7-BAA2-9EB1A7F1F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F03D4-1DEB-4A16-A458-3F870282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1003A2-DC96-44A5-B051-83811562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AAB60-2425-444F-8256-BD75897D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29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98CEE-8BA7-4A3A-A5F2-366A69F5A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B0475-D2A1-4E7B-8A1C-F10E3ACED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5AC4A-0C63-4090-83A8-C93C82DC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DA921-F2BE-41DC-B07C-E01A9CF0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54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0037B-0E0B-4B79-86CA-DE4916E4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1E3D4-E769-4EBB-962C-00F61800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3BFBD-65D6-4B1E-AED3-44FC53AE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68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8B70-724B-493B-8647-3F5BA97D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A53F8-BC04-4FC9-91CC-3AE01DBB4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7FDDE-CB28-4A3F-B0E3-EDDC2A138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6780D-85FF-4E2B-885B-868C4196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3B903-DAC2-42EF-A87C-A1D4672AB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C29C9-F4A2-4299-A811-1F9E8E9D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6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7CBD-F35F-4531-B8C4-393FF29F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51212B-8E7D-49D1-874A-4CC96435F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10DED-7FE2-4A7C-951A-068C41184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96B36-1428-47EA-B3C0-663696A1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E153F-233F-4D25-BD8B-540BC823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072AB-D7FD-4EAD-822F-7ADDF70C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344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599A7-3FBC-4D3B-96D6-37FDEF3B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DC4E1-8D3A-4C5A-B8AA-4C2709B9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2B16E-0399-437D-A550-6FBBEDEB2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295-2D76-4139-AF06-4B4CF9ED709B}" type="datetimeFigureOut">
              <a:rPr lang="en-IN" smtClean="0"/>
              <a:t>21-11-2022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499AB-4CEC-4250-806F-BBD756917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CC6D3-C298-4518-9AB4-5A5BF8BD7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3DFB-1C73-46B0-979B-4BC83EE0F73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68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bajajfinserv.in/fixed-deposit-application-form?PartnerCode=163655&amp;utm_source=IFA_Prime&amp;utm_medium=B2B&amp;utm_campaign=IFA_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flnsb.my.salesforc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12345@partner.bajajfinserv.i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66B46-2D46-41E3-A3D2-4D16C0386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Autofit/>
          </a:bodyPr>
          <a:lstStyle/>
          <a:p>
            <a:pPr defTabSz="914411"/>
            <a:r>
              <a:rPr lang="en-IN" sz="4800" dirty="0">
                <a:latin typeface="DaxOT-Medium" panose="020B0604030101020102" pitchFamily="34" charset="0"/>
              </a:rPr>
              <a:t>Welcome</a:t>
            </a:r>
            <a:br>
              <a:rPr lang="en-IN" sz="4800" dirty="0">
                <a:latin typeface="DaxOT-Medium" panose="020B0604030101020102" pitchFamily="34" charset="0"/>
              </a:rPr>
            </a:br>
            <a:r>
              <a:rPr lang="en-IN" sz="4800" dirty="0">
                <a:latin typeface="DaxOT-Medium" panose="020B0604030101020102" pitchFamily="34" charset="0"/>
              </a:rPr>
              <a:t>to  </a:t>
            </a:r>
            <a:br>
              <a:rPr lang="en-IN" sz="4800" dirty="0">
                <a:latin typeface="DaxOT-Medium" panose="020B0604030101020102" pitchFamily="34" charset="0"/>
              </a:rPr>
            </a:br>
            <a:r>
              <a:rPr lang="en-IN" sz="4800" dirty="0">
                <a:latin typeface="DaxOT-Medium" panose="020B0604030101020102" pitchFamily="34" charset="0"/>
              </a:rPr>
              <a:t>Bajaj Finance Fixed deposit</a:t>
            </a:r>
            <a:br>
              <a:rPr lang="en-IN" sz="4800" dirty="0">
                <a:latin typeface="DaxOT-Medium" panose="020B0604030101020102" pitchFamily="34" charset="0"/>
              </a:rPr>
            </a:br>
            <a:r>
              <a:rPr lang="en-IN" sz="4800" dirty="0">
                <a:latin typeface="DaxOT-Medium" panose="020B0604030101020102" pitchFamily="34" charset="0"/>
              </a:rPr>
              <a:t>    Training Session	</a:t>
            </a:r>
          </a:p>
        </p:txBody>
      </p:sp>
    </p:spTree>
    <p:extLst>
      <p:ext uri="{BB962C8B-B14F-4D97-AF65-F5344CB8AC3E}">
        <p14:creationId xmlns:p14="http://schemas.microsoft.com/office/powerpoint/2010/main" val="161648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-140424"/>
            <a:ext cx="12192000" cy="6998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9597E-5F99-4756-9042-8F9B824C7E15}"/>
              </a:ext>
            </a:extLst>
          </p:cNvPr>
          <p:cNvSpPr txBox="1"/>
          <p:nvPr/>
        </p:nvSpPr>
        <p:spPr>
          <a:xfrm>
            <a:off x="190500" y="184130"/>
            <a:ext cx="98107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Login Process 	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59065-0985-4401-A458-33C612B8E500}"/>
              </a:ext>
            </a:extLst>
          </p:cNvPr>
          <p:cNvSpPr/>
          <p:nvPr/>
        </p:nvSpPr>
        <p:spPr>
          <a:xfrm>
            <a:off x="4686300" y="981075"/>
            <a:ext cx="3000375" cy="58078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Online Process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832F13-D3BB-40B5-AB9E-391871AB004B}"/>
              </a:ext>
            </a:extLst>
          </p:cNvPr>
          <p:cNvCxnSpPr/>
          <p:nvPr/>
        </p:nvCxnSpPr>
        <p:spPr>
          <a:xfrm>
            <a:off x="6324600" y="1561862"/>
            <a:ext cx="0" cy="438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357503-BB2F-4798-894B-37E7210A6B23}"/>
              </a:ext>
            </a:extLst>
          </p:cNvPr>
          <p:cNvCxnSpPr/>
          <p:nvPr/>
        </p:nvCxnSpPr>
        <p:spPr>
          <a:xfrm>
            <a:off x="3895725" y="2000250"/>
            <a:ext cx="47148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28BBF0-B294-44C9-A5CA-7ECA1BFD5249}"/>
              </a:ext>
            </a:extLst>
          </p:cNvPr>
          <p:cNvCxnSpPr/>
          <p:nvPr/>
        </p:nvCxnSpPr>
        <p:spPr>
          <a:xfrm>
            <a:off x="8610600" y="2000250"/>
            <a:ext cx="0" cy="352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52B9162-6EA8-4B40-9805-0F0403A29E79}"/>
              </a:ext>
            </a:extLst>
          </p:cNvPr>
          <p:cNvSpPr/>
          <p:nvPr/>
        </p:nvSpPr>
        <p:spPr>
          <a:xfrm>
            <a:off x="7324726" y="2352675"/>
            <a:ext cx="3305168" cy="71437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Dealer initiated Transaction</a:t>
            </a:r>
          </a:p>
          <a:p>
            <a:pPr algn="ctr"/>
            <a:r>
              <a:rPr lang="en-IN" sz="2000" dirty="0"/>
              <a:t>(DIT)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ABF8F3-893B-403B-8441-227E27811C21}"/>
              </a:ext>
            </a:extLst>
          </p:cNvPr>
          <p:cNvCxnSpPr>
            <a:cxnSpLocks/>
          </p:cNvCxnSpPr>
          <p:nvPr/>
        </p:nvCxnSpPr>
        <p:spPr>
          <a:xfrm>
            <a:off x="3895725" y="2000250"/>
            <a:ext cx="0" cy="1181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E39D159-BFA8-40D6-8DE2-325214D9ED2D}"/>
              </a:ext>
            </a:extLst>
          </p:cNvPr>
          <p:cNvSpPr/>
          <p:nvPr/>
        </p:nvSpPr>
        <p:spPr>
          <a:xfrm>
            <a:off x="2490789" y="3181351"/>
            <a:ext cx="2809872" cy="9334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Do It your own</a:t>
            </a:r>
          </a:p>
          <a:p>
            <a:pPr algn="ctr"/>
            <a:r>
              <a:rPr lang="en-IN" sz="2000" dirty="0"/>
              <a:t>(DIY)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32CF80-8615-48ED-8366-B0E55FE4901D}"/>
              </a:ext>
            </a:extLst>
          </p:cNvPr>
          <p:cNvSpPr txBox="1"/>
          <p:nvPr/>
        </p:nvSpPr>
        <p:spPr>
          <a:xfrm>
            <a:off x="285750" y="4629153"/>
            <a:ext cx="11182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 A UTM  link is Shared with customer through SMS / Wats app / Message / Mail etc.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Customer fill in the details, make payment and FD is generated.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KYC is downloaded from C-KYC and O KYC.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If  any hold is there the central Ops will connect with customer and get the same cleared.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FDR is prepared and sent to customer online. </a:t>
            </a:r>
          </a:p>
          <a:p>
            <a:endParaRPr lang="en-I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8183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-140424"/>
            <a:ext cx="12192000" cy="6998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9597E-5F99-4756-9042-8F9B824C7E15}"/>
              </a:ext>
            </a:extLst>
          </p:cNvPr>
          <p:cNvSpPr txBox="1"/>
          <p:nvPr/>
        </p:nvSpPr>
        <p:spPr>
          <a:xfrm>
            <a:off x="190500" y="184130"/>
            <a:ext cx="98107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Login Process 	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59065-0985-4401-A458-33C612B8E500}"/>
              </a:ext>
            </a:extLst>
          </p:cNvPr>
          <p:cNvSpPr/>
          <p:nvPr/>
        </p:nvSpPr>
        <p:spPr>
          <a:xfrm>
            <a:off x="4686300" y="981075"/>
            <a:ext cx="3000375" cy="58078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DIY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F119F-806C-4493-9FCF-29B87AFA9FC0}"/>
              </a:ext>
            </a:extLst>
          </p:cNvPr>
          <p:cNvSpPr txBox="1"/>
          <p:nvPr/>
        </p:nvSpPr>
        <p:spPr>
          <a:xfrm>
            <a:off x="838199" y="2162175"/>
            <a:ext cx="10315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/>
              <a:t> UTM Link</a:t>
            </a:r>
          </a:p>
          <a:p>
            <a:endParaRPr lang="en-IN" dirty="0"/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https://www.bajajfinserv.in/fixed-deposit-application-form?PartnerCode=163655&amp;utm_source=IFA_Prime&amp;utm_medium=B2B&amp;utm_campaign=IFA_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N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D60ABD9-0C89-44D2-8F4E-6E5D9727A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493386"/>
              </p:ext>
            </p:extLst>
          </p:nvPr>
        </p:nvGraphicFramePr>
        <p:xfrm>
          <a:off x="4366730" y="3965495"/>
          <a:ext cx="3319945" cy="202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5" imgW="749880" imgH="456480" progId="Package">
                  <p:embed/>
                </p:oleObj>
              </mc:Choice>
              <mc:Fallback>
                <p:oleObj name="Packager Shell Object" showAsIcon="1" r:id="rId5" imgW="749880" imgH="456480" progId="Packag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D60ABD9-0C89-44D2-8F4E-6E5D9727A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6730" y="3965495"/>
                        <a:ext cx="3319945" cy="2025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440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-140424"/>
            <a:ext cx="12192000" cy="69984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9597E-5F99-4756-9042-8F9B824C7E15}"/>
              </a:ext>
            </a:extLst>
          </p:cNvPr>
          <p:cNvSpPr txBox="1"/>
          <p:nvPr/>
        </p:nvSpPr>
        <p:spPr>
          <a:xfrm>
            <a:off x="190500" y="184130"/>
            <a:ext cx="98107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Login Process 	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159065-0985-4401-A458-33C612B8E500}"/>
              </a:ext>
            </a:extLst>
          </p:cNvPr>
          <p:cNvSpPr/>
          <p:nvPr/>
        </p:nvSpPr>
        <p:spPr>
          <a:xfrm>
            <a:off x="4391026" y="981075"/>
            <a:ext cx="3362324" cy="85725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Dealer Initiated Transaction</a:t>
            </a:r>
          </a:p>
          <a:p>
            <a:pPr algn="ctr"/>
            <a:r>
              <a:rPr lang="en-IN" sz="2000" dirty="0"/>
              <a:t>(DIT)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D9446-F007-4565-910C-C12F4F579F0D}"/>
              </a:ext>
            </a:extLst>
          </p:cNvPr>
          <p:cNvSpPr txBox="1"/>
          <p:nvPr/>
        </p:nvSpPr>
        <p:spPr>
          <a:xfrm>
            <a:off x="372140" y="2254102"/>
            <a:ext cx="114618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dirty="0"/>
              <a:t> </a:t>
            </a:r>
            <a:r>
              <a:rPr lang="en-IN" sz="2000" dirty="0"/>
              <a:t>Broker have the link which is called SFDC (Sales Force) link.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Broker fill the details and with help of customer OTP application is submitted for process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Broker can deposit cheque directly in HDFC bank with special slip provided by BFL and upload copy of cheque while doing DIT and submit application.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 Broker can even do RTGS and submit application with help of customer OTP.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If customer is tech savy payment link can be triggered to customer, customer makes payment with same and also submit application with help of OTP. </a:t>
            </a:r>
          </a:p>
        </p:txBody>
      </p:sp>
    </p:spTree>
    <p:extLst>
      <p:ext uri="{BB962C8B-B14F-4D97-AF65-F5344CB8AC3E}">
        <p14:creationId xmlns:p14="http://schemas.microsoft.com/office/powerpoint/2010/main" val="3799381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6688C65-8F47-4A43-8A01-60189B25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EE16E81-B8B3-4EE3-8ED5-6AB8FFAEBA97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12" name="Picture 2" descr="image">
            <a:extLst>
              <a:ext uri="{FF2B5EF4-FFF2-40B4-BE49-F238E27FC236}">
                <a16:creationId xmlns:a16="http://schemas.microsoft.com/office/drawing/2014/main" id="{3F62C301-AD6D-4D33-8F2C-78C0BE98D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1098271"/>
            <a:ext cx="11925202" cy="36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68C28F-31E0-4B4D-98AE-0503E2141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446308"/>
            <a:ext cx="3190875" cy="369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4EE48-CE49-413C-8912-BE1FF9E4E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1895401"/>
            <a:ext cx="3190875" cy="216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51EE37-C5E0-409E-B4CF-C2BB7BC30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99" y="2578002"/>
            <a:ext cx="3190875" cy="369327"/>
          </a:xfrm>
          <a:prstGeom prst="rect">
            <a:avLst/>
          </a:prstGeom>
        </p:spPr>
      </p:pic>
      <p:sp>
        <p:nvSpPr>
          <p:cNvPr id="16" name="Arrow: Left 15">
            <a:extLst>
              <a:ext uri="{FF2B5EF4-FFF2-40B4-BE49-F238E27FC236}">
                <a16:creationId xmlns:a16="http://schemas.microsoft.com/office/drawing/2014/main" id="{EA3C5A3D-9B19-45B9-BD95-FBD6765817E6}"/>
              </a:ext>
            </a:extLst>
          </p:cNvPr>
          <p:cNvSpPr/>
          <p:nvPr/>
        </p:nvSpPr>
        <p:spPr>
          <a:xfrm rot="16200000">
            <a:off x="1341352" y="1055428"/>
            <a:ext cx="460732" cy="24435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2FF7FE-56EA-4907-8537-76184542277B}"/>
              </a:ext>
            </a:extLst>
          </p:cNvPr>
          <p:cNvSpPr txBox="1"/>
          <p:nvPr/>
        </p:nvSpPr>
        <p:spPr>
          <a:xfrm>
            <a:off x="219299" y="588553"/>
            <a:ext cx="808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You will receive the following mail once your SFDC ID is created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8D50A3-934A-40FD-B264-811DC6EA5D6C}"/>
              </a:ext>
            </a:extLst>
          </p:cNvPr>
          <p:cNvSpPr txBox="1"/>
          <p:nvPr/>
        </p:nvSpPr>
        <p:spPr>
          <a:xfrm>
            <a:off x="143692" y="5297933"/>
            <a:ext cx="11925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Points to note: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The Partner must login to SFDC Within 24 hours of SFDC ID Creation otherwise the SFDC ID Becomes inactive and will not work.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Every 15 days atleast once IFA has to login or SFDC will get inactive.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4202A0-2F59-4199-AC92-0D53ED9D9B6D}"/>
              </a:ext>
            </a:extLst>
          </p:cNvPr>
          <p:cNvSpPr txBox="1"/>
          <p:nvPr/>
        </p:nvSpPr>
        <p:spPr>
          <a:xfrm>
            <a:off x="219299" y="35721"/>
            <a:ext cx="512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Steps to Login to SFDC </a:t>
            </a:r>
          </a:p>
        </p:txBody>
      </p:sp>
    </p:spTree>
    <p:extLst>
      <p:ext uri="{BB962C8B-B14F-4D97-AF65-F5344CB8AC3E}">
        <p14:creationId xmlns:p14="http://schemas.microsoft.com/office/powerpoint/2010/main" val="279126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4202A0-2F59-4199-AC92-0D53ED9D9B6D}"/>
              </a:ext>
            </a:extLst>
          </p:cNvPr>
          <p:cNvSpPr txBox="1"/>
          <p:nvPr/>
        </p:nvSpPr>
        <p:spPr>
          <a:xfrm>
            <a:off x="219299" y="35721"/>
            <a:ext cx="512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Steps to Login to SFDC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933C48C-C79A-4CA1-8B14-9ADC2CBA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243" y="1195494"/>
            <a:ext cx="8534400" cy="504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8ACF59-48F9-4ACA-8E5F-26DDEE4CBCFC}"/>
              </a:ext>
            </a:extLst>
          </p:cNvPr>
          <p:cNvSpPr txBox="1"/>
          <p:nvPr/>
        </p:nvSpPr>
        <p:spPr>
          <a:xfrm>
            <a:off x="974033" y="729399"/>
            <a:ext cx="9727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dirty="0">
                <a:effectLst/>
                <a:latin typeface="Rubik" pitchFamily="2" charset="-79"/>
                <a:ea typeface="Times New Roman" panose="02020603050405020304" pitchFamily="18" charset="0"/>
                <a:cs typeface="Rubik" pitchFamily="2" charset="-79"/>
              </a:rPr>
              <a:t>Type below URL in your browser :</a:t>
            </a:r>
            <a:r>
              <a:rPr lang="en-US" dirty="0">
                <a:latin typeface="Rubik" pitchFamily="2" charset="-79"/>
                <a:ea typeface="Times New Roman" panose="02020603050405020304" pitchFamily="18" charset="0"/>
                <a:cs typeface="Rubik" pitchFamily="2" charset="-79"/>
              </a:rPr>
              <a:t> </a:t>
            </a:r>
            <a:r>
              <a:rPr lang="en-IN" u="sng" dirty="0">
                <a:effectLst/>
                <a:latin typeface="Rubik" pitchFamily="2" charset="-79"/>
                <a:ea typeface="Calibri" panose="020F0502020204030204" pitchFamily="34" charset="0"/>
                <a:cs typeface="Rubik" pitchFamily="2" charset="-79"/>
                <a:hlinkClick r:id="rId4" tooltip="https://bflnsb.my.salesforce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https://bflnsb.my.salesforce.com</a:t>
            </a:r>
            <a:endParaRPr lang="en-US" dirty="0">
              <a:effectLst/>
              <a:latin typeface="Rubik" pitchFamily="2" charset="-79"/>
              <a:ea typeface="Calibri" panose="020F0502020204030204" pitchFamily="34" charset="0"/>
              <a:cs typeface="Rubik" pitchFamily="2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A236C5-7087-45FB-91DD-29B811C93A06}"/>
              </a:ext>
            </a:extLst>
          </p:cNvPr>
          <p:cNvSpPr txBox="1"/>
          <p:nvPr/>
        </p:nvSpPr>
        <p:spPr>
          <a:xfrm>
            <a:off x="874642" y="6351391"/>
            <a:ext cx="9925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dirty="0">
                <a:effectLst/>
                <a:latin typeface="Rubik" pitchFamily="2" charset="-79"/>
                <a:ea typeface="Times New Roman" panose="02020603050405020304" pitchFamily="18" charset="0"/>
                <a:cs typeface="Rubik" pitchFamily="2" charset="-79"/>
              </a:rPr>
              <a:t>2. Click on Login with a Different Provider</a:t>
            </a:r>
            <a:endParaRPr lang="en-US" sz="1600" dirty="0">
              <a:effectLst/>
              <a:latin typeface="Rubik" pitchFamily="2" charset="-79"/>
              <a:ea typeface="Calibri" panose="020F0502020204030204" pitchFamily="34" charset="0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4946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-140424"/>
            <a:ext cx="12192000" cy="6998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C581ED-C55C-4D8E-BC16-751C66CC5FA1}"/>
              </a:ext>
            </a:extLst>
          </p:cNvPr>
          <p:cNvSpPr txBox="1"/>
          <p:nvPr/>
        </p:nvSpPr>
        <p:spPr>
          <a:xfrm>
            <a:off x="266565" y="385243"/>
            <a:ext cx="9607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IN" dirty="0">
                <a:effectLst/>
                <a:latin typeface="Rubik" pitchFamily="2" charset="-79"/>
                <a:ea typeface="Times New Roman" panose="02020603050405020304" pitchFamily="18" charset="0"/>
                <a:cs typeface="Rubik" pitchFamily="2" charset="-79"/>
              </a:rPr>
              <a:t>3. Under ‘Log In Using’ field, select the option ‘BFLNSB_NEW’</a:t>
            </a:r>
            <a:endParaRPr lang="en-US" dirty="0">
              <a:effectLst/>
              <a:latin typeface="Rubik" pitchFamily="2" charset="-79"/>
              <a:ea typeface="Calibri" panose="020F0502020204030204" pitchFamily="34" charset="0"/>
              <a:cs typeface="Rubik" pitchFamily="2" charset="-79"/>
            </a:endParaRPr>
          </a:p>
        </p:txBody>
      </p:sp>
      <p:pic>
        <p:nvPicPr>
          <p:cNvPr id="6" name="Picture 12" descr="cidimage017.jpg@01D849ED.42E80B90">
            <a:extLst>
              <a:ext uri="{FF2B5EF4-FFF2-40B4-BE49-F238E27FC236}">
                <a16:creationId xmlns:a16="http://schemas.microsoft.com/office/drawing/2014/main" id="{546C0C77-9EE3-49DD-8418-CF6BBF8C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" y="892672"/>
            <a:ext cx="10774018" cy="569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11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A190D7-41EC-4C7E-A60A-DB1D068B1860}"/>
              </a:ext>
            </a:extLst>
          </p:cNvPr>
          <p:cNvSpPr txBox="1"/>
          <p:nvPr/>
        </p:nvSpPr>
        <p:spPr>
          <a:xfrm>
            <a:off x="190500" y="-140424"/>
            <a:ext cx="1072515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effectLst/>
              <a:latin typeface="Rubik" pitchFamily="2" charset="-79"/>
              <a:ea typeface="Calibri" panose="020F0502020204030204" pitchFamily="34" charset="0"/>
              <a:cs typeface="Rubik" pitchFamily="2" charset="-79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dirty="0">
                <a:effectLst/>
                <a:latin typeface="Rubik" pitchFamily="2" charset="-79"/>
                <a:ea typeface="Calibri" panose="020F0502020204030204" pitchFamily="34" charset="0"/>
                <a:cs typeface="Rubik" pitchFamily="2" charset="-79"/>
              </a:rPr>
              <a:t>4a. For Off Role Users – Enter your ADID &amp; System Password &amp; click on Sign In. Sample ADID - </a:t>
            </a:r>
            <a:r>
              <a:rPr lang="en-IN" u="sng" dirty="0">
                <a:solidFill>
                  <a:srgbClr val="0563C1"/>
                </a:solidFill>
                <a:latin typeface="Rubik" pitchFamily="2" charset="-79"/>
                <a:ea typeface="Calibri" panose="020F0502020204030204" pitchFamily="34" charset="0"/>
                <a:cs typeface="Rubik" pitchFamily="2" charset="-79"/>
                <a:hlinkClick r:id="rId3"/>
              </a:rPr>
              <a:t>12345@partner.bajajfinserv.in</a:t>
            </a:r>
            <a:endParaRPr lang="en-US" dirty="0">
              <a:effectLst/>
              <a:latin typeface="Rubik" pitchFamily="2" charset="-79"/>
              <a:ea typeface="Calibri" panose="020F0502020204030204" pitchFamily="34" charset="0"/>
              <a:cs typeface="Rubik" pitchFamily="2" charset="-79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IN" dirty="0">
                <a:effectLst/>
                <a:latin typeface="Rubik" pitchFamily="2" charset="-79"/>
                <a:ea typeface="Calibri" panose="020F0502020204030204" pitchFamily="34" charset="0"/>
                <a:cs typeface="Rubik" pitchFamily="2" charset="-79"/>
              </a:rPr>
              <a:t>4b. For On Role Users – Enter your Email ID &amp; Password &amp; click on Sign In.</a:t>
            </a:r>
            <a:endParaRPr lang="en-US" dirty="0">
              <a:effectLst/>
              <a:latin typeface="Rubik" pitchFamily="2" charset="-79"/>
              <a:ea typeface="Calibri" panose="020F0502020204030204" pitchFamily="34" charset="0"/>
              <a:cs typeface="Rubik" pitchFamily="2" charset="-79"/>
            </a:endParaRP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634D5A25-0DA1-40C8-9F1E-47E55739C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0" y="1338470"/>
            <a:ext cx="932953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470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7FB49620-0352-442B-A8E9-5ADED6252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34" y="988236"/>
            <a:ext cx="983311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38DC7-0BA5-4BE8-A8FE-8DE80ECEEE4D}"/>
              </a:ext>
            </a:extLst>
          </p:cNvPr>
          <p:cNvSpPr txBox="1"/>
          <p:nvPr/>
        </p:nvSpPr>
        <p:spPr>
          <a:xfrm>
            <a:off x="271994" y="487181"/>
            <a:ext cx="948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5. Enter Password Phase – Post entering password you will be guided to the homepage</a:t>
            </a:r>
          </a:p>
        </p:txBody>
      </p:sp>
    </p:spTree>
    <p:extLst>
      <p:ext uri="{BB962C8B-B14F-4D97-AF65-F5344CB8AC3E}">
        <p14:creationId xmlns:p14="http://schemas.microsoft.com/office/powerpoint/2010/main" val="2997696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7490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EB3D85C-D0E9-426C-B321-AE76154B5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375" y="853326"/>
            <a:ext cx="1026925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BBDA5-0A3A-4E8E-B196-4EFC81475F15}"/>
              </a:ext>
            </a:extLst>
          </p:cNvPr>
          <p:cNvSpPr txBox="1"/>
          <p:nvPr/>
        </p:nvSpPr>
        <p:spPr>
          <a:xfrm>
            <a:off x="217357" y="188354"/>
            <a:ext cx="660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SFDC Home Page/ Post login screen </a:t>
            </a:r>
          </a:p>
        </p:txBody>
      </p:sp>
    </p:spTree>
    <p:extLst>
      <p:ext uri="{BB962C8B-B14F-4D97-AF65-F5344CB8AC3E}">
        <p14:creationId xmlns:p14="http://schemas.microsoft.com/office/powerpoint/2010/main" val="3812813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C062067-B197-46B3-BB19-B789D59EC081}"/>
              </a:ext>
            </a:extLst>
          </p:cNvPr>
          <p:cNvSpPr txBox="1">
            <a:spLocks/>
          </p:cNvSpPr>
          <p:nvPr/>
        </p:nvSpPr>
        <p:spPr>
          <a:xfrm>
            <a:off x="163286" y="163265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Revamp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A182C2D-3CEA-47F5-8F30-269AFADD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6E81-B8B3-4EE3-8ED5-6AB8FFAEBA97}" type="slidenum"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itchFamily="2" charset="-79"/>
                <a:cs typeface="Rubik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061B8-2A2F-44FB-889C-4CD72B8E1C7A}"/>
              </a:ext>
            </a:extLst>
          </p:cNvPr>
          <p:cNvSpPr txBox="1"/>
          <p:nvPr/>
        </p:nvSpPr>
        <p:spPr>
          <a:xfrm>
            <a:off x="466122" y="2180037"/>
            <a:ext cx="9297293" cy="25398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Create application record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Update Basic details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Update Bank details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Update Applicant details and add Co-applicant/ Nominee details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Update Scheme details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dirty="0">
                <a:latin typeface="Rubik" pitchFamily="2" charset="-79"/>
                <a:cs typeface="Rubik" pitchFamily="2" charset="-79"/>
              </a:rPr>
              <a:t>Submit to branch Ops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26042-DDC4-47C5-9955-485CCFA4C6FA}"/>
              </a:ext>
            </a:extLst>
          </p:cNvPr>
          <p:cNvSpPr txBox="1"/>
          <p:nvPr/>
        </p:nvSpPr>
        <p:spPr>
          <a:xfrm>
            <a:off x="446314" y="1076510"/>
            <a:ext cx="3635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Rubik" pitchFamily="2" charset="-79"/>
                <a:cs typeface="Rubik" pitchFamily="2" charset="-79"/>
              </a:rPr>
              <a:t>STEPS TO CREATE A NEW APPLICATION </a:t>
            </a:r>
            <a:endParaRPr lang="en-IN" sz="2400" b="1" u="sng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5866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9597E-5F99-4756-9042-8F9B824C7E15}"/>
              </a:ext>
            </a:extLst>
          </p:cNvPr>
          <p:cNvSpPr txBox="1"/>
          <p:nvPr/>
        </p:nvSpPr>
        <p:spPr>
          <a:xfrm>
            <a:off x="200025" y="342900"/>
            <a:ext cx="98107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Index	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78906-FC2B-4296-824A-67B199ECDE14}"/>
              </a:ext>
            </a:extLst>
          </p:cNvPr>
          <p:cNvSpPr txBox="1"/>
          <p:nvPr/>
        </p:nvSpPr>
        <p:spPr>
          <a:xfrm>
            <a:off x="200025" y="1251466"/>
            <a:ext cx="11449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 Why to invest with Corporate FD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 Why to invest with Bajaj Finance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Current FD rate.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Login Process.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Documents Require.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/>
              <a:t> </a:t>
            </a:r>
            <a:r>
              <a:rPr lang="en-IN" sz="2400" dirty="0"/>
              <a:t>Thank You.</a:t>
            </a:r>
            <a:r>
              <a:rPr lang="en-I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7561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C173F16-B377-477D-94A1-460E3D77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6E81-B8B3-4EE3-8ED5-6AB8FFAEBA97}" type="slidenum"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itchFamily="2" charset="-79"/>
                <a:cs typeface="Rubik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9EF748-E7AB-4661-85F2-D3982065BC79}"/>
                  </a:ext>
                </a:extLst>
              </p14:cNvPr>
              <p14:cNvContentPartPr/>
              <p14:nvPr/>
            </p14:nvContentPartPr>
            <p14:xfrm>
              <a:off x="5910171" y="100112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9EF748-E7AB-4661-85F2-D3982065BC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171" y="893126"/>
                <a:ext cx="108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26C5F0E-6A1C-46C7-B101-50D4A02D809E}"/>
              </a:ext>
            </a:extLst>
          </p:cNvPr>
          <p:cNvGrpSpPr/>
          <p:nvPr/>
        </p:nvGrpSpPr>
        <p:grpSpPr>
          <a:xfrm>
            <a:off x="1218428" y="1696109"/>
            <a:ext cx="9383486" cy="4632195"/>
            <a:chOff x="2034031" y="1879657"/>
            <a:chExt cx="10363200" cy="492576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9E3181-B80C-4B3F-BE0C-A2A41F625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4031" y="1879657"/>
              <a:ext cx="10363200" cy="492576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6AB1C5-E210-4056-B21E-17442469B37C}"/>
                </a:ext>
              </a:extLst>
            </p:cNvPr>
            <p:cNvSpPr/>
            <p:nvPr/>
          </p:nvSpPr>
          <p:spPr>
            <a:xfrm>
              <a:off x="5250841" y="2154239"/>
              <a:ext cx="2345825" cy="640714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B5ED5091-56B4-43E4-9F41-3DE9C95B1EF8}"/>
                </a:ext>
              </a:extLst>
            </p:cNvPr>
            <p:cNvSpPr/>
            <p:nvPr/>
          </p:nvSpPr>
          <p:spPr>
            <a:xfrm>
              <a:off x="7759933" y="2336095"/>
              <a:ext cx="1491343" cy="276999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CC84C82-058F-4D9E-99AB-1771D974BF69}"/>
              </a:ext>
            </a:extLst>
          </p:cNvPr>
          <p:cNvSpPr txBox="1"/>
          <p:nvPr/>
        </p:nvSpPr>
        <p:spPr>
          <a:xfrm>
            <a:off x="457200" y="1087500"/>
            <a:ext cx="73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Post login on Salesforce select tab </a:t>
            </a:r>
            <a:r>
              <a:rPr lang="en-US" b="1" u="sng" dirty="0">
                <a:latin typeface="Rubik" pitchFamily="2" charset="-79"/>
                <a:cs typeface="Rubik" pitchFamily="2" charset="-79"/>
              </a:rPr>
              <a:t>Application login screen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300EF-55E3-41E1-9DE2-D1D252DA6FF0}"/>
              </a:ext>
            </a:extLst>
          </p:cNvPr>
          <p:cNvSpPr txBox="1"/>
          <p:nvPr/>
        </p:nvSpPr>
        <p:spPr>
          <a:xfrm>
            <a:off x="4283688" y="2024756"/>
            <a:ext cx="1812312" cy="461665"/>
          </a:xfrm>
          <a:prstGeom prst="rect">
            <a:avLst/>
          </a:prstGeom>
          <a:solidFill>
            <a:srgbClr val="D5F8F9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tx2">
                    <a:lumMod val="25000"/>
                  </a:schemeClr>
                </a:solidFill>
                <a:latin typeface="Rubik" pitchFamily="2" charset="-79"/>
                <a:cs typeface="Rubik" pitchFamily="2" charset="-79"/>
              </a:rPr>
              <a:t>Application Login Screen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2F1B184-7B2B-4A3A-ADC2-4F57BE9C8C8F}"/>
              </a:ext>
            </a:extLst>
          </p:cNvPr>
          <p:cNvSpPr txBox="1">
            <a:spLocks/>
          </p:cNvSpPr>
          <p:nvPr/>
        </p:nvSpPr>
        <p:spPr>
          <a:xfrm>
            <a:off x="163286" y="163265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ubik" pitchFamily="2" charset="-79"/>
                <a:cs typeface="Rubik" pitchFamily="2" charset="-79"/>
              </a:rPr>
              <a:t>Application Login – Revamp</a:t>
            </a:r>
          </a:p>
        </p:txBody>
      </p:sp>
    </p:spTree>
    <p:extLst>
      <p:ext uri="{BB962C8B-B14F-4D97-AF65-F5344CB8AC3E}">
        <p14:creationId xmlns:p14="http://schemas.microsoft.com/office/powerpoint/2010/main" val="1343081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BC0AA-864A-4E33-A367-F477F32D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1440956"/>
            <a:ext cx="11083636" cy="50978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817030-9176-4CB9-84BE-78811E94DD7F}"/>
              </a:ext>
            </a:extLst>
          </p:cNvPr>
          <p:cNvSpPr/>
          <p:nvPr/>
        </p:nvSpPr>
        <p:spPr>
          <a:xfrm>
            <a:off x="675249" y="1828799"/>
            <a:ext cx="1583040" cy="815927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0474E12-B6E1-4E61-B2F2-539A7181990B}"/>
              </a:ext>
            </a:extLst>
          </p:cNvPr>
          <p:cNvSpPr/>
          <p:nvPr/>
        </p:nvSpPr>
        <p:spPr>
          <a:xfrm>
            <a:off x="2478128" y="2167545"/>
            <a:ext cx="1350355" cy="26049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F7C633-2598-42C0-B098-C9C43FE2289C}"/>
              </a:ext>
            </a:extLst>
          </p:cNvPr>
          <p:cNvSpPr txBox="1">
            <a:spLocks/>
          </p:cNvSpPr>
          <p:nvPr/>
        </p:nvSpPr>
        <p:spPr>
          <a:xfrm>
            <a:off x="163286" y="163265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Revamp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7B4909-2C56-4974-BE02-3CEC4B1751AF}"/>
              </a:ext>
            </a:extLst>
          </p:cNvPr>
          <p:cNvSpPr txBox="1"/>
          <p:nvPr/>
        </p:nvSpPr>
        <p:spPr>
          <a:xfrm>
            <a:off x="554182" y="744167"/>
            <a:ext cx="734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Post login on Salesforce select tab </a:t>
            </a:r>
            <a:r>
              <a:rPr lang="en-US" b="1" u="sng" dirty="0">
                <a:latin typeface="Rubik" pitchFamily="2" charset="-79"/>
                <a:cs typeface="Rubik" pitchFamily="2" charset="-79"/>
              </a:rPr>
              <a:t>Application login screen by clicking on the 9 Dots and Typing application </a:t>
            </a:r>
          </a:p>
        </p:txBody>
      </p:sp>
    </p:spTree>
    <p:extLst>
      <p:ext uri="{BB962C8B-B14F-4D97-AF65-F5344CB8AC3E}">
        <p14:creationId xmlns:p14="http://schemas.microsoft.com/office/powerpoint/2010/main" val="1063870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A7A25-66FB-4FF4-98E6-C58612D6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66930"/>
            <a:ext cx="10833013" cy="2628127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213F843-149E-4A99-8042-D63BFA09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6E81-B8B3-4EE3-8ED5-6AB8FFAEBA97}" type="slidenum"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itchFamily="2" charset="-79"/>
                <a:cs typeface="Rubik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A0D2C-B5F5-4DD1-BDFF-6E1E398A6E92}"/>
              </a:ext>
            </a:extLst>
          </p:cNvPr>
          <p:cNvSpPr txBox="1"/>
          <p:nvPr/>
        </p:nvSpPr>
        <p:spPr>
          <a:xfrm>
            <a:off x="446315" y="957943"/>
            <a:ext cx="941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Create new application by filling mandatory details and Pressing the submit button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0D9A4B-BD44-4771-B7FC-0DC09BA9F774}"/>
              </a:ext>
            </a:extLst>
          </p:cNvPr>
          <p:cNvSpPr/>
          <p:nvPr/>
        </p:nvSpPr>
        <p:spPr>
          <a:xfrm>
            <a:off x="825587" y="1806200"/>
            <a:ext cx="10179870" cy="1546600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1A23B2-B4D2-4F2D-BEC7-167F1107A70B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Revamp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04320E-10DA-47D8-B3E5-B87D6C917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0" t="26826" r="64392" b="36508"/>
          <a:stretch/>
        </p:blipFill>
        <p:spPr>
          <a:xfrm>
            <a:off x="4651919" y="4536496"/>
            <a:ext cx="3037111" cy="21389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37B84C0-5B46-4AD9-8C9D-DA181E62686F}"/>
              </a:ext>
            </a:extLst>
          </p:cNvPr>
          <p:cNvSpPr/>
          <p:nvPr/>
        </p:nvSpPr>
        <p:spPr>
          <a:xfrm>
            <a:off x="4811503" y="4853789"/>
            <a:ext cx="2688754" cy="163908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3CE88C-8E96-4DB3-8992-96A8B5A1D7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22" t="32857" r="34550" b="50001"/>
          <a:stretch/>
        </p:blipFill>
        <p:spPr>
          <a:xfrm>
            <a:off x="8286320" y="4476875"/>
            <a:ext cx="3134171" cy="11396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F8848B-BB2D-410E-992B-37667C270E90}"/>
              </a:ext>
            </a:extLst>
          </p:cNvPr>
          <p:cNvSpPr/>
          <p:nvPr/>
        </p:nvSpPr>
        <p:spPr>
          <a:xfrm>
            <a:off x="8462383" y="4784271"/>
            <a:ext cx="1972833" cy="832303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8674B4-4889-4BAE-B14E-1AF4DD803630}"/>
              </a:ext>
            </a:extLst>
          </p:cNvPr>
          <p:cNvSpPr txBox="1"/>
          <p:nvPr/>
        </p:nvSpPr>
        <p:spPr>
          <a:xfrm>
            <a:off x="479230" y="4400394"/>
            <a:ext cx="3243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ubik" pitchFamily="2" charset="-79"/>
                <a:cs typeface="Rubik" pitchFamily="2" charset="-79"/>
              </a:rPr>
              <a:t>Select the type of FD that you wish to register</a:t>
            </a:r>
          </a:p>
          <a:p>
            <a:pPr algn="ctr"/>
            <a:r>
              <a:rPr lang="en-US" dirty="0">
                <a:latin typeface="Rubik" pitchFamily="2" charset="-79"/>
                <a:cs typeface="Rubik" pitchFamily="2" charset="-79"/>
              </a:rPr>
              <a:t>From the drop-down menu. 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2E26E485-5308-449A-B593-5EB11A78F54F}"/>
              </a:ext>
            </a:extLst>
          </p:cNvPr>
          <p:cNvSpPr/>
          <p:nvPr/>
        </p:nvSpPr>
        <p:spPr>
          <a:xfrm rot="13490561">
            <a:off x="2116695" y="3587795"/>
            <a:ext cx="3030973" cy="11966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E28B2288-D04B-4A73-8C24-672FB02C96A9}"/>
              </a:ext>
            </a:extLst>
          </p:cNvPr>
          <p:cNvSpPr/>
          <p:nvPr/>
        </p:nvSpPr>
        <p:spPr>
          <a:xfrm rot="10800000">
            <a:off x="7933391" y="5046724"/>
            <a:ext cx="413657" cy="27699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6D0F1A34-0A0E-4201-B004-AD4483964C7E}"/>
              </a:ext>
            </a:extLst>
          </p:cNvPr>
          <p:cNvSpPr/>
          <p:nvPr/>
        </p:nvSpPr>
        <p:spPr>
          <a:xfrm rot="13490561">
            <a:off x="2269095" y="3740195"/>
            <a:ext cx="3030973" cy="11966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5B1594C1-D390-42A6-9152-405DF2D4D8D3}"/>
              </a:ext>
            </a:extLst>
          </p:cNvPr>
          <p:cNvSpPr/>
          <p:nvPr/>
        </p:nvSpPr>
        <p:spPr>
          <a:xfrm rot="13490561">
            <a:off x="5734319" y="3532833"/>
            <a:ext cx="3030973" cy="11966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AD032D-9222-4A81-8DB5-5B9B43BD5FB2}"/>
              </a:ext>
            </a:extLst>
          </p:cNvPr>
          <p:cNvSpPr txBox="1"/>
          <p:nvPr/>
        </p:nvSpPr>
        <p:spPr>
          <a:xfrm>
            <a:off x="8189371" y="5752005"/>
            <a:ext cx="3568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ubik" pitchFamily="2" charset="-79"/>
                <a:cs typeface="Rubik" pitchFamily="2" charset="-79"/>
              </a:rPr>
              <a:t>Select the customer type who wishes to book an FD that you wish to register</a:t>
            </a:r>
          </a:p>
        </p:txBody>
      </p:sp>
    </p:spTree>
    <p:extLst>
      <p:ext uri="{BB962C8B-B14F-4D97-AF65-F5344CB8AC3E}">
        <p14:creationId xmlns:p14="http://schemas.microsoft.com/office/powerpoint/2010/main" val="849754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8753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E62DB0E-F29D-4D8A-AADA-B70B6618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6E81-B8B3-4EE3-8ED5-6AB8FFAEBA97}" type="slidenum"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itchFamily="2" charset="-79"/>
                <a:cs typeface="Rubik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BF6C42-7329-4697-BC15-B7D66BEEB7BF}"/>
              </a:ext>
            </a:extLst>
          </p:cNvPr>
          <p:cNvSpPr txBox="1">
            <a:spLocks/>
          </p:cNvSpPr>
          <p:nvPr/>
        </p:nvSpPr>
        <p:spPr>
          <a:xfrm>
            <a:off x="119743" y="195923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ubik" pitchFamily="2" charset="-79"/>
                <a:cs typeface="Rubik" pitchFamily="2" charset="-79"/>
              </a:rPr>
              <a:t>Application Login – Deposit details| Basic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D1641-1E52-479D-ACB7-2316C9375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753" y="1363715"/>
            <a:ext cx="12192000" cy="51291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9FB14-A756-4A88-86B8-39F389E55A95}"/>
              </a:ext>
            </a:extLst>
          </p:cNvPr>
          <p:cNvSpPr/>
          <p:nvPr/>
        </p:nvSpPr>
        <p:spPr>
          <a:xfrm>
            <a:off x="0" y="1753950"/>
            <a:ext cx="1538790" cy="1942840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CD96E-29FA-439D-B3AF-5CC2D1F806A5}"/>
              </a:ext>
            </a:extLst>
          </p:cNvPr>
          <p:cNvSpPr/>
          <p:nvPr/>
        </p:nvSpPr>
        <p:spPr>
          <a:xfrm rot="5400000">
            <a:off x="6923745" y="978721"/>
            <a:ext cx="566057" cy="2698794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D944A-82DC-432E-888C-BFD19CAF1A94}"/>
              </a:ext>
            </a:extLst>
          </p:cNvPr>
          <p:cNvSpPr txBox="1"/>
          <p:nvPr/>
        </p:nvSpPr>
        <p:spPr>
          <a:xfrm>
            <a:off x="119743" y="723117"/>
            <a:ext cx="402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Complete basic details section by filling mandatory details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BB788A25-F2F2-46E4-B654-CB55D84539E8}"/>
              </a:ext>
            </a:extLst>
          </p:cNvPr>
          <p:cNvSpPr/>
          <p:nvPr/>
        </p:nvSpPr>
        <p:spPr>
          <a:xfrm rot="16200000">
            <a:off x="408677" y="1490763"/>
            <a:ext cx="500227" cy="17104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06836B4E-7096-430B-9165-E001AF5BA206}"/>
              </a:ext>
            </a:extLst>
          </p:cNvPr>
          <p:cNvSpPr/>
          <p:nvPr/>
        </p:nvSpPr>
        <p:spPr>
          <a:xfrm rot="16200000">
            <a:off x="6892412" y="1517774"/>
            <a:ext cx="640716" cy="2069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77451-87B2-487C-875E-D303BA716CAB}"/>
              </a:ext>
            </a:extLst>
          </p:cNvPr>
          <p:cNvSpPr txBox="1"/>
          <p:nvPr/>
        </p:nvSpPr>
        <p:spPr>
          <a:xfrm>
            <a:off x="4658171" y="652953"/>
            <a:ext cx="561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Fill the 3 Aspects of the basic Details Section to proceed to the bank details section.</a:t>
            </a:r>
          </a:p>
        </p:txBody>
      </p:sp>
    </p:spTree>
    <p:extLst>
      <p:ext uri="{BB962C8B-B14F-4D97-AF65-F5344CB8AC3E}">
        <p14:creationId xmlns:p14="http://schemas.microsoft.com/office/powerpoint/2010/main" val="1404373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195922"/>
            <a:ext cx="12192000" cy="6662077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729F48F-FB0C-48F8-A7B9-4E754528D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6E81-B8B3-4EE3-8ED5-6AB8FFAEBA97}" type="slidenum"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itchFamily="2" charset="-79"/>
                <a:cs typeface="Rubik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98F9492-CCBF-47FD-9CA0-D92910DAD56B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Deposit details| Basic details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2C5F9-42D3-4AA8-92AD-082943033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390"/>
            <a:ext cx="12192000" cy="50244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E3C15E-2E20-4128-86AC-6A439B144E47}"/>
              </a:ext>
            </a:extLst>
          </p:cNvPr>
          <p:cNvSpPr/>
          <p:nvPr/>
        </p:nvSpPr>
        <p:spPr>
          <a:xfrm>
            <a:off x="2122715" y="3039661"/>
            <a:ext cx="9862456" cy="324139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C7DDC-A98A-46A6-9FA5-BA7B73146E5E}"/>
              </a:ext>
            </a:extLst>
          </p:cNvPr>
          <p:cNvSpPr txBox="1"/>
          <p:nvPr/>
        </p:nvSpPr>
        <p:spPr>
          <a:xfrm>
            <a:off x="250372" y="967847"/>
            <a:ext cx="734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Complete basic details section by filling mandatory details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788FD4C-6A45-4B10-9062-2D04EE0F38A6}"/>
              </a:ext>
            </a:extLst>
          </p:cNvPr>
          <p:cNvSpPr/>
          <p:nvPr/>
        </p:nvSpPr>
        <p:spPr>
          <a:xfrm rot="16200000">
            <a:off x="4039485" y="2040493"/>
            <a:ext cx="1392035" cy="18266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0871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9A2B24B-EE2A-40A3-A82B-609E411E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6E81-B8B3-4EE3-8ED5-6AB8FFAEBA97}" type="slidenum"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itchFamily="2" charset="-79"/>
                <a:cs typeface="Rubik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344080-342C-4AC7-BF77-DEB8C3FE44E9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Deposit details| Basic details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70D638-85C6-44D6-8514-FD25AAAF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0853"/>
            <a:ext cx="12192000" cy="46798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B5AB7F-7905-4771-B677-BD53EA8BE075}"/>
              </a:ext>
            </a:extLst>
          </p:cNvPr>
          <p:cNvSpPr/>
          <p:nvPr/>
        </p:nvSpPr>
        <p:spPr>
          <a:xfrm>
            <a:off x="1436914" y="1251857"/>
            <a:ext cx="10472058" cy="2797629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A95C5A-A360-4A18-9C94-4145F8F38B9D}"/>
              </a:ext>
            </a:extLst>
          </p:cNvPr>
          <p:cNvSpPr/>
          <p:nvPr/>
        </p:nvSpPr>
        <p:spPr>
          <a:xfrm flipV="1">
            <a:off x="1513114" y="4441117"/>
            <a:ext cx="10472058" cy="468085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0674B6-3A63-4D86-836D-66D58BBE5CF6}"/>
              </a:ext>
            </a:extLst>
          </p:cNvPr>
          <p:cNvSpPr/>
          <p:nvPr/>
        </p:nvSpPr>
        <p:spPr>
          <a:xfrm flipV="1">
            <a:off x="6170283" y="5439680"/>
            <a:ext cx="1782133" cy="46808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46E84F7F-702F-4FD4-947D-00480CC053ED}"/>
              </a:ext>
            </a:extLst>
          </p:cNvPr>
          <p:cNvSpPr/>
          <p:nvPr/>
        </p:nvSpPr>
        <p:spPr>
          <a:xfrm rot="5400000">
            <a:off x="7153609" y="5917904"/>
            <a:ext cx="468086" cy="15989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ABA378-2EE3-4DEF-9155-416F01F8D260}"/>
              </a:ext>
            </a:extLst>
          </p:cNvPr>
          <p:cNvSpPr txBox="1"/>
          <p:nvPr/>
        </p:nvSpPr>
        <p:spPr>
          <a:xfrm>
            <a:off x="413657" y="605526"/>
            <a:ext cx="724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Rubik" pitchFamily="2" charset="-79"/>
              <a:cs typeface="Rubik" pitchFamily="2" charset="-79"/>
            </a:endParaRPr>
          </a:p>
          <a:p>
            <a:r>
              <a:rPr lang="en-US" dirty="0">
                <a:latin typeface="Rubik" pitchFamily="2" charset="-79"/>
                <a:cs typeface="Rubik" pitchFamily="2" charset="-79"/>
              </a:rPr>
              <a:t>Select Broker code/PSF CODE and Primary applicant details.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8D03E7-0529-464C-A782-5EEFF0034DA3}"/>
              </a:ext>
            </a:extLst>
          </p:cNvPr>
          <p:cNvSpPr txBox="1"/>
          <p:nvPr/>
        </p:nvSpPr>
        <p:spPr>
          <a:xfrm>
            <a:off x="6096000" y="6146446"/>
            <a:ext cx="43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Select Save &amp; Next to proceed to the next step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C92A32-3557-4AAA-9383-7D8EC4E950DB}"/>
              </a:ext>
            </a:extLst>
          </p:cNvPr>
          <p:cNvSpPr txBox="1"/>
          <p:nvPr/>
        </p:nvSpPr>
        <p:spPr>
          <a:xfrm>
            <a:off x="7467601" y="3522273"/>
            <a:ext cx="13716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XXXX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224E28CF-1113-4CEE-8FFF-A1DF776F1737}"/>
              </a:ext>
            </a:extLst>
          </p:cNvPr>
          <p:cNvSpPr/>
          <p:nvPr/>
        </p:nvSpPr>
        <p:spPr>
          <a:xfrm rot="13059221">
            <a:off x="1750784" y="1396179"/>
            <a:ext cx="640716" cy="20696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B95D75DD-B7E2-4A70-8497-5C67FCEB5B01}"/>
              </a:ext>
            </a:extLst>
          </p:cNvPr>
          <p:cNvSpPr/>
          <p:nvPr/>
        </p:nvSpPr>
        <p:spPr>
          <a:xfrm rot="7589818">
            <a:off x="1191599" y="5508613"/>
            <a:ext cx="1351533" cy="11862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B05913-65FF-4ED9-908B-E74E0FA50ECC}"/>
              </a:ext>
            </a:extLst>
          </p:cNvPr>
          <p:cNvSpPr txBox="1"/>
          <p:nvPr/>
        </p:nvSpPr>
        <p:spPr>
          <a:xfrm>
            <a:off x="132410" y="6133954"/>
            <a:ext cx="43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Enter the Nature of Renewal Details i.e., Auto Renewal/ No Auto Renewal</a:t>
            </a:r>
          </a:p>
        </p:txBody>
      </p:sp>
    </p:spTree>
    <p:extLst>
      <p:ext uri="{BB962C8B-B14F-4D97-AF65-F5344CB8AC3E}">
        <p14:creationId xmlns:p14="http://schemas.microsoft.com/office/powerpoint/2010/main" val="2322845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105952-0F6A-42B5-A767-D5535F087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5507"/>
            <a:ext cx="12192000" cy="53907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33060F-9612-4C9E-B0DF-F57328EE2983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ubik" pitchFamily="2" charset="-79"/>
                <a:cs typeface="Rubik" pitchFamily="2" charset="-79"/>
              </a:rPr>
              <a:t>Application Login – Deposit details| Bank details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8BF4BA-5328-4ED2-8A6B-38939AEF09FB}"/>
              </a:ext>
            </a:extLst>
          </p:cNvPr>
          <p:cNvSpPr/>
          <p:nvPr/>
        </p:nvSpPr>
        <p:spPr>
          <a:xfrm>
            <a:off x="1513114" y="1554728"/>
            <a:ext cx="10548258" cy="64071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518577-CCEA-419D-B2D5-45DD60B8BA34}"/>
              </a:ext>
            </a:extLst>
          </p:cNvPr>
          <p:cNvSpPr/>
          <p:nvPr/>
        </p:nvSpPr>
        <p:spPr>
          <a:xfrm flipV="1">
            <a:off x="1513114" y="2412789"/>
            <a:ext cx="10439400" cy="4107754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BDCB12-ED8A-4DA6-9968-9A76550322CC}"/>
              </a:ext>
            </a:extLst>
          </p:cNvPr>
          <p:cNvSpPr/>
          <p:nvPr/>
        </p:nvSpPr>
        <p:spPr>
          <a:xfrm flipV="1">
            <a:off x="7028446" y="3970880"/>
            <a:ext cx="2420353" cy="46808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59DB9DB-3994-46C0-8F96-3334CBD1E904}"/>
              </a:ext>
            </a:extLst>
          </p:cNvPr>
          <p:cNvSpPr/>
          <p:nvPr/>
        </p:nvSpPr>
        <p:spPr>
          <a:xfrm rot="10800000">
            <a:off x="649417" y="1617499"/>
            <a:ext cx="863697" cy="259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1FA17CD7-2B65-43D2-B214-0C9C0ACD1699}"/>
              </a:ext>
            </a:extLst>
          </p:cNvPr>
          <p:cNvSpPr/>
          <p:nvPr/>
        </p:nvSpPr>
        <p:spPr>
          <a:xfrm>
            <a:off x="9738989" y="4173980"/>
            <a:ext cx="863697" cy="259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FAD52E-4E74-4659-8CBA-FFCFF9E975AB}"/>
              </a:ext>
            </a:extLst>
          </p:cNvPr>
          <p:cNvSpPr txBox="1"/>
          <p:nvPr/>
        </p:nvSpPr>
        <p:spPr>
          <a:xfrm>
            <a:off x="413657" y="906175"/>
            <a:ext cx="1153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You will now have to enter the Bank details as a follow up to entering the basic details of the customer</a:t>
            </a:r>
          </a:p>
        </p:txBody>
      </p:sp>
    </p:spTree>
    <p:extLst>
      <p:ext uri="{BB962C8B-B14F-4D97-AF65-F5344CB8AC3E}">
        <p14:creationId xmlns:p14="http://schemas.microsoft.com/office/powerpoint/2010/main" val="3466926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85614A-3AFA-440A-969D-404B69A5A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1390650"/>
            <a:ext cx="11791950" cy="407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71C0A81-7410-4E5D-B8C8-4C936EAA92C6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Deposit details| Bank details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69151-A9E5-44ED-B7C4-82ABB12D8B15}"/>
              </a:ext>
            </a:extLst>
          </p:cNvPr>
          <p:cNvSpPr/>
          <p:nvPr/>
        </p:nvSpPr>
        <p:spPr>
          <a:xfrm flipV="1">
            <a:off x="4981931" y="4999264"/>
            <a:ext cx="950783" cy="46808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873944F-C458-4F82-A292-A91496CDE132}"/>
              </a:ext>
            </a:extLst>
          </p:cNvPr>
          <p:cNvSpPr/>
          <p:nvPr/>
        </p:nvSpPr>
        <p:spPr>
          <a:xfrm rot="10800000">
            <a:off x="4067518" y="5103740"/>
            <a:ext cx="863697" cy="259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60957-3814-451A-8544-D0C6BC0C401D}"/>
              </a:ext>
            </a:extLst>
          </p:cNvPr>
          <p:cNvSpPr txBox="1"/>
          <p:nvPr/>
        </p:nvSpPr>
        <p:spPr>
          <a:xfrm>
            <a:off x="413657" y="906175"/>
            <a:ext cx="796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Save record – Note IMPS reason &amp; Cancel request will remain blank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C4332-3665-41F8-8D76-8CBCDD5D68BE}"/>
              </a:ext>
            </a:extLst>
          </p:cNvPr>
          <p:cNvSpPr txBox="1"/>
          <p:nvPr/>
        </p:nvSpPr>
        <p:spPr>
          <a:xfrm>
            <a:off x="4938385" y="5652031"/>
            <a:ext cx="125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Select save</a:t>
            </a:r>
          </a:p>
        </p:txBody>
      </p:sp>
    </p:spTree>
    <p:extLst>
      <p:ext uri="{BB962C8B-B14F-4D97-AF65-F5344CB8AC3E}">
        <p14:creationId xmlns:p14="http://schemas.microsoft.com/office/powerpoint/2010/main" val="1406397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4584E-1A06-4F4B-AAB9-86AE66C1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1620"/>
            <a:ext cx="12192000" cy="55078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86F778-4436-4F8B-A5A7-82A472E32578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Deposit details| Bank details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77082-36A0-4E6E-8392-F56938FCD425}"/>
              </a:ext>
            </a:extLst>
          </p:cNvPr>
          <p:cNvSpPr/>
          <p:nvPr/>
        </p:nvSpPr>
        <p:spPr>
          <a:xfrm>
            <a:off x="5475514" y="1750674"/>
            <a:ext cx="5344886" cy="64071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0709887-D08C-4560-AC5F-55F953F6B997}"/>
              </a:ext>
            </a:extLst>
          </p:cNvPr>
          <p:cNvSpPr/>
          <p:nvPr/>
        </p:nvSpPr>
        <p:spPr>
          <a:xfrm rot="13631362">
            <a:off x="4780802" y="1281680"/>
            <a:ext cx="863697" cy="259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2A26C-6289-471D-AD0C-E85459E30BF6}"/>
              </a:ext>
            </a:extLst>
          </p:cNvPr>
          <p:cNvSpPr txBox="1"/>
          <p:nvPr/>
        </p:nvSpPr>
        <p:spPr>
          <a:xfrm>
            <a:off x="644578" y="769839"/>
            <a:ext cx="999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By selecting the following steps, you can initiate a payment via IMPS for the customer </a:t>
            </a:r>
          </a:p>
        </p:txBody>
      </p:sp>
    </p:spTree>
    <p:extLst>
      <p:ext uri="{BB962C8B-B14F-4D97-AF65-F5344CB8AC3E}">
        <p14:creationId xmlns:p14="http://schemas.microsoft.com/office/powerpoint/2010/main" val="2041040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-7300"/>
            <a:ext cx="12192000" cy="6998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7182BE-1E90-44F8-8865-EF4F0ED70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439"/>
            <a:ext cx="12192000" cy="3167063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06DD3E9-A2C0-42BC-A330-C58EAE99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8085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6E81-B8B3-4EE3-8ED5-6AB8FFAEBA97}" type="slidenum"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itchFamily="2" charset="-79"/>
                <a:cs typeface="Rubik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83ED72-8A2F-437C-B17E-3297F051AE6F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Applicant details| Primary applicant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9DD46B-ADAD-4DFB-ACD9-A2D1780859C4}"/>
              </a:ext>
            </a:extLst>
          </p:cNvPr>
          <p:cNvSpPr/>
          <p:nvPr/>
        </p:nvSpPr>
        <p:spPr>
          <a:xfrm>
            <a:off x="1491343" y="2035765"/>
            <a:ext cx="10548258" cy="64071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ACA84A-E3B6-4B3C-A2A4-5C25088911F3}"/>
              </a:ext>
            </a:extLst>
          </p:cNvPr>
          <p:cNvSpPr/>
          <p:nvPr/>
        </p:nvSpPr>
        <p:spPr>
          <a:xfrm flipV="1">
            <a:off x="6490294" y="3871725"/>
            <a:ext cx="1242024" cy="351680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692E694-1257-4E33-A316-D54A24DCBD57}"/>
              </a:ext>
            </a:extLst>
          </p:cNvPr>
          <p:cNvSpPr/>
          <p:nvPr/>
        </p:nvSpPr>
        <p:spPr>
          <a:xfrm rot="5400000">
            <a:off x="6707253" y="4487310"/>
            <a:ext cx="737044" cy="25121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1E1D9B-3CCB-4613-BD7C-5AA7258D5B44}"/>
              </a:ext>
            </a:extLst>
          </p:cNvPr>
          <p:cNvSpPr txBox="1"/>
          <p:nvPr/>
        </p:nvSpPr>
        <p:spPr>
          <a:xfrm>
            <a:off x="413657" y="965326"/>
            <a:ext cx="724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Enter Applicant, Co-applicant and Nominee Details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679CB-A5DB-475C-A303-523AD37DF7B1}"/>
              </a:ext>
            </a:extLst>
          </p:cNvPr>
          <p:cNvSpPr txBox="1"/>
          <p:nvPr/>
        </p:nvSpPr>
        <p:spPr>
          <a:xfrm>
            <a:off x="9949543" y="3106502"/>
            <a:ext cx="13716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XXXX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F2B95-949F-4306-B94F-2BE6B10C484A}"/>
              </a:ext>
            </a:extLst>
          </p:cNvPr>
          <p:cNvSpPr txBox="1"/>
          <p:nvPr/>
        </p:nvSpPr>
        <p:spPr>
          <a:xfrm>
            <a:off x="5029200" y="3106502"/>
            <a:ext cx="13716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XXXX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932FCEFF-6AB0-42CF-8D16-94ED96D6EFED}"/>
              </a:ext>
            </a:extLst>
          </p:cNvPr>
          <p:cNvSpPr/>
          <p:nvPr/>
        </p:nvSpPr>
        <p:spPr>
          <a:xfrm rot="13631362">
            <a:off x="4857152" y="1556551"/>
            <a:ext cx="863697" cy="259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211850-E0A3-43ED-8A9B-8F0239294D07}"/>
              </a:ext>
            </a:extLst>
          </p:cNvPr>
          <p:cNvSpPr txBox="1"/>
          <p:nvPr/>
        </p:nvSpPr>
        <p:spPr>
          <a:xfrm>
            <a:off x="3489135" y="5106910"/>
            <a:ext cx="724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Press Search to auto populate details of the Primary Applicant or press clear to enter details and then enter fresh details of the customer </a:t>
            </a:r>
          </a:p>
        </p:txBody>
      </p:sp>
    </p:spTree>
    <p:extLst>
      <p:ext uri="{BB962C8B-B14F-4D97-AF65-F5344CB8AC3E}">
        <p14:creationId xmlns:p14="http://schemas.microsoft.com/office/powerpoint/2010/main" val="6275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9597E-5F99-4756-9042-8F9B824C7E15}"/>
              </a:ext>
            </a:extLst>
          </p:cNvPr>
          <p:cNvSpPr txBox="1"/>
          <p:nvPr/>
        </p:nvSpPr>
        <p:spPr>
          <a:xfrm>
            <a:off x="200025" y="342900"/>
            <a:ext cx="98107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Why to invest with corporate Deposit	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78906-FC2B-4296-824A-67B199ECDE14}"/>
              </a:ext>
            </a:extLst>
          </p:cNvPr>
          <p:cNvSpPr txBox="1"/>
          <p:nvPr/>
        </p:nvSpPr>
        <p:spPr>
          <a:xfrm>
            <a:off x="200025" y="1232416"/>
            <a:ext cx="114490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 Is it Safe to invest in corporate fixed deposit ?</a:t>
            </a:r>
          </a:p>
          <a:p>
            <a:endParaRPr lang="en-IN" sz="2400" dirty="0"/>
          </a:p>
          <a:p>
            <a:r>
              <a:rPr lang="en-IN" sz="2400" dirty="0"/>
              <a:t>         </a:t>
            </a:r>
            <a:r>
              <a:rPr lang="en-IN" sz="2000" dirty="0"/>
              <a:t>It is safe to invest in corporate deposits as they are less risky and not influenced by market changes.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 Higher Interest rate then Bank Deposit.</a:t>
            </a:r>
          </a:p>
          <a:p>
            <a:endParaRPr lang="en-IN" sz="2400" dirty="0"/>
          </a:p>
          <a:p>
            <a:r>
              <a:rPr lang="en-IN" sz="2400" dirty="0"/>
              <a:t>        </a:t>
            </a:r>
            <a:r>
              <a:rPr lang="en-IN" sz="2000" dirty="0"/>
              <a:t>Usually corporate FD offer 0.5% to 3% higher than the Bank FD.</a:t>
            </a:r>
          </a:p>
          <a:p>
            <a:endParaRPr lang="en-IN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000" dirty="0"/>
              <a:t> </a:t>
            </a:r>
            <a:r>
              <a:rPr lang="en-IN" sz="2400" dirty="0"/>
              <a:t>You can avail loan against FD upto 75% of the deposit amount. </a:t>
            </a:r>
            <a:endParaRPr lang="en-IN" sz="2000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4677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998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F3D12-DF1B-4F16-A5DD-613D6E140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763"/>
            <a:ext cx="12192000" cy="57265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D13FC7-449E-4B5F-8237-73458802ADC0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Applicant details| Primary applicant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DA575-C71C-492F-A894-9387C8272946}"/>
              </a:ext>
            </a:extLst>
          </p:cNvPr>
          <p:cNvSpPr/>
          <p:nvPr/>
        </p:nvSpPr>
        <p:spPr>
          <a:xfrm>
            <a:off x="2002971" y="4670108"/>
            <a:ext cx="10014858" cy="1424988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454DCA-90BF-452E-B498-9A069FC41C77}"/>
              </a:ext>
            </a:extLst>
          </p:cNvPr>
          <p:cNvSpPr/>
          <p:nvPr/>
        </p:nvSpPr>
        <p:spPr>
          <a:xfrm flipV="1">
            <a:off x="7141028" y="6313184"/>
            <a:ext cx="2420353" cy="46808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26C459D2-F325-423E-8425-B1BC81DD8F85}"/>
              </a:ext>
            </a:extLst>
          </p:cNvPr>
          <p:cNvSpPr/>
          <p:nvPr/>
        </p:nvSpPr>
        <p:spPr>
          <a:xfrm>
            <a:off x="9581145" y="6402945"/>
            <a:ext cx="863697" cy="259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C2804-6ABC-437E-9570-09CAE42A2599}"/>
              </a:ext>
            </a:extLst>
          </p:cNvPr>
          <p:cNvSpPr txBox="1"/>
          <p:nvPr/>
        </p:nvSpPr>
        <p:spPr>
          <a:xfrm>
            <a:off x="9851572" y="2585417"/>
            <a:ext cx="13716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XXXX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68293-161B-44EC-9E06-9FB87EE487D2}"/>
              </a:ext>
            </a:extLst>
          </p:cNvPr>
          <p:cNvSpPr txBox="1"/>
          <p:nvPr/>
        </p:nvSpPr>
        <p:spPr>
          <a:xfrm>
            <a:off x="5050972" y="2589429"/>
            <a:ext cx="13716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XXXX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0B6BCE-EA94-4C2E-BF8A-79B12D7CC1CE}"/>
              </a:ext>
            </a:extLst>
          </p:cNvPr>
          <p:cNvSpPr txBox="1"/>
          <p:nvPr/>
        </p:nvSpPr>
        <p:spPr>
          <a:xfrm>
            <a:off x="2329543" y="5664775"/>
            <a:ext cx="191588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XXXX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11598-D32B-44AA-8466-0FE9D62694B0}"/>
              </a:ext>
            </a:extLst>
          </p:cNvPr>
          <p:cNvSpPr txBox="1"/>
          <p:nvPr/>
        </p:nvSpPr>
        <p:spPr>
          <a:xfrm>
            <a:off x="2329543" y="5169688"/>
            <a:ext cx="142885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XXXX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63BEC-0D64-42A0-A2F5-66FB64C66B5C}"/>
              </a:ext>
            </a:extLst>
          </p:cNvPr>
          <p:cNvSpPr txBox="1"/>
          <p:nvPr/>
        </p:nvSpPr>
        <p:spPr>
          <a:xfrm>
            <a:off x="7173686" y="5169688"/>
            <a:ext cx="142885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1997598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998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63EBA-4B8D-4F7E-A89C-D5FC5BDB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5440"/>
            <a:ext cx="12192000" cy="60556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26BC29-9699-4482-AEB9-E1E4F2B8A7EF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Applicant details| Primary applicant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69B52-9B87-4D60-A74F-BE1BE4BC82AF}"/>
              </a:ext>
            </a:extLst>
          </p:cNvPr>
          <p:cNvSpPr/>
          <p:nvPr/>
        </p:nvSpPr>
        <p:spPr>
          <a:xfrm>
            <a:off x="1817914" y="1208314"/>
            <a:ext cx="10199915" cy="5649686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26BF48-E355-4A74-B73E-A5527AE0E501}"/>
              </a:ext>
            </a:extLst>
          </p:cNvPr>
          <p:cNvSpPr txBox="1"/>
          <p:nvPr/>
        </p:nvSpPr>
        <p:spPr>
          <a:xfrm>
            <a:off x="2792387" y="6564095"/>
            <a:ext cx="142885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bg1"/>
                </a:solidFill>
              </a:rPr>
              <a:t>XXXX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CEA83D-13BE-4ECF-A841-C9BBEEFA78AF}"/>
              </a:ext>
            </a:extLst>
          </p:cNvPr>
          <p:cNvSpPr txBox="1"/>
          <p:nvPr/>
        </p:nvSpPr>
        <p:spPr>
          <a:xfrm>
            <a:off x="7539364" y="3305889"/>
            <a:ext cx="1428851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bg1"/>
                </a:solidFill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390994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0D22DE9-51EB-4F11-A26A-C6C83A38EC55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Applicant details| Primary applicant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A0974-316C-4413-9441-31E4794530DB}"/>
              </a:ext>
            </a:extLst>
          </p:cNvPr>
          <p:cNvSpPr/>
          <p:nvPr/>
        </p:nvSpPr>
        <p:spPr>
          <a:xfrm>
            <a:off x="1817914" y="2035629"/>
            <a:ext cx="10178143" cy="1262742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3E14A-D043-426E-861F-4F3A83AC6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6517"/>
            <a:ext cx="12192000" cy="2984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7D5E8D-D4CB-4CC8-AC0E-CF88A75443A2}"/>
              </a:ext>
            </a:extLst>
          </p:cNvPr>
          <p:cNvSpPr txBox="1"/>
          <p:nvPr/>
        </p:nvSpPr>
        <p:spPr>
          <a:xfrm>
            <a:off x="447524" y="1410844"/>
            <a:ext cx="724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Enter Complete family details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1AA5A-6D09-4AD2-A3FF-FE2E09B535BF}"/>
              </a:ext>
            </a:extLst>
          </p:cNvPr>
          <p:cNvSpPr/>
          <p:nvPr/>
        </p:nvSpPr>
        <p:spPr>
          <a:xfrm>
            <a:off x="2116651" y="2130730"/>
            <a:ext cx="9879405" cy="2635621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C2FC4E11-9E80-4198-A1DE-1978D9F1A4C6}"/>
              </a:ext>
            </a:extLst>
          </p:cNvPr>
          <p:cNvSpPr/>
          <p:nvPr/>
        </p:nvSpPr>
        <p:spPr>
          <a:xfrm rot="13631362">
            <a:off x="2857871" y="2057308"/>
            <a:ext cx="863697" cy="259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442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0E9FF-31A6-4A20-A2A2-FF2D611F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001"/>
            <a:ext cx="12192000" cy="42199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0F9E36-1EA9-4B3D-9674-1034766F8A5A}"/>
              </a:ext>
            </a:extLst>
          </p:cNvPr>
          <p:cNvSpPr txBox="1">
            <a:spLocks/>
          </p:cNvSpPr>
          <p:nvPr/>
        </p:nvSpPr>
        <p:spPr>
          <a:xfrm>
            <a:off x="119743" y="195922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Application Login – Applicant details| Primary applicant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CAA78-507C-4B82-A445-D76D12BB8788}"/>
              </a:ext>
            </a:extLst>
          </p:cNvPr>
          <p:cNvSpPr/>
          <p:nvPr/>
        </p:nvSpPr>
        <p:spPr>
          <a:xfrm>
            <a:off x="5704114" y="4887686"/>
            <a:ext cx="2982686" cy="522514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672AC-2EB0-49C1-91CC-ECD46FE9890D}"/>
              </a:ext>
            </a:extLst>
          </p:cNvPr>
          <p:cNvSpPr txBox="1"/>
          <p:nvPr/>
        </p:nvSpPr>
        <p:spPr>
          <a:xfrm>
            <a:off x="413657" y="917420"/>
            <a:ext cx="724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Enter Complete Customer Address details: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AF2C9-0563-4168-B4FB-ABEF48B94E17}"/>
              </a:ext>
            </a:extLst>
          </p:cNvPr>
          <p:cNvSpPr/>
          <p:nvPr/>
        </p:nvSpPr>
        <p:spPr>
          <a:xfrm>
            <a:off x="2073046" y="1538065"/>
            <a:ext cx="8509953" cy="2400938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A0597142-A172-4E5F-B093-BC4E2CBE3986}"/>
              </a:ext>
            </a:extLst>
          </p:cNvPr>
          <p:cNvSpPr/>
          <p:nvPr/>
        </p:nvSpPr>
        <p:spPr>
          <a:xfrm rot="16200000">
            <a:off x="3606750" y="1639549"/>
            <a:ext cx="863697" cy="259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9CB9CB24-D21A-4B03-8A63-A82BE28FC2BF}"/>
              </a:ext>
            </a:extLst>
          </p:cNvPr>
          <p:cNvSpPr/>
          <p:nvPr/>
        </p:nvSpPr>
        <p:spPr>
          <a:xfrm rot="9214409">
            <a:off x="4945694" y="5363867"/>
            <a:ext cx="863697" cy="259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9212C-F1CE-4604-83E9-D2DB92313D09}"/>
              </a:ext>
            </a:extLst>
          </p:cNvPr>
          <p:cNvSpPr txBox="1"/>
          <p:nvPr/>
        </p:nvSpPr>
        <p:spPr>
          <a:xfrm>
            <a:off x="3077850" y="5712552"/>
            <a:ext cx="5012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Proceed to Save entered customer details and move to the next step</a:t>
            </a:r>
          </a:p>
        </p:txBody>
      </p:sp>
    </p:spTree>
    <p:extLst>
      <p:ext uri="{BB962C8B-B14F-4D97-AF65-F5344CB8AC3E}">
        <p14:creationId xmlns:p14="http://schemas.microsoft.com/office/powerpoint/2010/main" val="1919944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3FE9C-1791-4754-8B74-92DFE2A73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6398"/>
            <a:ext cx="12192000" cy="31770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3FF400-F9B4-4F54-A649-A896B65AEA63}"/>
              </a:ext>
            </a:extLst>
          </p:cNvPr>
          <p:cNvSpPr/>
          <p:nvPr/>
        </p:nvSpPr>
        <p:spPr>
          <a:xfrm>
            <a:off x="1817914" y="2035629"/>
            <a:ext cx="10178143" cy="2797628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3B59B-F764-4FCA-A6EC-6F80162DFB88}"/>
              </a:ext>
            </a:extLst>
          </p:cNvPr>
          <p:cNvSpPr txBox="1"/>
          <p:nvPr/>
        </p:nvSpPr>
        <p:spPr>
          <a:xfrm>
            <a:off x="366009" y="1454257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Complete scheme details and submit to Operations to conclude the FD Logging in process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0DAAB976-8062-4FBD-9F26-4927CE2DB6EE}"/>
              </a:ext>
            </a:extLst>
          </p:cNvPr>
          <p:cNvSpPr/>
          <p:nvPr/>
        </p:nvSpPr>
        <p:spPr>
          <a:xfrm rot="13631362">
            <a:off x="4557171" y="2052712"/>
            <a:ext cx="863697" cy="25913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7751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6D64AA-A1AF-4002-911E-3ABF8CF4A2E3}"/>
              </a:ext>
            </a:extLst>
          </p:cNvPr>
          <p:cNvSpPr txBox="1">
            <a:spLocks/>
          </p:cNvSpPr>
          <p:nvPr/>
        </p:nvSpPr>
        <p:spPr>
          <a:xfrm>
            <a:off x="163286" y="163265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ubik" pitchFamily="2" charset="-79"/>
                <a:cs typeface="Rubik" pitchFamily="2" charset="-79"/>
              </a:rPr>
              <a:t>SFDC Scan Based Login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B3E9EF98-6C3A-4440-A92C-94BE24D0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6E81-B8B3-4EE3-8ED5-6AB8FFAEBA97}" type="slidenum">
              <a:rPr kumimoji="0" lang="en-IN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ubik" pitchFamily="2" charset="-79"/>
                <a:cs typeface="Rubik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ubik" pitchFamily="2" charset="-79"/>
              <a:cs typeface="Rubik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801F8-BDF1-4C57-A0FD-F4487B5C0198}"/>
              </a:ext>
            </a:extLst>
          </p:cNvPr>
          <p:cNvSpPr txBox="1"/>
          <p:nvPr/>
        </p:nvSpPr>
        <p:spPr>
          <a:xfrm>
            <a:off x="625928" y="3007735"/>
            <a:ext cx="7347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Create new application record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Upload FD application form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Upload customer KYC documents 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latin typeface="Rubik" pitchFamily="2" charset="-79"/>
                <a:cs typeface="Rubik" pitchFamily="2" charset="-79"/>
              </a:rPr>
              <a:t>Upload bank proof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latin typeface="Rubik" pitchFamily="2" charset="-79"/>
                <a:cs typeface="Rubik" pitchFamily="2" charset="-79"/>
              </a:rPr>
              <a:t>Submit to branch Ops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52C3F-3A3C-4BBA-9025-37CDFF15D23E}"/>
              </a:ext>
            </a:extLst>
          </p:cNvPr>
          <p:cNvSpPr txBox="1"/>
          <p:nvPr/>
        </p:nvSpPr>
        <p:spPr>
          <a:xfrm>
            <a:off x="163285" y="2568611"/>
            <a:ext cx="4288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Rubik" pitchFamily="2" charset="-79"/>
                <a:cs typeface="Rubik" pitchFamily="2" charset="-79"/>
              </a:rPr>
              <a:t>STEPS TO CREATE A NEW APPLICATION </a:t>
            </a:r>
            <a:endParaRPr lang="en-IN" sz="1600" b="1" u="sng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6DD1F2-BE4E-4036-8748-538B5EC25B7A}"/>
              </a:ext>
            </a:extLst>
          </p:cNvPr>
          <p:cNvSpPr txBox="1"/>
          <p:nvPr/>
        </p:nvSpPr>
        <p:spPr>
          <a:xfrm>
            <a:off x="163286" y="4826264"/>
            <a:ext cx="363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u="sng"/>
            </a:lvl1pPr>
          </a:lstStyle>
          <a:p>
            <a:r>
              <a:rPr lang="en-US" dirty="0">
                <a:latin typeface="Rubik" pitchFamily="2" charset="-79"/>
                <a:cs typeface="Rubik" pitchFamily="2" charset="-79"/>
              </a:rPr>
              <a:t>STEPS TO TRACK APPLICATION</a:t>
            </a:r>
            <a:endParaRPr lang="en-IN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7C72A0-2ADB-4209-80D5-16D96BB31C8E}"/>
              </a:ext>
            </a:extLst>
          </p:cNvPr>
          <p:cNvSpPr txBox="1"/>
          <p:nvPr/>
        </p:nvSpPr>
        <p:spPr>
          <a:xfrm>
            <a:off x="527956" y="5304621"/>
            <a:ext cx="7347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Review last 30 days applications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Rubik" pitchFamily="2" charset="-79"/>
                <a:cs typeface="Rubik" pitchFamily="2" charset="-79"/>
              </a:rPr>
              <a:t>Search with Application form no. or SFDC ref no. 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latin typeface="Rubik" pitchFamily="2" charset="-79"/>
                <a:cs typeface="Rubik" pitchFamily="2" charset="-79"/>
              </a:rPr>
              <a:t>Open and review details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latin typeface="Rubik" pitchFamily="2" charset="-79"/>
                <a:cs typeface="Rubik" pitchFamily="2" charset="-79"/>
              </a:rPr>
              <a:t>Upload additional documents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0660A-581B-4179-95B0-A48CA4B4A9BE}"/>
              </a:ext>
            </a:extLst>
          </p:cNvPr>
          <p:cNvSpPr txBox="1"/>
          <p:nvPr/>
        </p:nvSpPr>
        <p:spPr>
          <a:xfrm>
            <a:off x="163286" y="1027605"/>
            <a:ext cx="3635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Rubik" pitchFamily="2" charset="-79"/>
                <a:cs typeface="Rubik" pitchFamily="2" charset="-79"/>
              </a:rPr>
              <a:t>STEPS TO LOGIN</a:t>
            </a:r>
            <a:endParaRPr lang="en-IN" sz="1600" b="1" u="sng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B3D7DE-7D10-4FC9-BA8D-586D7A4E5255}"/>
              </a:ext>
            </a:extLst>
          </p:cNvPr>
          <p:cNvSpPr txBox="1"/>
          <p:nvPr/>
        </p:nvSpPr>
        <p:spPr>
          <a:xfrm>
            <a:off x="625928" y="1360719"/>
            <a:ext cx="7347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>
                <a:latin typeface="Rubik" pitchFamily="2" charset="-79"/>
                <a:cs typeface="Rubik" pitchFamily="2" charset="-79"/>
              </a:rPr>
              <a:t>Open SFDC link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latin typeface="Rubik" pitchFamily="2" charset="-79"/>
                <a:cs typeface="Rubik" pitchFamily="2" charset="-79"/>
              </a:rPr>
              <a:t>Input ID shared on registered email 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>
                <a:latin typeface="Rubik" pitchFamily="2" charset="-79"/>
                <a:cs typeface="Rubik" pitchFamily="2" charset="-79"/>
              </a:rPr>
              <a:t>Input password shared on registered email</a:t>
            </a:r>
          </a:p>
        </p:txBody>
      </p:sp>
    </p:spTree>
    <p:extLst>
      <p:ext uri="{BB962C8B-B14F-4D97-AF65-F5344CB8AC3E}">
        <p14:creationId xmlns:p14="http://schemas.microsoft.com/office/powerpoint/2010/main" val="223799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-172721"/>
            <a:ext cx="12192000" cy="7030719"/>
          </a:xfrm>
          <a:prstGeom prst="rect">
            <a:avLst/>
          </a:prstGeom>
        </p:spPr>
      </p:pic>
      <p:pic>
        <p:nvPicPr>
          <p:cNvPr id="3074" name="Picture 2" descr="Q&amp;A Session - Questions &amp; Answers... Stock Illustration | Adobe Stock">
            <a:extLst>
              <a:ext uri="{FF2B5EF4-FFF2-40B4-BE49-F238E27FC236}">
                <a16:creationId xmlns:a16="http://schemas.microsoft.com/office/drawing/2014/main" id="{FE854EF8-AC5C-4F94-A51C-C1BA6F9E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60" y="1270000"/>
            <a:ext cx="6847840" cy="36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80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CCA6C9-EB5A-45CB-AF23-A6FB85D94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60" y="1071562"/>
            <a:ext cx="691896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39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9597E-5F99-4756-9042-8F9B824C7E15}"/>
              </a:ext>
            </a:extLst>
          </p:cNvPr>
          <p:cNvSpPr txBox="1"/>
          <p:nvPr/>
        </p:nvSpPr>
        <p:spPr>
          <a:xfrm>
            <a:off x="200025" y="342900"/>
            <a:ext cx="98107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Are Corporate deposit safe to invest	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78906-FC2B-4296-824A-67B199ECDE14}"/>
              </a:ext>
            </a:extLst>
          </p:cNvPr>
          <p:cNvSpPr txBox="1"/>
          <p:nvPr/>
        </p:nvSpPr>
        <p:spPr>
          <a:xfrm>
            <a:off x="285750" y="1977240"/>
            <a:ext cx="114490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 All Corporate who want to collect deposit have to adhere to the stringent rules and regulation laid by RBI and MCA (Ministry of corporate affairs).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 Rating agencies such as CRISIL , CARE and ICRA assign ratings to corporate FD.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 Deposit rated as AAA (highest rating) is considered the safest FD.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400" dirty="0"/>
          </a:p>
          <a:p>
            <a:r>
              <a:rPr lang="en-IN" sz="2400" dirty="0"/>
              <a:t> </a:t>
            </a:r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03800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9597E-5F99-4756-9042-8F9B824C7E15}"/>
              </a:ext>
            </a:extLst>
          </p:cNvPr>
          <p:cNvSpPr txBox="1"/>
          <p:nvPr/>
        </p:nvSpPr>
        <p:spPr>
          <a:xfrm>
            <a:off x="190500" y="184130"/>
            <a:ext cx="98107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Why to invest with Bajaj finance Limited	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78906-FC2B-4296-824A-67B199ECDE14}"/>
              </a:ext>
            </a:extLst>
          </p:cNvPr>
          <p:cNvSpPr txBox="1"/>
          <p:nvPr/>
        </p:nvSpPr>
        <p:spPr>
          <a:xfrm>
            <a:off x="371475" y="829923"/>
            <a:ext cx="1144905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400" dirty="0"/>
              <a:t> </a:t>
            </a:r>
            <a:r>
              <a:rPr lang="en-IN" sz="2000" dirty="0"/>
              <a:t>Bajaj Group is almost a 100 year old company.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 35 Year old non bank with a demonstrated track record of profitable growth.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 Bajaj Finance Limited is 2</a:t>
            </a:r>
            <a:r>
              <a:rPr lang="en-IN" sz="2000" baseline="30000" dirty="0"/>
              <a:t>nd</a:t>
            </a:r>
            <a:r>
              <a:rPr lang="en-IN" sz="2000" dirty="0"/>
              <a:t> largest NBFC in India with present in 3658 location. </a:t>
            </a:r>
          </a:p>
          <a:p>
            <a:r>
              <a:rPr lang="en-IN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 BFL has the highest credit rating of AAA by CRSIL / stable and ICRA.</a:t>
            </a:r>
          </a:p>
          <a:p>
            <a:r>
              <a:rPr lang="en-IN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 AUM growth is in corridor of 25% to 27%  and As on 30</a:t>
            </a:r>
            <a:r>
              <a:rPr lang="en-IN" sz="2000" baseline="30000" dirty="0"/>
              <a:t>th</a:t>
            </a:r>
            <a:r>
              <a:rPr lang="en-IN" sz="2000" dirty="0"/>
              <a:t> September it was 2.18 lacs. </a:t>
            </a:r>
          </a:p>
          <a:p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 Profit growth remains to be in corridor of 23% to 24% and Post Tax as on 30</a:t>
            </a:r>
            <a:r>
              <a:rPr lang="en-IN" sz="2000" baseline="30000" dirty="0"/>
              <a:t>th</a:t>
            </a:r>
            <a:r>
              <a:rPr lang="en-IN" sz="2000" dirty="0"/>
              <a:t> September it was 2781 cr.</a:t>
            </a:r>
          </a:p>
          <a:p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GNPA is in between 1,4% to 1.7%.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NPA remains to be in between 0.4% to 0.7%. </a:t>
            </a:r>
          </a:p>
          <a:p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Return on Assets is in corridor of % to 4.5%.</a:t>
            </a:r>
          </a:p>
          <a:p>
            <a:endParaRPr lang="en-IN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2000" dirty="0"/>
              <a:t>Return on Assets remains to be in between of 19% to 21%</a:t>
            </a:r>
          </a:p>
          <a:p>
            <a:r>
              <a:rPr lang="en-IN" sz="2400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409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C2789-A301-4B13-A08A-BB492362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19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9051"/>
            <a:ext cx="1219198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D9597E-5F99-4756-9042-8F9B824C7E15}"/>
              </a:ext>
            </a:extLst>
          </p:cNvPr>
          <p:cNvSpPr txBox="1"/>
          <p:nvPr/>
        </p:nvSpPr>
        <p:spPr>
          <a:xfrm>
            <a:off x="190500" y="184130"/>
            <a:ext cx="98107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/>
              <a:t>Current Fixed Deposit Rate	:</a:t>
            </a:r>
            <a:endParaRPr lang="en-IN" sz="24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133C43-4182-433A-9BD1-94480545A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82645"/>
              </p:ext>
            </p:extLst>
          </p:nvPr>
        </p:nvGraphicFramePr>
        <p:xfrm>
          <a:off x="400050" y="1534277"/>
          <a:ext cx="11201401" cy="5096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844">
                  <a:extLst>
                    <a:ext uri="{9D8B030D-6E8A-4147-A177-3AD203B41FA5}">
                      <a16:colId xmlns:a16="http://schemas.microsoft.com/office/drawing/2014/main" val="1083138582"/>
                    </a:ext>
                  </a:extLst>
                </a:gridCol>
                <a:gridCol w="894787">
                  <a:extLst>
                    <a:ext uri="{9D8B030D-6E8A-4147-A177-3AD203B41FA5}">
                      <a16:colId xmlns:a16="http://schemas.microsoft.com/office/drawing/2014/main" val="3566519885"/>
                    </a:ext>
                  </a:extLst>
                </a:gridCol>
                <a:gridCol w="695945">
                  <a:extLst>
                    <a:ext uri="{9D8B030D-6E8A-4147-A177-3AD203B41FA5}">
                      <a16:colId xmlns:a16="http://schemas.microsoft.com/office/drawing/2014/main" val="4243159497"/>
                    </a:ext>
                  </a:extLst>
                </a:gridCol>
                <a:gridCol w="762225">
                  <a:extLst>
                    <a:ext uri="{9D8B030D-6E8A-4147-A177-3AD203B41FA5}">
                      <a16:colId xmlns:a16="http://schemas.microsoft.com/office/drawing/2014/main" val="2603927741"/>
                    </a:ext>
                  </a:extLst>
                </a:gridCol>
                <a:gridCol w="762225">
                  <a:extLst>
                    <a:ext uri="{9D8B030D-6E8A-4147-A177-3AD203B41FA5}">
                      <a16:colId xmlns:a16="http://schemas.microsoft.com/office/drawing/2014/main" val="3497004271"/>
                    </a:ext>
                  </a:extLst>
                </a:gridCol>
                <a:gridCol w="762225">
                  <a:extLst>
                    <a:ext uri="{9D8B030D-6E8A-4147-A177-3AD203B41FA5}">
                      <a16:colId xmlns:a16="http://schemas.microsoft.com/office/drawing/2014/main" val="1584063587"/>
                    </a:ext>
                  </a:extLst>
                </a:gridCol>
                <a:gridCol w="265123">
                  <a:extLst>
                    <a:ext uri="{9D8B030D-6E8A-4147-A177-3AD203B41FA5}">
                      <a16:colId xmlns:a16="http://schemas.microsoft.com/office/drawing/2014/main" val="3902270559"/>
                    </a:ext>
                  </a:extLst>
                </a:gridCol>
                <a:gridCol w="1734340">
                  <a:extLst>
                    <a:ext uri="{9D8B030D-6E8A-4147-A177-3AD203B41FA5}">
                      <a16:colId xmlns:a16="http://schemas.microsoft.com/office/drawing/2014/main" val="1352414916"/>
                    </a:ext>
                  </a:extLst>
                </a:gridCol>
                <a:gridCol w="894787">
                  <a:extLst>
                    <a:ext uri="{9D8B030D-6E8A-4147-A177-3AD203B41FA5}">
                      <a16:colId xmlns:a16="http://schemas.microsoft.com/office/drawing/2014/main" val="919381816"/>
                    </a:ext>
                  </a:extLst>
                </a:gridCol>
                <a:gridCol w="762225">
                  <a:extLst>
                    <a:ext uri="{9D8B030D-6E8A-4147-A177-3AD203B41FA5}">
                      <a16:colId xmlns:a16="http://schemas.microsoft.com/office/drawing/2014/main" val="2780312773"/>
                    </a:ext>
                  </a:extLst>
                </a:gridCol>
                <a:gridCol w="762225">
                  <a:extLst>
                    <a:ext uri="{9D8B030D-6E8A-4147-A177-3AD203B41FA5}">
                      <a16:colId xmlns:a16="http://schemas.microsoft.com/office/drawing/2014/main" val="3852387009"/>
                    </a:ext>
                  </a:extLst>
                </a:gridCol>
                <a:gridCol w="762225">
                  <a:extLst>
                    <a:ext uri="{9D8B030D-6E8A-4147-A177-3AD203B41FA5}">
                      <a16:colId xmlns:a16="http://schemas.microsoft.com/office/drawing/2014/main" val="822987242"/>
                    </a:ext>
                  </a:extLst>
                </a:gridCol>
                <a:gridCol w="762225">
                  <a:extLst>
                    <a:ext uri="{9D8B030D-6E8A-4147-A177-3AD203B41FA5}">
                      <a16:colId xmlns:a16="http://schemas.microsoft.com/office/drawing/2014/main" val="934368305"/>
                    </a:ext>
                  </a:extLst>
                </a:gridCol>
              </a:tblGrid>
              <a:tr h="26440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New customers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Sr. citizen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580188"/>
                  </a:ext>
                </a:extLst>
              </a:tr>
              <a:tr h="26440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Table 1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Table 3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693098"/>
                  </a:ext>
                </a:extLst>
              </a:tr>
              <a:tr h="2644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Period (except table 2)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 dirty="0">
                          <a:effectLst/>
                        </a:rPr>
                        <a:t>Cumulative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Non-Cumulative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Period (except table 4)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Cumulative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Non-Cumulative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541399"/>
                  </a:ext>
                </a:extLst>
              </a:tr>
              <a:tr h="25613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At Maturity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Monthly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Quarterly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Half Yearly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Annual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At Maturity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Monthly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Quarterly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Half Yearly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Annual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12823410"/>
                  </a:ext>
                </a:extLst>
              </a:tr>
              <a:tr h="26440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18698136"/>
                  </a:ext>
                </a:extLst>
              </a:tr>
              <a:tr h="2644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12 - 23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6.55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6.36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6.45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6.55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12 - 23 months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6.63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6.69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5527144"/>
                  </a:ext>
                </a:extLst>
              </a:tr>
              <a:tr h="2644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24 - 35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7.25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7.02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7.06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7.12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7.25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24 - 35 months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7.25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7.36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5157544"/>
                  </a:ext>
                </a:extLst>
              </a:tr>
              <a:tr h="2644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36 - 60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7.25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7.36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36 - 60 months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7.75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7.49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7.53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7.61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7.75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56838618"/>
                  </a:ext>
                </a:extLst>
              </a:tr>
              <a:tr h="26440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Table 2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Table 4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947424"/>
                  </a:ext>
                </a:extLst>
              </a:tr>
              <a:tr h="2644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Period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Cumulative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Non-Cumulative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Period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u="none" strike="noStrike">
                          <a:effectLst/>
                        </a:rPr>
                        <a:t>Cumulative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Non-Cumulative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60188"/>
                  </a:ext>
                </a:extLst>
              </a:tr>
              <a:tr h="25613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At Maturity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Monthly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Quarterly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Half Yearly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Annual</a:t>
                      </a:r>
                      <a:endParaRPr lang="en-IN" sz="14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At Maturity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Monthly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Quarterly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Half Yearly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Annual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14132146"/>
                  </a:ext>
                </a:extLst>
              </a:tr>
              <a:tr h="26440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(% p.a.)</a:t>
                      </a:r>
                      <a:endParaRPr lang="en-IN" sz="1400" b="1" i="0" u="none" strike="noStrike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22082264"/>
                  </a:ext>
                </a:extLst>
              </a:tr>
              <a:tr h="2644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15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6.54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6.59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15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6.95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6.74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6.78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6.83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6.95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17297960"/>
                  </a:ext>
                </a:extLst>
              </a:tr>
              <a:tr h="2644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18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6.63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6.69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6.8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18 months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7.05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6.83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6.87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6.93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7.05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75217560"/>
                  </a:ext>
                </a:extLst>
              </a:tr>
              <a:tr h="2644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22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7.05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6.83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6.87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6.93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7.05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22 months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7.07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7.11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7.17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7.3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34347622"/>
                  </a:ext>
                </a:extLst>
              </a:tr>
              <a:tr h="2644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30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7.11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7.16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7.22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30 months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7.35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7.39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7.46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005856"/>
                  </a:ext>
                </a:extLst>
              </a:tr>
              <a:tr h="2644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33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7.11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7.16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7.22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7.35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33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7.35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7.39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7.46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2985424"/>
                  </a:ext>
                </a:extLst>
              </a:tr>
              <a:tr h="26440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44 months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7.35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7.39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7.46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>
                          <a:effectLst/>
                        </a:rPr>
                        <a:t>7.6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44 months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7.58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7.63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7.85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5834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548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9597E-5F99-4756-9042-8F9B824C7E15}"/>
              </a:ext>
            </a:extLst>
          </p:cNvPr>
          <p:cNvSpPr txBox="1"/>
          <p:nvPr/>
        </p:nvSpPr>
        <p:spPr>
          <a:xfrm>
            <a:off x="190500" y="184130"/>
            <a:ext cx="98107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Login Process 	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89BCB-93AB-47FC-AE1E-DAB96EFAECD5}"/>
              </a:ext>
            </a:extLst>
          </p:cNvPr>
          <p:cNvSpPr/>
          <p:nvPr/>
        </p:nvSpPr>
        <p:spPr>
          <a:xfrm>
            <a:off x="4686300" y="1276350"/>
            <a:ext cx="3000375" cy="58078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Application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8C582-5F69-4CC2-8DB0-9FEF248B07FC}"/>
              </a:ext>
            </a:extLst>
          </p:cNvPr>
          <p:cNvCxnSpPr/>
          <p:nvPr/>
        </p:nvCxnSpPr>
        <p:spPr>
          <a:xfrm>
            <a:off x="6186487" y="1857137"/>
            <a:ext cx="0" cy="486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99052D-46A3-44CF-A3DB-8D6BD2903C3D}"/>
              </a:ext>
            </a:extLst>
          </p:cNvPr>
          <p:cNvCxnSpPr/>
          <p:nvPr/>
        </p:nvCxnSpPr>
        <p:spPr>
          <a:xfrm>
            <a:off x="3086100" y="2438400"/>
            <a:ext cx="62960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ECA34DA-9D9B-45FB-AD31-F7343803F11C}"/>
              </a:ext>
            </a:extLst>
          </p:cNvPr>
          <p:cNvCxnSpPr/>
          <p:nvPr/>
        </p:nvCxnSpPr>
        <p:spPr>
          <a:xfrm>
            <a:off x="3086100" y="2438400"/>
            <a:ext cx="0" cy="495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E847B3F-4172-425A-A622-851BCBBDF58C}"/>
              </a:ext>
            </a:extLst>
          </p:cNvPr>
          <p:cNvCxnSpPr/>
          <p:nvPr/>
        </p:nvCxnSpPr>
        <p:spPr>
          <a:xfrm>
            <a:off x="9382125" y="2438400"/>
            <a:ext cx="0" cy="495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BD0F6AA-2A6A-4CCE-9F0A-14D104C27F59}"/>
              </a:ext>
            </a:extLst>
          </p:cNvPr>
          <p:cNvSpPr/>
          <p:nvPr/>
        </p:nvSpPr>
        <p:spPr>
          <a:xfrm>
            <a:off x="2324100" y="2933700"/>
            <a:ext cx="1523999" cy="72389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Physical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F6F2BD-B788-4C0F-BD4B-93DC6CA2AE22}"/>
              </a:ext>
            </a:extLst>
          </p:cNvPr>
          <p:cNvCxnSpPr/>
          <p:nvPr/>
        </p:nvCxnSpPr>
        <p:spPr>
          <a:xfrm>
            <a:off x="3238500" y="2590800"/>
            <a:ext cx="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225CE-FE00-4E7A-A288-C1A6425A4EDF}"/>
              </a:ext>
            </a:extLst>
          </p:cNvPr>
          <p:cNvSpPr/>
          <p:nvPr/>
        </p:nvSpPr>
        <p:spPr>
          <a:xfrm>
            <a:off x="8553450" y="2943225"/>
            <a:ext cx="1523999" cy="723892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Online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887C2C-7612-463B-94A9-0F64BC2E3A11}"/>
              </a:ext>
            </a:extLst>
          </p:cNvPr>
          <p:cNvCxnSpPr/>
          <p:nvPr/>
        </p:nvCxnSpPr>
        <p:spPr>
          <a:xfrm>
            <a:off x="9382125" y="3667117"/>
            <a:ext cx="0" cy="381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C5CBB3-A554-4D7F-B541-F555DA331D85}"/>
              </a:ext>
            </a:extLst>
          </p:cNvPr>
          <p:cNvCxnSpPr/>
          <p:nvPr/>
        </p:nvCxnSpPr>
        <p:spPr>
          <a:xfrm>
            <a:off x="8334375" y="4048125"/>
            <a:ext cx="2095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2AA528-12E6-4DAB-B71C-7088D3B9D42A}"/>
              </a:ext>
            </a:extLst>
          </p:cNvPr>
          <p:cNvCxnSpPr/>
          <p:nvPr/>
        </p:nvCxnSpPr>
        <p:spPr>
          <a:xfrm>
            <a:off x="8334375" y="4062411"/>
            <a:ext cx="0" cy="390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01BB36B-7EB8-4B16-95BC-727C8D17F7BB}"/>
              </a:ext>
            </a:extLst>
          </p:cNvPr>
          <p:cNvCxnSpPr/>
          <p:nvPr/>
        </p:nvCxnSpPr>
        <p:spPr>
          <a:xfrm>
            <a:off x="10429875" y="4048124"/>
            <a:ext cx="0" cy="3905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9B73BA1-5390-4775-8FE8-0EA6C72F4EB0}"/>
              </a:ext>
            </a:extLst>
          </p:cNvPr>
          <p:cNvSpPr/>
          <p:nvPr/>
        </p:nvSpPr>
        <p:spPr>
          <a:xfrm>
            <a:off x="7410450" y="4486263"/>
            <a:ext cx="1847849" cy="105251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DIT</a:t>
            </a:r>
          </a:p>
          <a:p>
            <a:pPr algn="ctr"/>
            <a:r>
              <a:rPr lang="en-IN" dirty="0"/>
              <a:t>Dealer Initiated transaction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118B5A-C1E5-4CF9-8D17-692F493D84F3}"/>
              </a:ext>
            </a:extLst>
          </p:cNvPr>
          <p:cNvSpPr/>
          <p:nvPr/>
        </p:nvSpPr>
        <p:spPr>
          <a:xfrm>
            <a:off x="9639300" y="4483876"/>
            <a:ext cx="1628771" cy="105251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DIY</a:t>
            </a:r>
          </a:p>
          <a:p>
            <a:pPr algn="ctr"/>
            <a:r>
              <a:rPr lang="en-IN" dirty="0"/>
              <a:t>Do it Your Own</a:t>
            </a:r>
          </a:p>
        </p:txBody>
      </p:sp>
    </p:spTree>
    <p:extLst>
      <p:ext uri="{BB962C8B-B14F-4D97-AF65-F5344CB8AC3E}">
        <p14:creationId xmlns:p14="http://schemas.microsoft.com/office/powerpoint/2010/main" val="4016581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4E94D4D-8D04-45B2-93EA-566A84BC3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5AB84B-8D13-4F17-B316-C14261217971}"/>
              </a:ext>
            </a:extLst>
          </p:cNvPr>
          <p:cNvSpPr txBox="1"/>
          <p:nvPr/>
        </p:nvSpPr>
        <p:spPr>
          <a:xfrm>
            <a:off x="838200" y="1066800"/>
            <a:ext cx="1062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9597E-5F99-4756-9042-8F9B824C7E15}"/>
              </a:ext>
            </a:extLst>
          </p:cNvPr>
          <p:cNvSpPr txBox="1"/>
          <p:nvPr/>
        </p:nvSpPr>
        <p:spPr>
          <a:xfrm>
            <a:off x="190500" y="184130"/>
            <a:ext cx="981075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/>
              <a:t>Login Process 	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0C3AED-5F84-48C6-BAF9-47275AFFDC81}"/>
              </a:ext>
            </a:extLst>
          </p:cNvPr>
          <p:cNvSpPr/>
          <p:nvPr/>
        </p:nvSpPr>
        <p:spPr>
          <a:xfrm>
            <a:off x="4686300" y="1276350"/>
            <a:ext cx="3000375" cy="58078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Physical Process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4C3039-7B32-4D35-B4B4-4542121A70C5}"/>
              </a:ext>
            </a:extLst>
          </p:cNvPr>
          <p:cNvSpPr txBox="1"/>
          <p:nvPr/>
        </p:nvSpPr>
        <p:spPr>
          <a:xfrm>
            <a:off x="523875" y="2093119"/>
            <a:ext cx="110109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dirty="0"/>
              <a:t>Complete physical application duly signed by the customer needs to be collected.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dirty="0"/>
              <a:t>Complete KYC need to be completed.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dirty="0"/>
              <a:t>Cheque with favouring of “Bajaj Finance Limited A/C No – 70350006738” need to submit with application form.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dirty="0"/>
              <a:t>Complete Application need to be submitted to concern RM mapped to that branch.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IN" sz="2400" dirty="0"/>
              <a:t>Application will be processed and physical FDR will be dispatched to customer place.</a:t>
            </a:r>
          </a:p>
          <a:p>
            <a:r>
              <a:rPr lang="en-IN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57298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1664</Words>
  <Application>Microsoft Office PowerPoint</Application>
  <PresentationFormat>Widescreen</PresentationFormat>
  <Paragraphs>365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Century Gothic</vt:lpstr>
      <vt:lpstr>DaxOT-Medium</vt:lpstr>
      <vt:lpstr>Rubik</vt:lpstr>
      <vt:lpstr>Times New Roman</vt:lpstr>
      <vt:lpstr>Wingdings</vt:lpstr>
      <vt:lpstr>Office Theme</vt:lpstr>
      <vt:lpstr>Packager Shell Object</vt:lpstr>
      <vt:lpstr>Welcome to   Bajaj Finance Fixed deposit     Training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Bajaj Finance Fixed deposit     Training Session</dc:title>
  <dc:creator>Anand Chila</dc:creator>
  <cp:lastModifiedBy>Anand Chila</cp:lastModifiedBy>
  <cp:revision>13</cp:revision>
  <dcterms:created xsi:type="dcterms:W3CDTF">2022-11-09T12:56:00Z</dcterms:created>
  <dcterms:modified xsi:type="dcterms:W3CDTF">2022-11-21T12:47:36Z</dcterms:modified>
</cp:coreProperties>
</file>