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4"/>
  </p:notesMasterIdLst>
  <p:sldIdLst>
    <p:sldId id="411" r:id="rId2"/>
    <p:sldId id="259" r:id="rId3"/>
    <p:sldId id="272" r:id="rId4"/>
    <p:sldId id="273" r:id="rId5"/>
    <p:sldId id="274" r:id="rId6"/>
    <p:sldId id="278" r:id="rId7"/>
    <p:sldId id="270" r:id="rId8"/>
    <p:sldId id="267" r:id="rId9"/>
    <p:sldId id="271" r:id="rId10"/>
    <p:sldId id="276" r:id="rId11"/>
    <p:sldId id="277" r:id="rId12"/>
    <p:sldId id="40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8220"/>
    <a:srgbClr val="ABABAB"/>
    <a:srgbClr val="043B72"/>
    <a:srgbClr val="CFCFCF"/>
    <a:srgbClr val="F5841E"/>
    <a:srgbClr val="474747"/>
    <a:srgbClr val="00A76D"/>
    <a:srgbClr val="F05A3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9" d="100"/>
          <a:sy n="79" d="100"/>
        </p:scale>
        <p:origin x="85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July rollover</c:v>
                </c:pt>
              </c:strCache>
            </c:strRef>
          </c:tx>
          <c:spPr>
            <a:solidFill>
              <a:srgbClr val="F58220"/>
            </a:solidFill>
            <a:ln>
              <a:noFill/>
            </a:ln>
            <a:effectLst/>
          </c:spPr>
          <c:invertIfNegative val="0"/>
          <c:cat>
            <c:strRef>
              <c:f>Sheet1!$A$2:$A$17</c:f>
              <c:strCache>
                <c:ptCount val="16"/>
                <c:pt idx="0">
                  <c:v>Automobile</c:v>
                </c:pt>
                <c:pt idx="1">
                  <c:v>Banking</c:v>
                </c:pt>
                <c:pt idx="2">
                  <c:v>Capital_Goods</c:v>
                </c:pt>
                <c:pt idx="3">
                  <c:v>Cement</c:v>
                </c:pt>
                <c:pt idx="4">
                  <c:v>Chemicals</c:v>
                </c:pt>
                <c:pt idx="5">
                  <c:v>Finance</c:v>
                </c:pt>
                <c:pt idx="6">
                  <c:v>FMCG</c:v>
                </c:pt>
                <c:pt idx="7">
                  <c:v>Infrastructure</c:v>
                </c:pt>
                <c:pt idx="8">
                  <c:v>Metals</c:v>
                </c:pt>
                <c:pt idx="9">
                  <c:v>Oil_Gas</c:v>
                </c:pt>
                <c:pt idx="10">
                  <c:v>Pharma</c:v>
                </c:pt>
                <c:pt idx="11">
                  <c:v>Power</c:v>
                </c:pt>
                <c:pt idx="12">
                  <c:v>Realty</c:v>
                </c:pt>
                <c:pt idx="13">
                  <c:v>Technology</c:v>
                </c:pt>
                <c:pt idx="14">
                  <c:v>Telecom</c:v>
                </c:pt>
                <c:pt idx="15">
                  <c:v>Textile</c:v>
                </c:pt>
              </c:strCache>
            </c:strRef>
          </c:cat>
          <c:val>
            <c:numRef>
              <c:f>Sheet1!$B$2:$B$17</c:f>
              <c:numCache>
                <c:formatCode>0.00%</c:formatCode>
                <c:ptCount val="16"/>
                <c:pt idx="0">
                  <c:v>0.86470000000000002</c:v>
                </c:pt>
                <c:pt idx="1">
                  <c:v>0.93159999999999998</c:v>
                </c:pt>
                <c:pt idx="2">
                  <c:v>0.92490000000000006</c:v>
                </c:pt>
                <c:pt idx="3">
                  <c:v>0.78169999999999995</c:v>
                </c:pt>
                <c:pt idx="4">
                  <c:v>0.60509999999999997</c:v>
                </c:pt>
                <c:pt idx="5">
                  <c:v>0.84009999999999996</c:v>
                </c:pt>
                <c:pt idx="6">
                  <c:v>0.93279999999999996</c:v>
                </c:pt>
                <c:pt idx="7">
                  <c:v>0.92649999999999999</c:v>
                </c:pt>
                <c:pt idx="8">
                  <c:v>0.81110000000000004</c:v>
                </c:pt>
                <c:pt idx="9">
                  <c:v>0.78080000000000005</c:v>
                </c:pt>
                <c:pt idx="10">
                  <c:v>0.90959999999999996</c:v>
                </c:pt>
                <c:pt idx="11">
                  <c:v>0.87990000000000002</c:v>
                </c:pt>
                <c:pt idx="12">
                  <c:v>0.91749999999999998</c:v>
                </c:pt>
                <c:pt idx="13">
                  <c:v>0.86599999999999999</c:v>
                </c:pt>
                <c:pt idx="14">
                  <c:v>0.71060000000000001</c:v>
                </c:pt>
                <c:pt idx="15">
                  <c:v>0.91920000000000002</c:v>
                </c:pt>
              </c:numCache>
            </c:numRef>
          </c:val>
          <c:extLst>
            <c:ext xmlns:c16="http://schemas.microsoft.com/office/drawing/2014/chart" uri="{C3380CC4-5D6E-409C-BE32-E72D297353CC}">
              <c16:uniqueId val="{00000000-47E7-4617-95D9-40245748D163}"/>
            </c:ext>
          </c:extLst>
        </c:ser>
        <c:ser>
          <c:idx val="1"/>
          <c:order val="1"/>
          <c:tx>
            <c:strRef>
              <c:f>Sheet1!$C$1</c:f>
              <c:strCache>
                <c:ptCount val="1"/>
                <c:pt idx="0">
                  <c:v>August rollover</c:v>
                </c:pt>
              </c:strCache>
            </c:strRef>
          </c:tx>
          <c:spPr>
            <a:solidFill>
              <a:schemeClr val="bg1">
                <a:lumMod val="65000"/>
              </a:schemeClr>
            </a:solidFill>
            <a:ln>
              <a:noFill/>
            </a:ln>
            <a:effectLst/>
          </c:spPr>
          <c:invertIfNegative val="0"/>
          <c:cat>
            <c:strRef>
              <c:f>Sheet1!$A$2:$A$17</c:f>
              <c:strCache>
                <c:ptCount val="16"/>
                <c:pt idx="0">
                  <c:v>Automobile</c:v>
                </c:pt>
                <c:pt idx="1">
                  <c:v>Banking</c:v>
                </c:pt>
                <c:pt idx="2">
                  <c:v>Capital_Goods</c:v>
                </c:pt>
                <c:pt idx="3">
                  <c:v>Cement</c:v>
                </c:pt>
                <c:pt idx="4">
                  <c:v>Chemicals</c:v>
                </c:pt>
                <c:pt idx="5">
                  <c:v>Finance</c:v>
                </c:pt>
                <c:pt idx="6">
                  <c:v>FMCG</c:v>
                </c:pt>
                <c:pt idx="7">
                  <c:v>Infrastructure</c:v>
                </c:pt>
                <c:pt idx="8">
                  <c:v>Metals</c:v>
                </c:pt>
                <c:pt idx="9">
                  <c:v>Oil_Gas</c:v>
                </c:pt>
                <c:pt idx="10">
                  <c:v>Pharma</c:v>
                </c:pt>
                <c:pt idx="11">
                  <c:v>Power</c:v>
                </c:pt>
                <c:pt idx="12">
                  <c:v>Realty</c:v>
                </c:pt>
                <c:pt idx="13">
                  <c:v>Technology</c:v>
                </c:pt>
                <c:pt idx="14">
                  <c:v>Telecom</c:v>
                </c:pt>
                <c:pt idx="15">
                  <c:v>Textile</c:v>
                </c:pt>
              </c:strCache>
            </c:strRef>
          </c:cat>
          <c:val>
            <c:numRef>
              <c:f>Sheet1!$C$2:$C$17</c:f>
              <c:numCache>
                <c:formatCode>0.00%</c:formatCode>
                <c:ptCount val="16"/>
                <c:pt idx="0">
                  <c:v>0.89680000000000004</c:v>
                </c:pt>
                <c:pt idx="1">
                  <c:v>0.92849999999999999</c:v>
                </c:pt>
                <c:pt idx="2">
                  <c:v>0.93959999999999999</c:v>
                </c:pt>
                <c:pt idx="3">
                  <c:v>0.89270000000000005</c:v>
                </c:pt>
                <c:pt idx="4">
                  <c:v>0.91110000000000002</c:v>
                </c:pt>
                <c:pt idx="5">
                  <c:v>0.87880000000000003</c:v>
                </c:pt>
                <c:pt idx="6">
                  <c:v>0.92300000000000004</c:v>
                </c:pt>
                <c:pt idx="7">
                  <c:v>0.85680000000000001</c:v>
                </c:pt>
                <c:pt idx="8">
                  <c:v>0.87039999999999995</c:v>
                </c:pt>
                <c:pt idx="9">
                  <c:v>0.8135</c:v>
                </c:pt>
                <c:pt idx="10">
                  <c:v>0.8962</c:v>
                </c:pt>
                <c:pt idx="11">
                  <c:v>0.78869999999999996</c:v>
                </c:pt>
                <c:pt idx="12">
                  <c:v>0.94889999999999997</c:v>
                </c:pt>
                <c:pt idx="13">
                  <c:v>0.9365</c:v>
                </c:pt>
                <c:pt idx="14">
                  <c:v>0.9677</c:v>
                </c:pt>
                <c:pt idx="15">
                  <c:v>0.68669999999999998</c:v>
                </c:pt>
              </c:numCache>
            </c:numRef>
          </c:val>
          <c:extLst>
            <c:ext xmlns:c16="http://schemas.microsoft.com/office/drawing/2014/chart" uri="{C3380CC4-5D6E-409C-BE32-E72D297353CC}">
              <c16:uniqueId val="{00000001-47E7-4617-95D9-40245748D163}"/>
            </c:ext>
          </c:extLst>
        </c:ser>
        <c:ser>
          <c:idx val="2"/>
          <c:order val="2"/>
          <c:tx>
            <c:strRef>
              <c:f>Sheet1!$D$1</c:f>
              <c:strCache>
                <c:ptCount val="1"/>
                <c:pt idx="0">
                  <c:v>Sepetember rollover</c:v>
                </c:pt>
              </c:strCache>
            </c:strRef>
          </c:tx>
          <c:spPr>
            <a:solidFill>
              <a:schemeClr val="bg1">
                <a:lumMod val="85000"/>
              </a:schemeClr>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Automobile</c:v>
                </c:pt>
                <c:pt idx="1">
                  <c:v>Banking</c:v>
                </c:pt>
                <c:pt idx="2">
                  <c:v>Capital_Goods</c:v>
                </c:pt>
                <c:pt idx="3">
                  <c:v>Cement</c:v>
                </c:pt>
                <c:pt idx="4">
                  <c:v>Chemicals</c:v>
                </c:pt>
                <c:pt idx="5">
                  <c:v>Finance</c:v>
                </c:pt>
                <c:pt idx="6">
                  <c:v>FMCG</c:v>
                </c:pt>
                <c:pt idx="7">
                  <c:v>Infrastructure</c:v>
                </c:pt>
                <c:pt idx="8">
                  <c:v>Metals</c:v>
                </c:pt>
                <c:pt idx="9">
                  <c:v>Oil_Gas</c:v>
                </c:pt>
                <c:pt idx="10">
                  <c:v>Pharma</c:v>
                </c:pt>
                <c:pt idx="11">
                  <c:v>Power</c:v>
                </c:pt>
                <c:pt idx="12">
                  <c:v>Realty</c:v>
                </c:pt>
                <c:pt idx="13">
                  <c:v>Technology</c:v>
                </c:pt>
                <c:pt idx="14">
                  <c:v>Telecom</c:v>
                </c:pt>
                <c:pt idx="15">
                  <c:v>Textile</c:v>
                </c:pt>
              </c:strCache>
            </c:strRef>
          </c:cat>
          <c:val>
            <c:numRef>
              <c:f>Sheet1!$D$2:$D$17</c:f>
              <c:numCache>
                <c:formatCode>0.00%</c:formatCode>
                <c:ptCount val="16"/>
                <c:pt idx="0">
                  <c:v>0.91090000000000004</c:v>
                </c:pt>
                <c:pt idx="1">
                  <c:v>0.96060000000000001</c:v>
                </c:pt>
                <c:pt idx="2">
                  <c:v>0.93269999999999997</c:v>
                </c:pt>
                <c:pt idx="3">
                  <c:v>0.87790000000000001</c:v>
                </c:pt>
                <c:pt idx="4">
                  <c:v>0.69830000000000003</c:v>
                </c:pt>
                <c:pt idx="5">
                  <c:v>0.93479999999999996</c:v>
                </c:pt>
                <c:pt idx="6">
                  <c:v>0.95589999999999997</c:v>
                </c:pt>
                <c:pt idx="7">
                  <c:v>0.95140000000000002</c:v>
                </c:pt>
                <c:pt idx="8">
                  <c:v>0.95660000000000001</c:v>
                </c:pt>
                <c:pt idx="9">
                  <c:v>0.91539999999999999</c:v>
                </c:pt>
                <c:pt idx="10">
                  <c:v>0.95450000000000002</c:v>
                </c:pt>
                <c:pt idx="11">
                  <c:v>0.93730000000000002</c:v>
                </c:pt>
                <c:pt idx="12">
                  <c:v>0.95469999999999999</c:v>
                </c:pt>
                <c:pt idx="13">
                  <c:v>0.92290000000000005</c:v>
                </c:pt>
                <c:pt idx="14">
                  <c:v>0.97189999999999999</c:v>
                </c:pt>
                <c:pt idx="15">
                  <c:v>0.91220000000000001</c:v>
                </c:pt>
              </c:numCache>
            </c:numRef>
          </c:val>
          <c:extLst>
            <c:ext xmlns:c16="http://schemas.microsoft.com/office/drawing/2014/chart" uri="{C3380CC4-5D6E-409C-BE32-E72D297353CC}">
              <c16:uniqueId val="{00000002-47E7-4617-95D9-40245748D163}"/>
            </c:ext>
          </c:extLst>
        </c:ser>
        <c:dLbls>
          <c:showLegendKey val="0"/>
          <c:showVal val="0"/>
          <c:showCatName val="0"/>
          <c:showSerName val="0"/>
          <c:showPercent val="0"/>
          <c:showBubbleSize val="0"/>
        </c:dLbls>
        <c:gapWidth val="219"/>
        <c:overlap val="-27"/>
        <c:axId val="1180947823"/>
        <c:axId val="1180940623"/>
      </c:barChart>
      <c:catAx>
        <c:axId val="1180947823"/>
        <c:scaling>
          <c:orientation val="minMax"/>
        </c:scaling>
        <c:delete val="0"/>
        <c:axPos val="b"/>
        <c:numFmt formatCode="General" sourceLinked="1"/>
        <c:majorTickMark val="none"/>
        <c:minorTickMark val="none"/>
        <c:tickLblPos val="nextTo"/>
        <c:spPr>
          <a:noFill/>
          <a:ln w="9525" cap="flat" cmpd="sng" algn="ctr">
            <a:solidFill>
              <a:schemeClr val="bg1">
                <a:lumMod val="75000"/>
              </a:schemeClr>
            </a:solidFill>
            <a:round/>
          </a:ln>
          <a:effectLst/>
        </c:spPr>
        <c:txPr>
          <a:bodyPr rot="-5400000" spcFirstLastPara="1" vertOverflow="ellipsis"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180940623"/>
        <c:crosses val="autoZero"/>
        <c:auto val="1"/>
        <c:lblAlgn val="ctr"/>
        <c:lblOffset val="100"/>
        <c:noMultiLvlLbl val="0"/>
      </c:catAx>
      <c:valAx>
        <c:axId val="1180940623"/>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solidFill>
              <a:schemeClr val="bg1">
                <a:lumMod val="75000"/>
              </a:schemeClr>
            </a:solid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180947823"/>
        <c:crosses val="autoZero"/>
        <c:crossBetween val="between"/>
      </c:valAx>
      <c:spPr>
        <a:noFill/>
        <a:ln>
          <a:noFill/>
        </a:ln>
        <a:effectLst/>
      </c:spPr>
    </c:plotArea>
    <c:legend>
      <c:legendPos val="b"/>
      <c:layout>
        <c:manualLayout>
          <c:xMode val="edge"/>
          <c:yMode val="edge"/>
          <c:x val="2.131600458563916E-3"/>
          <c:y val="0.92969532479944539"/>
          <c:w val="0.99573679908287216"/>
          <c:h val="6.8083290810310143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6CFDCD-2238-4099-B9FF-6E8608AA88F5}" type="datetimeFigureOut">
              <a:rPr lang="en-US" smtClean="0"/>
              <a:t>10/1/2025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A694C1-D38C-4C13-99FA-74BE7669239F}" type="slidenum">
              <a:rPr lang="en-US" smtClean="0"/>
              <a:t>‹#›</a:t>
            </a:fld>
            <a:endParaRPr lang="en-US" dirty="0"/>
          </a:p>
        </p:txBody>
      </p:sp>
    </p:spTree>
    <p:extLst>
      <p:ext uri="{BB962C8B-B14F-4D97-AF65-F5344CB8AC3E}">
        <p14:creationId xmlns:p14="http://schemas.microsoft.com/office/powerpoint/2010/main" val="1569704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D3A694C1-D38C-4C13-99FA-74BE7669239F}" type="slidenum">
              <a:rPr lang="en-US" smtClean="0"/>
              <a:t>3</a:t>
            </a:fld>
            <a:endParaRPr lang="en-US" dirty="0"/>
          </a:p>
        </p:txBody>
      </p:sp>
    </p:spTree>
    <p:extLst>
      <p:ext uri="{BB962C8B-B14F-4D97-AF65-F5344CB8AC3E}">
        <p14:creationId xmlns:p14="http://schemas.microsoft.com/office/powerpoint/2010/main" val="32642612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D3A694C1-D38C-4C13-99FA-74BE7669239F}" type="slidenum">
              <a:rPr lang="en-US" smtClean="0"/>
              <a:t>6</a:t>
            </a:fld>
            <a:endParaRPr lang="en-US" dirty="0"/>
          </a:p>
        </p:txBody>
      </p:sp>
    </p:spTree>
    <p:extLst>
      <p:ext uri="{BB962C8B-B14F-4D97-AF65-F5344CB8AC3E}">
        <p14:creationId xmlns:p14="http://schemas.microsoft.com/office/powerpoint/2010/main" val="27172149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A694C1-D38C-4C13-99FA-74BE7669239F}" type="slidenum">
              <a:rPr lang="en-US" smtClean="0"/>
              <a:t>8</a:t>
            </a:fld>
            <a:endParaRPr lang="en-US" dirty="0"/>
          </a:p>
        </p:txBody>
      </p:sp>
    </p:spTree>
    <p:extLst>
      <p:ext uri="{BB962C8B-B14F-4D97-AF65-F5344CB8AC3E}">
        <p14:creationId xmlns:p14="http://schemas.microsoft.com/office/powerpoint/2010/main" val="17569177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A694C1-D38C-4C13-99FA-74BE7669239F}" type="slidenum">
              <a:rPr lang="en-US" smtClean="0"/>
              <a:t>9</a:t>
            </a:fld>
            <a:endParaRPr lang="en-US" dirty="0"/>
          </a:p>
        </p:txBody>
      </p:sp>
    </p:spTree>
    <p:extLst>
      <p:ext uri="{BB962C8B-B14F-4D97-AF65-F5344CB8AC3E}">
        <p14:creationId xmlns:p14="http://schemas.microsoft.com/office/powerpoint/2010/main" val="33906699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D3A694C1-D38C-4C13-99FA-74BE7669239F}" type="slidenum">
              <a:rPr lang="en-US" smtClean="0"/>
              <a:t>12</a:t>
            </a:fld>
            <a:endParaRPr lang="en-US" dirty="0"/>
          </a:p>
        </p:txBody>
      </p:sp>
    </p:spTree>
    <p:extLst>
      <p:ext uri="{BB962C8B-B14F-4D97-AF65-F5344CB8AC3E}">
        <p14:creationId xmlns:p14="http://schemas.microsoft.com/office/powerpoint/2010/main" val="6128454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a:t>Click to edit Master title style</a:t>
            </a:r>
            <a:endParaRPr lang="en-IN"/>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eaLnBrk="1" fontAlgn="auto" hangingPunct="1">
              <a:spcBef>
                <a:spcPts val="0"/>
              </a:spcBef>
              <a:spcAft>
                <a:spcPts val="0"/>
              </a:spcAft>
              <a:defRPr>
                <a:latin typeface="+mn-lt"/>
              </a:defRPr>
            </a:lvl1pPr>
          </a:lstStyle>
          <a:p>
            <a:pPr>
              <a:defRPr/>
            </a:pPr>
            <a:fld id="{345692E1-C27F-4675-B20A-22703ED17CF8}" type="datetimeFigureOut">
              <a:rPr lang="en-US">
                <a:solidFill>
                  <a:prstClr val="black"/>
                </a:solidFill>
              </a:rPr>
              <a:pPr>
                <a:defRPr/>
              </a:pPr>
              <a:t>10/1/2025</a:t>
            </a:fld>
            <a:endParaRPr lang="en-IN"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IN"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fontAlgn="base">
              <a:spcBef>
                <a:spcPct val="0"/>
              </a:spcBef>
              <a:spcAft>
                <a:spcPct val="0"/>
              </a:spcAft>
            </a:pPr>
            <a:fld id="{5B2153EC-D789-452F-AD48-200F4674256C}" type="slidenum">
              <a:rPr lang="en-IN" altLang="en-US">
                <a:solidFill>
                  <a:prstClr val="black"/>
                </a:solidFill>
              </a:rPr>
              <a:pPr fontAlgn="base">
                <a:spcBef>
                  <a:spcPct val="0"/>
                </a:spcBef>
                <a:spcAft>
                  <a:spcPct val="0"/>
                </a:spcAft>
              </a:pPr>
              <a:t>‹#›</a:t>
            </a:fld>
            <a:endParaRPr lang="en-IN" altLang="en-US" dirty="0">
              <a:solidFill>
                <a:prstClr val="black"/>
              </a:solidFill>
            </a:endParaRPr>
          </a:p>
        </p:txBody>
      </p:sp>
    </p:spTree>
    <p:extLst>
      <p:ext uri="{BB962C8B-B14F-4D97-AF65-F5344CB8AC3E}">
        <p14:creationId xmlns:p14="http://schemas.microsoft.com/office/powerpoint/2010/main" val="1413933506"/>
      </p:ext>
    </p:extLst>
  </p:cSld>
  <p:clrMapOvr>
    <a:masterClrMapping/>
  </p:clrMapOvr>
  <p:transition>
    <p:zoom dir="in"/>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endParaRPr lang="en-IN"/>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eaLnBrk="1" fontAlgn="auto" hangingPunct="1">
              <a:spcBef>
                <a:spcPts val="0"/>
              </a:spcBef>
              <a:spcAft>
                <a:spcPts val="0"/>
              </a:spcAft>
              <a:defRPr>
                <a:latin typeface="+mn-lt"/>
              </a:defRPr>
            </a:lvl1pPr>
          </a:lstStyle>
          <a:p>
            <a:pPr>
              <a:defRPr/>
            </a:pPr>
            <a:fld id="{83D2CA5D-CF8B-4383-B349-D6AA13B40EEB}" type="datetimeFigureOut">
              <a:rPr lang="en-US">
                <a:solidFill>
                  <a:prstClr val="black"/>
                </a:solidFill>
              </a:rPr>
              <a:pPr>
                <a:defRPr/>
              </a:pPr>
              <a:t>10/1/2025</a:t>
            </a:fld>
            <a:endParaRPr lang="en-IN"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IN"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fontAlgn="base">
              <a:spcBef>
                <a:spcPct val="0"/>
              </a:spcBef>
              <a:spcAft>
                <a:spcPct val="0"/>
              </a:spcAft>
            </a:pPr>
            <a:fld id="{87C6A5EC-A401-4FCB-AC84-114CB3E91D37}" type="slidenum">
              <a:rPr lang="en-IN" altLang="en-US">
                <a:solidFill>
                  <a:prstClr val="black"/>
                </a:solidFill>
              </a:rPr>
              <a:pPr fontAlgn="base">
                <a:spcBef>
                  <a:spcPct val="0"/>
                </a:spcBef>
                <a:spcAft>
                  <a:spcPct val="0"/>
                </a:spcAft>
              </a:pPr>
              <a:t>‹#›</a:t>
            </a:fld>
            <a:endParaRPr lang="en-IN" altLang="en-US" dirty="0">
              <a:solidFill>
                <a:prstClr val="black"/>
              </a:solidFill>
            </a:endParaRPr>
          </a:p>
        </p:txBody>
      </p:sp>
    </p:spTree>
    <p:extLst>
      <p:ext uri="{BB962C8B-B14F-4D97-AF65-F5344CB8AC3E}">
        <p14:creationId xmlns:p14="http://schemas.microsoft.com/office/powerpoint/2010/main" val="145694236"/>
      </p:ext>
    </p:extLst>
  </p:cSld>
  <p:clrMapOvr>
    <a:masterClrMapping/>
  </p:clrMapOvr>
  <p:transition>
    <p:zoom dir="in"/>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a:prstGeom prst="rect">
            <a:avLst/>
          </a:prstGeo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609600" y="274639"/>
            <a:ext cx="80264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eaLnBrk="1" fontAlgn="auto" hangingPunct="1">
              <a:spcBef>
                <a:spcPts val="0"/>
              </a:spcBef>
              <a:spcAft>
                <a:spcPts val="0"/>
              </a:spcAft>
              <a:defRPr>
                <a:latin typeface="+mn-lt"/>
              </a:defRPr>
            </a:lvl1pPr>
          </a:lstStyle>
          <a:p>
            <a:pPr>
              <a:defRPr/>
            </a:pPr>
            <a:fld id="{41AD85F9-BC20-4BAB-B497-CCE858D39746}" type="datetimeFigureOut">
              <a:rPr lang="en-US">
                <a:solidFill>
                  <a:prstClr val="black"/>
                </a:solidFill>
              </a:rPr>
              <a:pPr>
                <a:defRPr/>
              </a:pPr>
              <a:t>10/1/2025</a:t>
            </a:fld>
            <a:endParaRPr lang="en-IN"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IN"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fontAlgn="base">
              <a:spcBef>
                <a:spcPct val="0"/>
              </a:spcBef>
              <a:spcAft>
                <a:spcPct val="0"/>
              </a:spcAft>
            </a:pPr>
            <a:fld id="{8A5D19EB-80A4-4933-A11E-66C2D5CFF432}" type="slidenum">
              <a:rPr lang="en-IN" altLang="en-US">
                <a:solidFill>
                  <a:prstClr val="black"/>
                </a:solidFill>
              </a:rPr>
              <a:pPr fontAlgn="base">
                <a:spcBef>
                  <a:spcPct val="0"/>
                </a:spcBef>
                <a:spcAft>
                  <a:spcPct val="0"/>
                </a:spcAft>
              </a:pPr>
              <a:t>‹#›</a:t>
            </a:fld>
            <a:endParaRPr lang="en-IN" altLang="en-US" dirty="0">
              <a:solidFill>
                <a:prstClr val="black"/>
              </a:solidFill>
            </a:endParaRPr>
          </a:p>
        </p:txBody>
      </p:sp>
    </p:spTree>
    <p:extLst>
      <p:ext uri="{BB962C8B-B14F-4D97-AF65-F5344CB8AC3E}">
        <p14:creationId xmlns:p14="http://schemas.microsoft.com/office/powerpoint/2010/main" val="673068882"/>
      </p:ext>
    </p:extLst>
  </p:cSld>
  <p:clrMapOvr>
    <a:masterClrMapping/>
  </p:clrMapOvr>
  <p:transition>
    <p:zoom dir="in"/>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4066918522"/>
      </p:ext>
    </p:extLst>
  </p:cSld>
  <p:clrMapOvr>
    <a:masterClrMapping/>
  </p:clrMapOvr>
  <p:transition>
    <p:zoom dir="in"/>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endParaRPr lang="en-IN"/>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eaLnBrk="1" fontAlgn="auto" hangingPunct="1">
              <a:spcBef>
                <a:spcPts val="0"/>
              </a:spcBef>
              <a:spcAft>
                <a:spcPts val="0"/>
              </a:spcAft>
              <a:defRPr>
                <a:latin typeface="+mn-lt"/>
              </a:defRPr>
            </a:lvl1pPr>
          </a:lstStyle>
          <a:p>
            <a:pPr>
              <a:defRPr/>
            </a:pPr>
            <a:fld id="{931CD260-9D10-494A-82A7-F16206DCED02}" type="datetimeFigureOut">
              <a:rPr lang="en-US">
                <a:solidFill>
                  <a:prstClr val="black"/>
                </a:solidFill>
              </a:rPr>
              <a:pPr>
                <a:defRPr/>
              </a:pPr>
              <a:t>10/1/2025</a:t>
            </a:fld>
            <a:endParaRPr lang="en-IN"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IN"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fontAlgn="base">
              <a:spcBef>
                <a:spcPct val="0"/>
              </a:spcBef>
              <a:spcAft>
                <a:spcPct val="0"/>
              </a:spcAft>
            </a:pPr>
            <a:fld id="{CA79581A-EAA7-4290-B357-99055C9903FE}" type="slidenum">
              <a:rPr lang="en-IN" altLang="en-US">
                <a:solidFill>
                  <a:prstClr val="black"/>
                </a:solidFill>
              </a:rPr>
              <a:pPr fontAlgn="base">
                <a:spcBef>
                  <a:spcPct val="0"/>
                </a:spcBef>
                <a:spcAft>
                  <a:spcPct val="0"/>
                </a:spcAft>
              </a:pPr>
              <a:t>‹#›</a:t>
            </a:fld>
            <a:endParaRPr lang="en-IN" altLang="en-US" dirty="0">
              <a:solidFill>
                <a:prstClr val="black"/>
              </a:solidFill>
            </a:endParaRPr>
          </a:p>
        </p:txBody>
      </p:sp>
    </p:spTree>
    <p:extLst>
      <p:ext uri="{BB962C8B-B14F-4D97-AF65-F5344CB8AC3E}">
        <p14:creationId xmlns:p14="http://schemas.microsoft.com/office/powerpoint/2010/main" val="2633882347"/>
      </p:ext>
    </p:extLst>
  </p:cSld>
  <p:clrMapOvr>
    <a:masterClrMapping/>
  </p:clrMapOvr>
  <p:transition>
    <p:zoom dir="in"/>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eaLnBrk="1" fontAlgn="auto" hangingPunct="1">
              <a:spcBef>
                <a:spcPts val="0"/>
              </a:spcBef>
              <a:spcAft>
                <a:spcPts val="0"/>
              </a:spcAft>
              <a:defRPr>
                <a:latin typeface="+mn-lt"/>
              </a:defRPr>
            </a:lvl1pPr>
          </a:lstStyle>
          <a:p>
            <a:pPr>
              <a:defRPr/>
            </a:pPr>
            <a:fld id="{413B101C-1732-4729-8F10-7DC48630E1B0}" type="datetimeFigureOut">
              <a:rPr lang="en-US">
                <a:solidFill>
                  <a:prstClr val="black"/>
                </a:solidFill>
              </a:rPr>
              <a:pPr>
                <a:defRPr/>
              </a:pPr>
              <a:t>10/1/2025</a:t>
            </a:fld>
            <a:endParaRPr lang="en-IN" dirty="0">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IN" dirty="0">
              <a:solidFill>
                <a:prstClr val="black"/>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fontAlgn="base">
              <a:spcBef>
                <a:spcPct val="0"/>
              </a:spcBef>
              <a:spcAft>
                <a:spcPct val="0"/>
              </a:spcAft>
            </a:pPr>
            <a:fld id="{4E335F5C-6FBE-471A-9C8F-6F9028BED522}" type="slidenum">
              <a:rPr lang="en-IN" altLang="en-US">
                <a:solidFill>
                  <a:prstClr val="black"/>
                </a:solidFill>
              </a:rPr>
              <a:pPr fontAlgn="base">
                <a:spcBef>
                  <a:spcPct val="0"/>
                </a:spcBef>
                <a:spcAft>
                  <a:spcPct val="0"/>
                </a:spcAft>
              </a:pPr>
              <a:t>‹#›</a:t>
            </a:fld>
            <a:endParaRPr lang="en-IN" altLang="en-US" dirty="0">
              <a:solidFill>
                <a:prstClr val="black"/>
              </a:solidFill>
            </a:endParaRPr>
          </a:p>
        </p:txBody>
      </p:sp>
    </p:spTree>
    <p:extLst>
      <p:ext uri="{BB962C8B-B14F-4D97-AF65-F5344CB8AC3E}">
        <p14:creationId xmlns:p14="http://schemas.microsoft.com/office/powerpoint/2010/main" val="4124789749"/>
      </p:ext>
    </p:extLst>
  </p:cSld>
  <p:clrMapOvr>
    <a:masterClrMapping/>
  </p:clrMapOvr>
  <p:transition>
    <p:zoom dir="in"/>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endParaRPr lang="en-IN"/>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a:xfrm>
            <a:off x="609600" y="6356351"/>
            <a:ext cx="2844800" cy="365125"/>
          </a:xfrm>
          <a:prstGeom prst="rect">
            <a:avLst/>
          </a:prstGeom>
        </p:spPr>
        <p:txBody>
          <a:bodyPr/>
          <a:lstStyle>
            <a:lvl1pPr eaLnBrk="1" fontAlgn="auto" hangingPunct="1">
              <a:spcBef>
                <a:spcPts val="0"/>
              </a:spcBef>
              <a:spcAft>
                <a:spcPts val="0"/>
              </a:spcAft>
              <a:defRPr>
                <a:latin typeface="+mn-lt"/>
              </a:defRPr>
            </a:lvl1pPr>
          </a:lstStyle>
          <a:p>
            <a:pPr>
              <a:defRPr/>
            </a:pPr>
            <a:fld id="{7010D075-9C65-431B-A947-8F1B5234FC31}" type="datetimeFigureOut">
              <a:rPr lang="en-US">
                <a:solidFill>
                  <a:prstClr val="black"/>
                </a:solidFill>
              </a:rPr>
              <a:pPr>
                <a:defRPr/>
              </a:pPr>
              <a:t>10/1/2025</a:t>
            </a:fld>
            <a:endParaRPr lang="en-IN"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IN"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fontAlgn="base">
              <a:spcBef>
                <a:spcPct val="0"/>
              </a:spcBef>
              <a:spcAft>
                <a:spcPct val="0"/>
              </a:spcAft>
            </a:pPr>
            <a:fld id="{21289985-723E-4DCE-8FBD-26BC7A658980}" type="slidenum">
              <a:rPr lang="en-IN" altLang="en-US">
                <a:solidFill>
                  <a:prstClr val="black"/>
                </a:solidFill>
              </a:rPr>
              <a:pPr fontAlgn="base">
                <a:spcBef>
                  <a:spcPct val="0"/>
                </a:spcBef>
                <a:spcAft>
                  <a:spcPct val="0"/>
                </a:spcAft>
              </a:pPr>
              <a:t>‹#›</a:t>
            </a:fld>
            <a:endParaRPr lang="en-IN" altLang="en-US" dirty="0">
              <a:solidFill>
                <a:prstClr val="black"/>
              </a:solidFill>
            </a:endParaRPr>
          </a:p>
        </p:txBody>
      </p:sp>
    </p:spTree>
    <p:extLst>
      <p:ext uri="{BB962C8B-B14F-4D97-AF65-F5344CB8AC3E}">
        <p14:creationId xmlns:p14="http://schemas.microsoft.com/office/powerpoint/2010/main" val="1555766064"/>
      </p:ext>
    </p:extLst>
  </p:cSld>
  <p:clrMapOvr>
    <a:masterClrMapping/>
  </p:clrMapOvr>
  <p:transition>
    <p:zoom dir="in"/>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a:xfrm>
            <a:off x="609600" y="6356351"/>
            <a:ext cx="2844800" cy="365125"/>
          </a:xfrm>
          <a:prstGeom prst="rect">
            <a:avLst/>
          </a:prstGeom>
        </p:spPr>
        <p:txBody>
          <a:bodyPr/>
          <a:lstStyle>
            <a:lvl1pPr eaLnBrk="1" fontAlgn="auto" hangingPunct="1">
              <a:spcBef>
                <a:spcPts val="0"/>
              </a:spcBef>
              <a:spcAft>
                <a:spcPts val="0"/>
              </a:spcAft>
              <a:defRPr>
                <a:latin typeface="+mn-lt"/>
              </a:defRPr>
            </a:lvl1pPr>
          </a:lstStyle>
          <a:p>
            <a:pPr>
              <a:defRPr/>
            </a:pPr>
            <a:fld id="{3625ED22-C9DA-4F61-9948-F1B234FFB2E7}" type="datetimeFigureOut">
              <a:rPr lang="en-US">
                <a:solidFill>
                  <a:prstClr val="black"/>
                </a:solidFill>
              </a:rPr>
              <a:pPr>
                <a:defRPr/>
              </a:pPr>
              <a:t>10/1/2025</a:t>
            </a:fld>
            <a:endParaRPr lang="en-IN" dirty="0">
              <a:solidFill>
                <a:prstClr val="black"/>
              </a:solidFill>
            </a:endParaRPr>
          </a:p>
        </p:txBody>
      </p:sp>
      <p:sp>
        <p:nvSpPr>
          <p:cNvPr id="8" name="Footer Placeholder 7"/>
          <p:cNvSpPr>
            <a:spLocks noGrp="1"/>
          </p:cNvSpPr>
          <p:nvPr>
            <p:ph type="ftr" sz="quarter" idx="11"/>
          </p:nvPr>
        </p:nvSpPr>
        <p:spPr>
          <a:xfrm>
            <a:off x="4165600" y="6356351"/>
            <a:ext cx="3860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IN" dirty="0">
              <a:solidFill>
                <a:prstClr val="black"/>
              </a:solidFill>
            </a:endParaRPr>
          </a:p>
        </p:txBody>
      </p:sp>
      <p:sp>
        <p:nvSpPr>
          <p:cNvPr id="9" name="Slide Number Placeholder 8"/>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fontAlgn="base">
              <a:spcBef>
                <a:spcPct val="0"/>
              </a:spcBef>
              <a:spcAft>
                <a:spcPct val="0"/>
              </a:spcAft>
            </a:pPr>
            <a:fld id="{3802343B-0BF0-4181-9B90-D7E6C705F66A}" type="slidenum">
              <a:rPr lang="en-IN" altLang="en-US">
                <a:solidFill>
                  <a:prstClr val="black"/>
                </a:solidFill>
              </a:rPr>
              <a:pPr fontAlgn="base">
                <a:spcBef>
                  <a:spcPct val="0"/>
                </a:spcBef>
                <a:spcAft>
                  <a:spcPct val="0"/>
                </a:spcAft>
              </a:pPr>
              <a:t>‹#›</a:t>
            </a:fld>
            <a:endParaRPr lang="en-IN" altLang="en-US" dirty="0">
              <a:solidFill>
                <a:prstClr val="black"/>
              </a:solidFill>
            </a:endParaRPr>
          </a:p>
        </p:txBody>
      </p:sp>
    </p:spTree>
    <p:extLst>
      <p:ext uri="{BB962C8B-B14F-4D97-AF65-F5344CB8AC3E}">
        <p14:creationId xmlns:p14="http://schemas.microsoft.com/office/powerpoint/2010/main" val="3580135646"/>
      </p:ext>
    </p:extLst>
  </p:cSld>
  <p:clrMapOvr>
    <a:masterClrMapping/>
  </p:clrMapOvr>
  <p:transition>
    <p:zoom dir="in"/>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endParaRPr lang="en-IN"/>
          </a:p>
        </p:txBody>
      </p:sp>
      <p:sp>
        <p:nvSpPr>
          <p:cNvPr id="3" name="Date Placeholder 2"/>
          <p:cNvSpPr>
            <a:spLocks noGrp="1"/>
          </p:cNvSpPr>
          <p:nvPr>
            <p:ph type="dt" sz="half" idx="10"/>
          </p:nvPr>
        </p:nvSpPr>
        <p:spPr>
          <a:xfrm>
            <a:off x="609600" y="6356351"/>
            <a:ext cx="2844800" cy="365125"/>
          </a:xfrm>
          <a:prstGeom prst="rect">
            <a:avLst/>
          </a:prstGeom>
        </p:spPr>
        <p:txBody>
          <a:bodyPr/>
          <a:lstStyle>
            <a:lvl1pPr eaLnBrk="1" fontAlgn="auto" hangingPunct="1">
              <a:spcBef>
                <a:spcPts val="0"/>
              </a:spcBef>
              <a:spcAft>
                <a:spcPts val="0"/>
              </a:spcAft>
              <a:defRPr>
                <a:latin typeface="+mn-lt"/>
              </a:defRPr>
            </a:lvl1pPr>
          </a:lstStyle>
          <a:p>
            <a:pPr>
              <a:defRPr/>
            </a:pPr>
            <a:fld id="{4A8DBC8C-409D-4082-BAA1-93B7DA652CE2}" type="datetimeFigureOut">
              <a:rPr lang="en-US">
                <a:solidFill>
                  <a:prstClr val="black"/>
                </a:solidFill>
              </a:rPr>
              <a:pPr>
                <a:defRPr/>
              </a:pPr>
              <a:t>10/1/2025</a:t>
            </a:fld>
            <a:endParaRPr lang="en-IN" dirty="0">
              <a:solidFill>
                <a:prstClr val="black"/>
              </a:solidFill>
            </a:endParaRPr>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IN" dirty="0">
              <a:solidFill>
                <a:prstClr val="black"/>
              </a:solidFill>
            </a:endParaRPr>
          </a:p>
        </p:txBody>
      </p:sp>
      <p:sp>
        <p:nvSpPr>
          <p:cNvPr id="5" name="Slide Number Placeholder 4"/>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fontAlgn="base">
              <a:spcBef>
                <a:spcPct val="0"/>
              </a:spcBef>
              <a:spcAft>
                <a:spcPct val="0"/>
              </a:spcAft>
            </a:pPr>
            <a:fld id="{5ADD4EC0-8E33-409E-AE35-C83624674DD9}" type="slidenum">
              <a:rPr lang="en-IN" altLang="en-US">
                <a:solidFill>
                  <a:prstClr val="black"/>
                </a:solidFill>
              </a:rPr>
              <a:pPr fontAlgn="base">
                <a:spcBef>
                  <a:spcPct val="0"/>
                </a:spcBef>
                <a:spcAft>
                  <a:spcPct val="0"/>
                </a:spcAft>
              </a:pPr>
              <a:t>‹#›</a:t>
            </a:fld>
            <a:endParaRPr lang="en-IN" altLang="en-US" dirty="0">
              <a:solidFill>
                <a:prstClr val="black"/>
              </a:solidFill>
            </a:endParaRPr>
          </a:p>
        </p:txBody>
      </p:sp>
    </p:spTree>
    <p:extLst>
      <p:ext uri="{BB962C8B-B14F-4D97-AF65-F5344CB8AC3E}">
        <p14:creationId xmlns:p14="http://schemas.microsoft.com/office/powerpoint/2010/main" val="4053442392"/>
      </p:ext>
    </p:extLst>
  </p:cSld>
  <p:clrMapOvr>
    <a:masterClrMapping/>
  </p:clrMapOvr>
  <p:transition>
    <p:zoom dir="in"/>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lvl1pPr eaLnBrk="1" fontAlgn="auto" hangingPunct="1">
              <a:spcBef>
                <a:spcPts val="0"/>
              </a:spcBef>
              <a:spcAft>
                <a:spcPts val="0"/>
              </a:spcAft>
              <a:defRPr>
                <a:latin typeface="+mn-lt"/>
              </a:defRPr>
            </a:lvl1pPr>
          </a:lstStyle>
          <a:p>
            <a:pPr>
              <a:defRPr/>
            </a:pPr>
            <a:fld id="{9933396B-A143-475D-BBA4-DE580682FDBF}" type="datetimeFigureOut">
              <a:rPr lang="en-US">
                <a:solidFill>
                  <a:prstClr val="black"/>
                </a:solidFill>
              </a:rPr>
              <a:pPr>
                <a:defRPr/>
              </a:pPr>
              <a:t>10/1/2025</a:t>
            </a:fld>
            <a:endParaRPr lang="en-IN" dirty="0">
              <a:solidFill>
                <a:prstClr val="black"/>
              </a:solidFill>
            </a:endParaRPr>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IN" dirty="0">
              <a:solidFill>
                <a:prstClr val="black"/>
              </a:solidFill>
            </a:endParaRPr>
          </a:p>
        </p:txBody>
      </p:sp>
      <p:sp>
        <p:nvSpPr>
          <p:cNvPr id="4" name="Slide Number Placeholder 3"/>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fontAlgn="base">
              <a:spcBef>
                <a:spcPct val="0"/>
              </a:spcBef>
              <a:spcAft>
                <a:spcPct val="0"/>
              </a:spcAft>
            </a:pPr>
            <a:fld id="{D1F039A5-A299-4AA0-A264-6FD0A45F9B21}" type="slidenum">
              <a:rPr lang="en-IN" altLang="en-US">
                <a:solidFill>
                  <a:prstClr val="black"/>
                </a:solidFill>
              </a:rPr>
              <a:pPr fontAlgn="base">
                <a:spcBef>
                  <a:spcPct val="0"/>
                </a:spcBef>
                <a:spcAft>
                  <a:spcPct val="0"/>
                </a:spcAft>
              </a:pPr>
              <a:t>‹#›</a:t>
            </a:fld>
            <a:endParaRPr lang="en-IN" altLang="en-US" dirty="0">
              <a:solidFill>
                <a:prstClr val="black"/>
              </a:solidFill>
            </a:endParaRPr>
          </a:p>
        </p:txBody>
      </p:sp>
    </p:spTree>
    <p:extLst>
      <p:ext uri="{BB962C8B-B14F-4D97-AF65-F5344CB8AC3E}">
        <p14:creationId xmlns:p14="http://schemas.microsoft.com/office/powerpoint/2010/main" val="1894547552"/>
      </p:ext>
    </p:extLst>
  </p:cSld>
  <p:clrMapOvr>
    <a:masterClrMapping/>
  </p:clrMapOvr>
  <p:transition>
    <p:zoom dir="in"/>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lvl1pPr eaLnBrk="1" fontAlgn="auto" hangingPunct="1">
              <a:spcBef>
                <a:spcPts val="0"/>
              </a:spcBef>
              <a:spcAft>
                <a:spcPts val="0"/>
              </a:spcAft>
              <a:defRPr>
                <a:latin typeface="+mn-lt"/>
              </a:defRPr>
            </a:lvl1pPr>
          </a:lstStyle>
          <a:p>
            <a:pPr>
              <a:defRPr/>
            </a:pPr>
            <a:fld id="{6DE2894F-8CE0-4070-A21B-0F7E4CA90424}" type="datetimeFigureOut">
              <a:rPr lang="en-US">
                <a:solidFill>
                  <a:prstClr val="black"/>
                </a:solidFill>
              </a:rPr>
              <a:pPr>
                <a:defRPr/>
              </a:pPr>
              <a:t>10/1/2025</a:t>
            </a:fld>
            <a:endParaRPr lang="en-IN"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IN"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fontAlgn="base">
              <a:spcBef>
                <a:spcPct val="0"/>
              </a:spcBef>
              <a:spcAft>
                <a:spcPct val="0"/>
              </a:spcAft>
            </a:pPr>
            <a:fld id="{E6D81405-57AE-4B99-9A29-A79B2D25619B}" type="slidenum">
              <a:rPr lang="en-IN" altLang="en-US">
                <a:solidFill>
                  <a:prstClr val="black"/>
                </a:solidFill>
              </a:rPr>
              <a:pPr fontAlgn="base">
                <a:spcBef>
                  <a:spcPct val="0"/>
                </a:spcBef>
                <a:spcAft>
                  <a:spcPct val="0"/>
                </a:spcAft>
              </a:pPr>
              <a:t>‹#›</a:t>
            </a:fld>
            <a:endParaRPr lang="en-IN" altLang="en-US" dirty="0">
              <a:solidFill>
                <a:prstClr val="black"/>
              </a:solidFill>
            </a:endParaRPr>
          </a:p>
        </p:txBody>
      </p:sp>
    </p:spTree>
    <p:extLst>
      <p:ext uri="{BB962C8B-B14F-4D97-AF65-F5344CB8AC3E}">
        <p14:creationId xmlns:p14="http://schemas.microsoft.com/office/powerpoint/2010/main" val="2244486921"/>
      </p:ext>
    </p:extLst>
  </p:cSld>
  <p:clrMapOvr>
    <a:masterClrMapping/>
  </p:clrMapOvr>
  <p:transition>
    <p:zoom dir="in"/>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IN" noProof="0" dirty="0"/>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lvl1pPr eaLnBrk="1" fontAlgn="auto" hangingPunct="1">
              <a:spcBef>
                <a:spcPts val="0"/>
              </a:spcBef>
              <a:spcAft>
                <a:spcPts val="0"/>
              </a:spcAft>
              <a:defRPr>
                <a:latin typeface="+mn-lt"/>
              </a:defRPr>
            </a:lvl1pPr>
          </a:lstStyle>
          <a:p>
            <a:pPr>
              <a:defRPr/>
            </a:pPr>
            <a:fld id="{5C092550-E8E9-4A2A-998C-9BE02A06E7FD}" type="datetimeFigureOut">
              <a:rPr lang="en-US">
                <a:solidFill>
                  <a:prstClr val="black"/>
                </a:solidFill>
              </a:rPr>
              <a:pPr>
                <a:defRPr/>
              </a:pPr>
              <a:t>10/1/2025</a:t>
            </a:fld>
            <a:endParaRPr lang="en-IN" dirty="0">
              <a:solidFill>
                <a:prstClr val="black"/>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IN" dirty="0">
              <a:solidFill>
                <a:prstClr val="black"/>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fontAlgn="base">
              <a:spcBef>
                <a:spcPct val="0"/>
              </a:spcBef>
              <a:spcAft>
                <a:spcPct val="0"/>
              </a:spcAft>
            </a:pPr>
            <a:fld id="{B6DBE0CC-4E5D-4EA8-9951-FCEAEFB07DFC}" type="slidenum">
              <a:rPr lang="en-IN" altLang="en-US">
                <a:solidFill>
                  <a:prstClr val="black"/>
                </a:solidFill>
              </a:rPr>
              <a:pPr fontAlgn="base">
                <a:spcBef>
                  <a:spcPct val="0"/>
                </a:spcBef>
                <a:spcAft>
                  <a:spcPct val="0"/>
                </a:spcAft>
              </a:pPr>
              <a:t>‹#›</a:t>
            </a:fld>
            <a:endParaRPr lang="en-IN" altLang="en-US" dirty="0">
              <a:solidFill>
                <a:prstClr val="black"/>
              </a:solidFill>
            </a:endParaRPr>
          </a:p>
        </p:txBody>
      </p:sp>
    </p:spTree>
    <p:extLst>
      <p:ext uri="{BB962C8B-B14F-4D97-AF65-F5344CB8AC3E}">
        <p14:creationId xmlns:p14="http://schemas.microsoft.com/office/powerpoint/2010/main" val="4179833346"/>
      </p:ext>
    </p:extLst>
  </p:cSld>
  <p:clrMapOvr>
    <a:masterClrMapping/>
  </p:clrMapOvr>
  <p:transition>
    <p:zoom dir="in"/>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 name="Picture 9" descr="A blue and orange text&#10;&#10;Description automatically generated">
            <a:extLst>
              <a:ext uri="{FF2B5EF4-FFF2-40B4-BE49-F238E27FC236}">
                <a16:creationId xmlns:a16="http://schemas.microsoft.com/office/drawing/2014/main" id="{7CF14B2E-2A87-3A47-0CD5-29DFFBBCD06C}"/>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9176658" y="6141689"/>
            <a:ext cx="2743200" cy="433430"/>
          </a:xfrm>
          <a:prstGeom prst="rect">
            <a:avLst/>
          </a:prstGeom>
        </p:spPr>
      </p:pic>
      <p:sp>
        <p:nvSpPr>
          <p:cNvPr id="13" name="Rectangle 12">
            <a:extLst>
              <a:ext uri="{FF2B5EF4-FFF2-40B4-BE49-F238E27FC236}">
                <a16:creationId xmlns:a16="http://schemas.microsoft.com/office/drawing/2014/main" id="{B08E6F93-805C-0CD6-9DF3-EE462C5981AD}"/>
              </a:ext>
            </a:extLst>
          </p:cNvPr>
          <p:cNvSpPr/>
          <p:nvPr userDrawn="1"/>
        </p:nvSpPr>
        <p:spPr>
          <a:xfrm>
            <a:off x="0" y="6757416"/>
            <a:ext cx="12192000" cy="100584"/>
          </a:xfrm>
          <a:prstGeom prst="rect">
            <a:avLst/>
          </a:prstGeom>
          <a:solidFill>
            <a:srgbClr val="043B7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Rectangle 14">
            <a:extLst>
              <a:ext uri="{FF2B5EF4-FFF2-40B4-BE49-F238E27FC236}">
                <a16:creationId xmlns:a16="http://schemas.microsoft.com/office/drawing/2014/main" id="{0F43F251-BD2B-3D65-89D2-4001BB3980DE}"/>
              </a:ext>
            </a:extLst>
          </p:cNvPr>
          <p:cNvSpPr/>
          <p:nvPr userDrawn="1"/>
        </p:nvSpPr>
        <p:spPr>
          <a:xfrm>
            <a:off x="0" y="0"/>
            <a:ext cx="12192000" cy="830997"/>
          </a:xfrm>
          <a:prstGeom prst="rect">
            <a:avLst/>
          </a:prstGeom>
          <a:solidFill>
            <a:srgbClr val="F5822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Tree>
    <p:extLst>
      <p:ext uri="{BB962C8B-B14F-4D97-AF65-F5344CB8AC3E}">
        <p14:creationId xmlns:p14="http://schemas.microsoft.com/office/powerpoint/2010/main" val="2976075920"/>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transition>
    <p:zoom dir="in"/>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hyperlink" Target="http://www.sharekhan.com/" TargetMode="External"/><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3DBA78-A5CC-D19D-4B8A-A9FD0545616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D092E19-73FB-3A8B-EE3F-9B7A398ABE18}"/>
              </a:ext>
            </a:extLst>
          </p:cNvPr>
          <p:cNvSpPr/>
          <p:nvPr/>
        </p:nvSpPr>
        <p:spPr>
          <a:xfrm>
            <a:off x="0" y="0"/>
            <a:ext cx="12192000" cy="6858000"/>
          </a:xfrm>
          <a:prstGeom prst="rect">
            <a:avLst/>
          </a:prstGeom>
          <a:solidFill>
            <a:srgbClr val="F5822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US" dirty="0">
              <a:solidFill>
                <a:prstClr val="white"/>
              </a:solidFill>
              <a:latin typeface="Aptos" panose="02110004020202020204"/>
            </a:endParaRPr>
          </a:p>
        </p:txBody>
      </p:sp>
      <p:sp>
        <p:nvSpPr>
          <p:cNvPr id="7" name="TextBox 6">
            <a:extLst>
              <a:ext uri="{FF2B5EF4-FFF2-40B4-BE49-F238E27FC236}">
                <a16:creationId xmlns:a16="http://schemas.microsoft.com/office/drawing/2014/main" id="{CBBE03E1-E6CF-2DBB-A91A-314437A6465A}"/>
              </a:ext>
            </a:extLst>
          </p:cNvPr>
          <p:cNvSpPr txBox="1"/>
          <p:nvPr/>
        </p:nvSpPr>
        <p:spPr>
          <a:xfrm>
            <a:off x="2696561" y="2628781"/>
            <a:ext cx="6798879" cy="1600438"/>
          </a:xfrm>
          <a:prstGeom prst="rect">
            <a:avLst/>
          </a:prstGeom>
          <a:noFill/>
        </p:spPr>
        <p:txBody>
          <a:bodyPr wrap="square" anchor="ctr">
            <a:spAutoFit/>
          </a:bodyPr>
          <a:lstStyle/>
          <a:p>
            <a:pPr algn="ctr">
              <a:defRPr/>
            </a:pPr>
            <a:r>
              <a:rPr lang="en-US" sz="4400" b="1" dirty="0">
                <a:solidFill>
                  <a:prstClr val="white"/>
                </a:solidFill>
                <a:ea typeface="Roboto" pitchFamily="2" charset="0"/>
                <a:cs typeface="Calibri" pitchFamily="34" charset="0"/>
              </a:rPr>
              <a:t>Derivatives Rollover report</a:t>
            </a:r>
            <a:br>
              <a:rPr lang="en-US" sz="3600" b="1" dirty="0">
                <a:solidFill>
                  <a:prstClr val="white"/>
                </a:solidFill>
                <a:ea typeface="Roboto" pitchFamily="2" charset="0"/>
                <a:cs typeface="Calibri" pitchFamily="34" charset="0"/>
              </a:rPr>
            </a:br>
            <a:endParaRPr lang="en-US" sz="3600" b="1" dirty="0">
              <a:solidFill>
                <a:prstClr val="white"/>
              </a:solidFill>
              <a:ea typeface="Roboto" pitchFamily="2" charset="0"/>
              <a:cs typeface="Calibri" pitchFamily="34" charset="0"/>
            </a:endParaRPr>
          </a:p>
          <a:p>
            <a:pPr algn="ctr">
              <a:defRPr/>
            </a:pPr>
            <a:r>
              <a:rPr lang="en-IN" b="1" dirty="0">
                <a:solidFill>
                  <a:prstClr val="white"/>
                </a:solidFill>
                <a:ea typeface="Roboto" pitchFamily="2" charset="0"/>
                <a:cs typeface="Calibri" pitchFamily="34" charset="0"/>
              </a:rPr>
              <a:t>September 2025</a:t>
            </a:r>
            <a:endParaRPr lang="en-US" sz="4400" b="1" dirty="0">
              <a:solidFill>
                <a:prstClr val="white"/>
              </a:solidFill>
              <a:ea typeface="Roboto" pitchFamily="2" charset="0"/>
              <a:cs typeface="Calibri" pitchFamily="34" charset="0"/>
            </a:endParaRPr>
          </a:p>
        </p:txBody>
      </p:sp>
      <p:sp>
        <p:nvSpPr>
          <p:cNvPr id="8" name="Rectangle 7">
            <a:extLst>
              <a:ext uri="{FF2B5EF4-FFF2-40B4-BE49-F238E27FC236}">
                <a16:creationId xmlns:a16="http://schemas.microsoft.com/office/drawing/2014/main" id="{FDBC8CD5-66C4-FCB8-1341-FF1E93F5DD52}"/>
              </a:ext>
            </a:extLst>
          </p:cNvPr>
          <p:cNvSpPr/>
          <p:nvPr/>
        </p:nvSpPr>
        <p:spPr>
          <a:xfrm>
            <a:off x="2343807" y="2334489"/>
            <a:ext cx="7504386" cy="2189022"/>
          </a:xfrm>
          <a:prstGeom prst="rect">
            <a:avLst/>
          </a:prstGeom>
          <a:noFill/>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US">
              <a:solidFill>
                <a:prstClr val="white"/>
              </a:solidFill>
              <a:latin typeface="Aptos" panose="02110004020202020204"/>
            </a:endParaRPr>
          </a:p>
        </p:txBody>
      </p:sp>
      <p:sp>
        <p:nvSpPr>
          <p:cNvPr id="2" name="TextBox 1">
            <a:extLst>
              <a:ext uri="{FF2B5EF4-FFF2-40B4-BE49-F238E27FC236}">
                <a16:creationId xmlns:a16="http://schemas.microsoft.com/office/drawing/2014/main" id="{B95D9F8B-9C91-3C68-2C73-9C6C4056C6F8}"/>
              </a:ext>
            </a:extLst>
          </p:cNvPr>
          <p:cNvSpPr txBox="1"/>
          <p:nvPr/>
        </p:nvSpPr>
        <p:spPr>
          <a:xfrm>
            <a:off x="218245" y="6292207"/>
            <a:ext cx="1455810" cy="276999"/>
          </a:xfrm>
          <a:prstGeom prst="rect">
            <a:avLst/>
          </a:prstGeom>
          <a:noFill/>
          <a:ln>
            <a:solidFill>
              <a:schemeClr val="bg1"/>
            </a:solidFill>
          </a:ln>
        </p:spPr>
        <p:txBody>
          <a:bodyPr wrap="square" anchor="ctr">
            <a:spAutoFit/>
          </a:bodyPr>
          <a:lstStyle/>
          <a:p>
            <a:pPr algn="ctr">
              <a:defRPr/>
            </a:pPr>
            <a:r>
              <a:rPr lang="en-IN" sz="1200" dirty="0">
                <a:solidFill>
                  <a:prstClr val="white"/>
                </a:solidFill>
                <a:cs typeface="Calibri" panose="020F0502020204030204" pitchFamily="34" charset="0"/>
              </a:rPr>
              <a:t>September 30, 2025</a:t>
            </a:r>
          </a:p>
        </p:txBody>
      </p:sp>
      <p:pic>
        <p:nvPicPr>
          <p:cNvPr id="4" name="Picture 3" descr="A black and white logo&#10;&#10;Description automatically generated">
            <a:extLst>
              <a:ext uri="{FF2B5EF4-FFF2-40B4-BE49-F238E27FC236}">
                <a16:creationId xmlns:a16="http://schemas.microsoft.com/office/drawing/2014/main" id="{F71B5E35-E4C9-1718-E897-CAF7DA64F66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76658" y="6135781"/>
            <a:ext cx="2743200" cy="433425"/>
          </a:xfrm>
          <a:prstGeom prst="rect">
            <a:avLst/>
          </a:prstGeom>
        </p:spPr>
      </p:pic>
      <p:sp>
        <p:nvSpPr>
          <p:cNvPr id="6" name="Rectangle 5">
            <a:extLst>
              <a:ext uri="{FF2B5EF4-FFF2-40B4-BE49-F238E27FC236}">
                <a16:creationId xmlns:a16="http://schemas.microsoft.com/office/drawing/2014/main" id="{E69DA921-A1A2-B552-E994-D6A0CACF2EC4}"/>
              </a:ext>
            </a:extLst>
          </p:cNvPr>
          <p:cNvSpPr/>
          <p:nvPr/>
        </p:nvSpPr>
        <p:spPr>
          <a:xfrm>
            <a:off x="0" y="6757416"/>
            <a:ext cx="12192000" cy="100584"/>
          </a:xfrm>
          <a:prstGeom prst="rect">
            <a:avLst/>
          </a:prstGeom>
          <a:solidFill>
            <a:srgbClr val="043B7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US">
              <a:solidFill>
                <a:prstClr val="white"/>
              </a:solidFill>
              <a:latin typeface="Aptos" panose="02110004020202020204"/>
            </a:endParaRPr>
          </a:p>
        </p:txBody>
      </p:sp>
    </p:spTree>
    <p:extLst>
      <p:ext uri="{BB962C8B-B14F-4D97-AF65-F5344CB8AC3E}">
        <p14:creationId xmlns:p14="http://schemas.microsoft.com/office/powerpoint/2010/main" val="2514371939"/>
      </p:ext>
    </p:extLst>
  </p:cSld>
  <p:clrMapOvr>
    <a:masterClrMapping/>
  </p:clrMapOvr>
  <p:transition>
    <p:zoom dir="in"/>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7722795-4049-C5AD-B925-22DE5FF1F7FF}"/>
              </a:ext>
            </a:extLst>
          </p:cNvPr>
          <p:cNvSpPr txBox="1"/>
          <p:nvPr/>
        </p:nvSpPr>
        <p:spPr>
          <a:xfrm>
            <a:off x="1" y="0"/>
            <a:ext cx="12191999" cy="769441"/>
          </a:xfrm>
          <a:prstGeom prst="rect">
            <a:avLst/>
          </a:prstGeom>
          <a:noFill/>
        </p:spPr>
        <p:txBody>
          <a:bodyPr wrap="square" rtlCol="0">
            <a:spAutoFit/>
          </a:bodyPr>
          <a:lstStyle/>
          <a:p>
            <a:pPr algn="ctr"/>
            <a:r>
              <a:rPr lang="en-US" sz="4400" b="1" dirty="0">
                <a:solidFill>
                  <a:schemeClr val="bg1"/>
                </a:solidFill>
                <a:effectLst>
                  <a:outerShdw blurRad="38100" dist="38100" dir="2700000" algn="tl">
                    <a:srgbClr val="000000">
                      <a:alpha val="43137"/>
                    </a:srgbClr>
                  </a:outerShdw>
                </a:effectLst>
                <a:latin typeface="+mj-lt"/>
                <a:ea typeface="Verdana" pitchFamily="34" charset="0"/>
              </a:rPr>
              <a:t>Stocks Rollover</a:t>
            </a:r>
            <a:endParaRPr lang="en-IN" sz="4400" b="1" dirty="0">
              <a:solidFill>
                <a:schemeClr val="bg1"/>
              </a:solidFill>
              <a:latin typeface="+mj-lt"/>
            </a:endParaRPr>
          </a:p>
        </p:txBody>
      </p:sp>
      <p:graphicFrame>
        <p:nvGraphicFramePr>
          <p:cNvPr id="3" name="Table 2">
            <a:extLst>
              <a:ext uri="{FF2B5EF4-FFF2-40B4-BE49-F238E27FC236}">
                <a16:creationId xmlns:a16="http://schemas.microsoft.com/office/drawing/2014/main" id="{302F49F3-2A3E-8138-4376-2C9C03F57D43}"/>
              </a:ext>
            </a:extLst>
          </p:cNvPr>
          <p:cNvGraphicFramePr>
            <a:graphicFrameLocks noGrp="1"/>
          </p:cNvGraphicFramePr>
          <p:nvPr>
            <p:extLst>
              <p:ext uri="{D42A27DB-BD31-4B8C-83A1-F6EECF244321}">
                <p14:modId xmlns:p14="http://schemas.microsoft.com/office/powerpoint/2010/main" val="1721192545"/>
              </p:ext>
            </p:extLst>
          </p:nvPr>
        </p:nvGraphicFramePr>
        <p:xfrm>
          <a:off x="229491" y="872323"/>
          <a:ext cx="4002039" cy="5810580"/>
        </p:xfrm>
        <a:graphic>
          <a:graphicData uri="http://schemas.openxmlformats.org/drawingml/2006/table">
            <a:tbl>
              <a:tblPr/>
              <a:tblGrid>
                <a:gridCol w="1199458">
                  <a:extLst>
                    <a:ext uri="{9D8B030D-6E8A-4147-A177-3AD203B41FA5}">
                      <a16:colId xmlns:a16="http://schemas.microsoft.com/office/drawing/2014/main" val="3127136712"/>
                    </a:ext>
                  </a:extLst>
                </a:gridCol>
                <a:gridCol w="876528">
                  <a:extLst>
                    <a:ext uri="{9D8B030D-6E8A-4147-A177-3AD203B41FA5}">
                      <a16:colId xmlns:a16="http://schemas.microsoft.com/office/drawing/2014/main" val="3342698759"/>
                    </a:ext>
                  </a:extLst>
                </a:gridCol>
                <a:gridCol w="703529">
                  <a:extLst>
                    <a:ext uri="{9D8B030D-6E8A-4147-A177-3AD203B41FA5}">
                      <a16:colId xmlns:a16="http://schemas.microsoft.com/office/drawing/2014/main" val="2615035948"/>
                    </a:ext>
                  </a:extLst>
                </a:gridCol>
                <a:gridCol w="1222524">
                  <a:extLst>
                    <a:ext uri="{9D8B030D-6E8A-4147-A177-3AD203B41FA5}">
                      <a16:colId xmlns:a16="http://schemas.microsoft.com/office/drawing/2014/main" val="982538700"/>
                    </a:ext>
                  </a:extLst>
                </a:gridCol>
              </a:tblGrid>
              <a:tr h="156581">
                <a:tc>
                  <a:txBody>
                    <a:bodyPr/>
                    <a:lstStyle/>
                    <a:p>
                      <a:pPr algn="ctr" fontAlgn="ctr"/>
                      <a:r>
                        <a:rPr lang="en-IN" sz="700" b="1" i="0" u="none" strike="noStrike">
                          <a:solidFill>
                            <a:srgbClr val="FFFFFF"/>
                          </a:solidFill>
                          <a:effectLst/>
                          <a:latin typeface="Calibri" panose="020F0502020204030204" pitchFamily="34" charset="0"/>
                        </a:rPr>
                        <a:t>Symbol</a:t>
                      </a:r>
                    </a:p>
                  </a:txBody>
                  <a:tcPr marL="4477" marR="4477" marT="4477" marB="0" anchor="ctr">
                    <a:lnL w="12700" cap="flat" cmpd="sng" algn="ctr">
                      <a:solidFill>
                        <a:srgbClr val="E97132"/>
                      </a:solidFill>
                      <a:prstDash val="solid"/>
                      <a:round/>
                      <a:headEnd type="none" w="med" len="med"/>
                      <a:tailEnd type="none" w="med" len="med"/>
                    </a:lnL>
                    <a:lnR>
                      <a:noFill/>
                    </a:lnR>
                    <a:lnT w="12700" cap="flat" cmpd="sng" algn="ctr">
                      <a:solidFill>
                        <a:srgbClr val="E97132"/>
                      </a:solidFill>
                      <a:prstDash val="solid"/>
                      <a:round/>
                      <a:headEnd type="none" w="med" len="med"/>
                      <a:tailEnd type="none" w="med" len="med"/>
                    </a:lnT>
                    <a:lnB w="12700" cap="flat" cmpd="sng" algn="ctr">
                      <a:solidFill>
                        <a:srgbClr val="E97132"/>
                      </a:solidFill>
                      <a:prstDash val="solid"/>
                      <a:round/>
                      <a:headEnd type="none" w="med" len="med"/>
                      <a:tailEnd type="none" w="med" len="med"/>
                    </a:lnB>
                    <a:solidFill>
                      <a:srgbClr val="F58220"/>
                    </a:solidFill>
                  </a:tcPr>
                </a:tc>
                <a:tc>
                  <a:txBody>
                    <a:bodyPr/>
                    <a:lstStyle/>
                    <a:p>
                      <a:pPr algn="ctr" fontAlgn="ctr"/>
                      <a:r>
                        <a:rPr lang="en-IN" sz="700" b="1" i="0" u="none" strike="noStrike">
                          <a:solidFill>
                            <a:srgbClr val="FFFFFF"/>
                          </a:solidFill>
                          <a:effectLst/>
                          <a:latin typeface="Calibri" panose="020F0502020204030204" pitchFamily="34" charset="0"/>
                        </a:rPr>
                        <a:t>Rollover%</a:t>
                      </a:r>
                    </a:p>
                  </a:txBody>
                  <a:tcPr marL="4477" marR="4477" marT="4477" marB="0" anchor="ctr">
                    <a:lnL>
                      <a:noFill/>
                    </a:lnL>
                    <a:lnR>
                      <a:noFill/>
                    </a:lnR>
                    <a:lnT w="12700" cap="flat" cmpd="sng" algn="ctr">
                      <a:solidFill>
                        <a:srgbClr val="E97132"/>
                      </a:solidFill>
                      <a:prstDash val="solid"/>
                      <a:round/>
                      <a:headEnd type="none" w="med" len="med"/>
                      <a:tailEnd type="none" w="med" len="med"/>
                    </a:lnT>
                    <a:lnB w="12700" cap="flat" cmpd="sng" algn="ctr">
                      <a:solidFill>
                        <a:srgbClr val="E97132"/>
                      </a:solidFill>
                      <a:prstDash val="solid"/>
                      <a:round/>
                      <a:headEnd type="none" w="med" len="med"/>
                      <a:tailEnd type="none" w="med" len="med"/>
                    </a:lnB>
                    <a:solidFill>
                      <a:srgbClr val="F58220"/>
                    </a:solidFill>
                  </a:tcPr>
                </a:tc>
                <a:tc>
                  <a:txBody>
                    <a:bodyPr/>
                    <a:lstStyle/>
                    <a:p>
                      <a:pPr algn="ctr" fontAlgn="ctr"/>
                      <a:r>
                        <a:rPr lang="en-IN" sz="700" b="1" i="0" u="none" strike="noStrike">
                          <a:solidFill>
                            <a:srgbClr val="FFFFFF"/>
                          </a:solidFill>
                          <a:effectLst/>
                          <a:latin typeface="Calibri" panose="020F0502020204030204" pitchFamily="34" charset="0"/>
                        </a:rPr>
                        <a:t>basis</a:t>
                      </a:r>
                    </a:p>
                  </a:txBody>
                  <a:tcPr marL="4477" marR="4477" marT="4477" marB="0" anchor="ctr">
                    <a:lnL>
                      <a:noFill/>
                    </a:lnL>
                    <a:lnR>
                      <a:noFill/>
                    </a:lnR>
                    <a:lnT w="12700" cap="flat" cmpd="sng" algn="ctr">
                      <a:solidFill>
                        <a:srgbClr val="E97132"/>
                      </a:solidFill>
                      <a:prstDash val="solid"/>
                      <a:round/>
                      <a:headEnd type="none" w="med" len="med"/>
                      <a:tailEnd type="none" w="med" len="med"/>
                    </a:lnT>
                    <a:lnB w="12700" cap="flat" cmpd="sng" algn="ctr">
                      <a:solidFill>
                        <a:srgbClr val="E97132"/>
                      </a:solidFill>
                      <a:prstDash val="solid"/>
                      <a:round/>
                      <a:headEnd type="none" w="med" len="med"/>
                      <a:tailEnd type="none" w="med" len="med"/>
                    </a:lnB>
                    <a:solidFill>
                      <a:srgbClr val="F58220"/>
                    </a:solidFill>
                  </a:tcPr>
                </a:tc>
                <a:tc>
                  <a:txBody>
                    <a:bodyPr/>
                    <a:lstStyle/>
                    <a:p>
                      <a:pPr algn="ctr" fontAlgn="ctr"/>
                      <a:r>
                        <a:rPr lang="en-IN" sz="700" b="1" i="0" u="none" strike="noStrike">
                          <a:solidFill>
                            <a:srgbClr val="FFFFFF"/>
                          </a:solidFill>
                          <a:effectLst/>
                          <a:latin typeface="Calibri" panose="020F0502020204030204" pitchFamily="34" charset="0"/>
                        </a:rPr>
                        <a:t>3months average</a:t>
                      </a:r>
                    </a:p>
                  </a:txBody>
                  <a:tcPr marL="4477" marR="4477" marT="4477" marB="0" anchor="ctr">
                    <a:lnL>
                      <a:noFill/>
                    </a:lnL>
                    <a:lnR w="12700" cap="flat" cmpd="sng" algn="ctr">
                      <a:solidFill>
                        <a:srgbClr val="E97132"/>
                      </a:solidFill>
                      <a:prstDash val="solid"/>
                      <a:round/>
                      <a:headEnd type="none" w="med" len="med"/>
                      <a:tailEnd type="none" w="med" len="med"/>
                    </a:lnR>
                    <a:lnT w="12700" cap="flat" cmpd="sng" algn="ctr">
                      <a:solidFill>
                        <a:srgbClr val="E97132"/>
                      </a:solidFill>
                      <a:prstDash val="solid"/>
                      <a:round/>
                      <a:headEnd type="none" w="med" len="med"/>
                      <a:tailEnd type="none" w="med" len="med"/>
                    </a:lnT>
                    <a:lnB w="12700" cap="flat" cmpd="sng" algn="ctr">
                      <a:solidFill>
                        <a:srgbClr val="E97132"/>
                      </a:solidFill>
                      <a:prstDash val="solid"/>
                      <a:round/>
                      <a:headEnd type="none" w="med" len="med"/>
                      <a:tailEnd type="none" w="med" len="med"/>
                    </a:lnB>
                    <a:solidFill>
                      <a:srgbClr val="F58220"/>
                    </a:solidFill>
                  </a:tcPr>
                </a:tc>
                <a:extLst>
                  <a:ext uri="{0D108BD9-81ED-4DB2-BD59-A6C34878D82A}">
                    <a16:rowId xmlns:a16="http://schemas.microsoft.com/office/drawing/2014/main" val="1150129432"/>
                  </a:ext>
                </a:extLst>
              </a:tr>
              <a:tr h="156581">
                <a:tc>
                  <a:txBody>
                    <a:bodyPr/>
                    <a:lstStyle/>
                    <a:p>
                      <a:pPr algn="ctr" fontAlgn="ctr"/>
                      <a:r>
                        <a:rPr lang="en-IN" sz="700" b="1" i="0" u="none" strike="noStrike">
                          <a:solidFill>
                            <a:srgbClr val="000000"/>
                          </a:solidFill>
                          <a:effectLst/>
                          <a:latin typeface="Calibri" panose="020F0502020204030204" pitchFamily="34" charset="0"/>
                        </a:rPr>
                        <a:t>HAVELLS</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E97132"/>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95.54%</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E97132"/>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11.2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E97132"/>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97.47%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E97132"/>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432977139"/>
                  </a:ext>
                </a:extLst>
              </a:tr>
              <a:tr h="156581">
                <a:tc>
                  <a:txBody>
                    <a:bodyPr/>
                    <a:lstStyle/>
                    <a:p>
                      <a:pPr algn="ctr" fontAlgn="ctr"/>
                      <a:r>
                        <a:rPr lang="en-IN" sz="700" b="1" i="0" u="none" strike="noStrike">
                          <a:solidFill>
                            <a:srgbClr val="000000"/>
                          </a:solidFill>
                          <a:effectLst/>
                          <a:latin typeface="Calibri" panose="020F0502020204030204" pitchFamily="34" charset="0"/>
                        </a:rPr>
                        <a:t>HCLTECH</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95.49%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-2.5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97.47%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1697727715"/>
                  </a:ext>
                </a:extLst>
              </a:tr>
              <a:tr h="156581">
                <a:tc>
                  <a:txBody>
                    <a:bodyPr/>
                    <a:lstStyle/>
                    <a:p>
                      <a:pPr algn="ctr" fontAlgn="ctr"/>
                      <a:r>
                        <a:rPr lang="en-IN" sz="700" b="1" i="0" u="none" strike="noStrike">
                          <a:solidFill>
                            <a:srgbClr val="000000"/>
                          </a:solidFill>
                          <a:effectLst/>
                          <a:latin typeface="Calibri" panose="020F0502020204030204" pitchFamily="34" charset="0"/>
                        </a:rPr>
                        <a:t>HDFCAMC</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94.21%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21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93.03%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1446679381"/>
                  </a:ext>
                </a:extLst>
              </a:tr>
              <a:tr h="156581">
                <a:tc>
                  <a:txBody>
                    <a:bodyPr/>
                    <a:lstStyle/>
                    <a:p>
                      <a:pPr algn="ctr" fontAlgn="ctr"/>
                      <a:r>
                        <a:rPr lang="en-IN" sz="700" b="1" i="0" u="none" strike="noStrike">
                          <a:solidFill>
                            <a:srgbClr val="000000"/>
                          </a:solidFill>
                          <a:effectLst/>
                          <a:latin typeface="Calibri" panose="020F0502020204030204" pitchFamily="34" charset="0"/>
                        </a:rPr>
                        <a:t>HDFCBANK</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98.63%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5.1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94.65%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2769728772"/>
                  </a:ext>
                </a:extLst>
              </a:tr>
              <a:tr h="156581">
                <a:tc>
                  <a:txBody>
                    <a:bodyPr/>
                    <a:lstStyle/>
                    <a:p>
                      <a:pPr algn="ctr" fontAlgn="ctr"/>
                      <a:r>
                        <a:rPr lang="en-IN" sz="700" b="1" i="0" u="none" strike="noStrike">
                          <a:solidFill>
                            <a:srgbClr val="000000"/>
                          </a:solidFill>
                          <a:effectLst/>
                          <a:latin typeface="Calibri" panose="020F0502020204030204" pitchFamily="34" charset="0"/>
                        </a:rPr>
                        <a:t>HDFCLIFE</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97.76%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5.25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92.85%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3634426397"/>
                  </a:ext>
                </a:extLst>
              </a:tr>
              <a:tr h="156581">
                <a:tc>
                  <a:txBody>
                    <a:bodyPr/>
                    <a:lstStyle/>
                    <a:p>
                      <a:pPr algn="ctr" fontAlgn="ctr"/>
                      <a:r>
                        <a:rPr lang="en-IN" sz="700" b="1" i="0" u="none" strike="noStrike">
                          <a:solidFill>
                            <a:srgbClr val="000000"/>
                          </a:solidFill>
                          <a:effectLst/>
                          <a:latin typeface="Calibri" panose="020F0502020204030204" pitchFamily="34" charset="0"/>
                        </a:rPr>
                        <a:t>HEROMOTOCO</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85.63%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-25.5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87.81%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2551729273"/>
                  </a:ext>
                </a:extLst>
              </a:tr>
              <a:tr h="156581">
                <a:tc>
                  <a:txBody>
                    <a:bodyPr/>
                    <a:lstStyle/>
                    <a:p>
                      <a:pPr algn="ctr" fontAlgn="ctr"/>
                      <a:r>
                        <a:rPr lang="en-IN" sz="700" b="1" i="0" u="none" strike="noStrike">
                          <a:solidFill>
                            <a:srgbClr val="000000"/>
                          </a:solidFill>
                          <a:effectLst/>
                          <a:latin typeface="Calibri" panose="020F0502020204030204" pitchFamily="34" charset="0"/>
                        </a:rPr>
                        <a:t>HFCL</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97.04%</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0.36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96.52%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4086273457"/>
                  </a:ext>
                </a:extLst>
              </a:tr>
              <a:tr h="156581">
                <a:tc>
                  <a:txBody>
                    <a:bodyPr/>
                    <a:lstStyle/>
                    <a:p>
                      <a:pPr algn="ctr" fontAlgn="ctr"/>
                      <a:r>
                        <a:rPr lang="en-IN" sz="700" b="1" i="0" u="none" strike="noStrike">
                          <a:solidFill>
                            <a:srgbClr val="000000"/>
                          </a:solidFill>
                          <a:effectLst/>
                          <a:latin typeface="Calibri" panose="020F0502020204030204" pitchFamily="34" charset="0"/>
                        </a:rPr>
                        <a:t>HINDALCO</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97.15%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5.7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92.52%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700249304"/>
                  </a:ext>
                </a:extLst>
              </a:tr>
              <a:tr h="156581">
                <a:tc>
                  <a:txBody>
                    <a:bodyPr/>
                    <a:lstStyle/>
                    <a:p>
                      <a:pPr algn="ctr" fontAlgn="ctr"/>
                      <a:r>
                        <a:rPr lang="en-IN" sz="700" b="1" i="0" u="none" strike="noStrike">
                          <a:solidFill>
                            <a:srgbClr val="000000"/>
                          </a:solidFill>
                          <a:effectLst/>
                          <a:latin typeface="Calibri" panose="020F0502020204030204" pitchFamily="34" charset="0"/>
                        </a:rPr>
                        <a:t>HINDPETRO</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85.85%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89.45%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3827090890"/>
                  </a:ext>
                </a:extLst>
              </a:tr>
              <a:tr h="156581">
                <a:tc>
                  <a:txBody>
                    <a:bodyPr/>
                    <a:lstStyle/>
                    <a:p>
                      <a:pPr algn="ctr" fontAlgn="ctr"/>
                      <a:r>
                        <a:rPr lang="en-IN" sz="700" b="1" i="0" u="none" strike="noStrike">
                          <a:solidFill>
                            <a:srgbClr val="000000"/>
                          </a:solidFill>
                          <a:effectLst/>
                          <a:latin typeface="Calibri" panose="020F0502020204030204" pitchFamily="34" charset="0"/>
                        </a:rPr>
                        <a:t>HINDUNILVR</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94.84%</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17.2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94.93%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1033107617"/>
                  </a:ext>
                </a:extLst>
              </a:tr>
              <a:tr h="156581">
                <a:tc>
                  <a:txBody>
                    <a:bodyPr/>
                    <a:lstStyle/>
                    <a:p>
                      <a:pPr algn="ctr" fontAlgn="ctr"/>
                      <a:r>
                        <a:rPr lang="en-IN" sz="700" b="1" i="0" u="none" strike="noStrike">
                          <a:solidFill>
                            <a:srgbClr val="000000"/>
                          </a:solidFill>
                          <a:effectLst/>
                          <a:latin typeface="Calibri" panose="020F0502020204030204" pitchFamily="34" charset="0"/>
                        </a:rPr>
                        <a:t>HINDZINC</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94.69%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2.4</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93.61%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3931187856"/>
                  </a:ext>
                </a:extLst>
              </a:tr>
              <a:tr h="156581">
                <a:tc>
                  <a:txBody>
                    <a:bodyPr/>
                    <a:lstStyle/>
                    <a:p>
                      <a:pPr algn="ctr" fontAlgn="ctr"/>
                      <a:r>
                        <a:rPr lang="en-IN" sz="700" b="1" i="0" u="none" strike="noStrike">
                          <a:solidFill>
                            <a:srgbClr val="000000"/>
                          </a:solidFill>
                          <a:effectLst/>
                          <a:latin typeface="Calibri" panose="020F0502020204030204" pitchFamily="34" charset="0"/>
                        </a:rPr>
                        <a:t>HUDCO</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92.68%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1.42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88.28%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2928720762"/>
                  </a:ext>
                </a:extLst>
              </a:tr>
              <a:tr h="156581">
                <a:tc>
                  <a:txBody>
                    <a:bodyPr/>
                    <a:lstStyle/>
                    <a:p>
                      <a:pPr algn="ctr" fontAlgn="ctr"/>
                      <a:r>
                        <a:rPr lang="en-IN" sz="700" b="1" i="0" u="none" strike="noStrike">
                          <a:solidFill>
                            <a:srgbClr val="000000"/>
                          </a:solidFill>
                          <a:effectLst/>
                          <a:latin typeface="Calibri" panose="020F0502020204030204" pitchFamily="34" charset="0"/>
                        </a:rPr>
                        <a:t>ICICIBANK</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98.05%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89.69%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3062518995"/>
                  </a:ext>
                </a:extLst>
              </a:tr>
              <a:tr h="156581">
                <a:tc>
                  <a:txBody>
                    <a:bodyPr/>
                    <a:lstStyle/>
                    <a:p>
                      <a:pPr algn="ctr" fontAlgn="ctr"/>
                      <a:r>
                        <a:rPr lang="en-IN" sz="700" b="1" i="0" u="none" strike="noStrike">
                          <a:solidFill>
                            <a:srgbClr val="000000"/>
                          </a:solidFill>
                          <a:effectLst/>
                          <a:latin typeface="Calibri" panose="020F0502020204030204" pitchFamily="34" charset="0"/>
                        </a:rPr>
                        <a:t>ICICIGI</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98.05%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7.7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94.02%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2998466979"/>
                  </a:ext>
                </a:extLst>
              </a:tr>
              <a:tr h="156581">
                <a:tc>
                  <a:txBody>
                    <a:bodyPr/>
                    <a:lstStyle/>
                    <a:p>
                      <a:pPr algn="ctr" fontAlgn="ctr"/>
                      <a:r>
                        <a:rPr lang="en-IN" sz="700" b="1" i="0" u="none" strike="noStrike">
                          <a:solidFill>
                            <a:srgbClr val="000000"/>
                          </a:solidFill>
                          <a:effectLst/>
                          <a:latin typeface="Calibri" panose="020F0502020204030204" pitchFamily="34" charset="0"/>
                        </a:rPr>
                        <a:t>ICICIPRULI</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96.65%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2.5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92.73%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864907206"/>
                  </a:ext>
                </a:extLst>
              </a:tr>
              <a:tr h="156581">
                <a:tc>
                  <a:txBody>
                    <a:bodyPr/>
                    <a:lstStyle/>
                    <a:p>
                      <a:pPr algn="ctr" fontAlgn="ctr"/>
                      <a:r>
                        <a:rPr lang="en-IN" sz="700" b="1" i="0" u="none" strike="noStrike">
                          <a:solidFill>
                            <a:srgbClr val="000000"/>
                          </a:solidFill>
                          <a:effectLst/>
                          <a:latin typeface="Calibri" panose="020F0502020204030204" pitchFamily="34" charset="0"/>
                        </a:rPr>
                        <a:t>IDEA</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95.48%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0.07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95.99%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1844236855"/>
                  </a:ext>
                </a:extLst>
              </a:tr>
              <a:tr h="156581">
                <a:tc>
                  <a:txBody>
                    <a:bodyPr/>
                    <a:lstStyle/>
                    <a:p>
                      <a:pPr algn="ctr" fontAlgn="ctr"/>
                      <a:r>
                        <a:rPr lang="en-IN" sz="700" b="1" i="0" u="none" strike="noStrike">
                          <a:solidFill>
                            <a:srgbClr val="000000"/>
                          </a:solidFill>
                          <a:effectLst/>
                          <a:latin typeface="Calibri" panose="020F0502020204030204" pitchFamily="34" charset="0"/>
                        </a:rPr>
                        <a:t>IDFCFIRSTB</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97.05%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0.47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92.08%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634458621"/>
                  </a:ext>
                </a:extLst>
              </a:tr>
              <a:tr h="156581">
                <a:tc>
                  <a:txBody>
                    <a:bodyPr/>
                    <a:lstStyle/>
                    <a:p>
                      <a:pPr algn="ctr" fontAlgn="ctr"/>
                      <a:r>
                        <a:rPr lang="en-IN" sz="700" b="1" i="0" u="none" strike="noStrike">
                          <a:solidFill>
                            <a:srgbClr val="000000"/>
                          </a:solidFill>
                          <a:effectLst/>
                          <a:latin typeface="Calibri" panose="020F0502020204030204" pitchFamily="34" charset="0"/>
                        </a:rPr>
                        <a:t>IEX</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86.14%</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0.98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91.50%</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1347704874"/>
                  </a:ext>
                </a:extLst>
              </a:tr>
              <a:tr h="156581">
                <a:tc>
                  <a:txBody>
                    <a:bodyPr/>
                    <a:lstStyle/>
                    <a:p>
                      <a:pPr algn="ctr" fontAlgn="ctr"/>
                      <a:r>
                        <a:rPr lang="en-IN" sz="700" b="1" i="0" u="none" strike="noStrike">
                          <a:solidFill>
                            <a:srgbClr val="000000"/>
                          </a:solidFill>
                          <a:effectLst/>
                          <a:latin typeface="Calibri" panose="020F0502020204030204" pitchFamily="34" charset="0"/>
                        </a:rPr>
                        <a:t>IGL</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95.16%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1.33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97.66%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1510833944"/>
                  </a:ext>
                </a:extLst>
              </a:tr>
              <a:tr h="156581">
                <a:tc>
                  <a:txBody>
                    <a:bodyPr/>
                    <a:lstStyle/>
                    <a:p>
                      <a:pPr algn="ctr" fontAlgn="ctr"/>
                      <a:r>
                        <a:rPr lang="en-IN" sz="700" b="1" i="0" u="none" strike="noStrike">
                          <a:solidFill>
                            <a:srgbClr val="000000"/>
                          </a:solidFill>
                          <a:effectLst/>
                          <a:latin typeface="Calibri" panose="020F0502020204030204" pitchFamily="34" charset="0"/>
                        </a:rPr>
                        <a:t>IIFL</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96.39%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96.03%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3051959258"/>
                  </a:ext>
                </a:extLst>
              </a:tr>
              <a:tr h="156581">
                <a:tc>
                  <a:txBody>
                    <a:bodyPr/>
                    <a:lstStyle/>
                    <a:p>
                      <a:pPr algn="ctr" fontAlgn="ctr"/>
                      <a:r>
                        <a:rPr lang="en-IN" sz="700" b="1" i="0" u="none" strike="noStrike">
                          <a:solidFill>
                            <a:srgbClr val="000000"/>
                          </a:solidFill>
                          <a:effectLst/>
                          <a:latin typeface="Calibri" panose="020F0502020204030204" pitchFamily="34" charset="0"/>
                        </a:rPr>
                        <a:t>INDHOTEL</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95.45%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4.8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80.19%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293843336"/>
                  </a:ext>
                </a:extLst>
              </a:tr>
              <a:tr h="156581">
                <a:tc>
                  <a:txBody>
                    <a:bodyPr/>
                    <a:lstStyle/>
                    <a:p>
                      <a:pPr algn="ctr" fontAlgn="ctr"/>
                      <a:r>
                        <a:rPr lang="en-IN" sz="700" b="1" i="0" u="none" strike="noStrike">
                          <a:solidFill>
                            <a:srgbClr val="000000"/>
                          </a:solidFill>
                          <a:effectLst/>
                          <a:latin typeface="Calibri" panose="020F0502020204030204" pitchFamily="34" charset="0"/>
                        </a:rPr>
                        <a:t>INDIANB</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95.15%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-12.45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82.27%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310335582"/>
                  </a:ext>
                </a:extLst>
              </a:tr>
              <a:tr h="330245">
                <a:tc>
                  <a:txBody>
                    <a:bodyPr/>
                    <a:lstStyle/>
                    <a:p>
                      <a:pPr algn="ctr" fontAlgn="ctr"/>
                      <a:r>
                        <a:rPr lang="en-IN" sz="700" b="1" i="0" u="none" strike="noStrike">
                          <a:solidFill>
                            <a:srgbClr val="000000"/>
                          </a:solidFill>
                          <a:effectLst/>
                          <a:latin typeface="Calibri" panose="020F0502020204030204" pitchFamily="34" charset="0"/>
                        </a:rPr>
                        <a:t>INDIGO</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93.29%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12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96.36%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3678591949"/>
                  </a:ext>
                </a:extLst>
              </a:tr>
              <a:tr h="156581">
                <a:tc>
                  <a:txBody>
                    <a:bodyPr/>
                    <a:lstStyle/>
                    <a:p>
                      <a:pPr algn="ctr" fontAlgn="ctr"/>
                      <a:r>
                        <a:rPr lang="en-IN" sz="700" b="1" i="0" u="none" strike="noStrike">
                          <a:solidFill>
                            <a:srgbClr val="000000"/>
                          </a:solidFill>
                          <a:effectLst/>
                          <a:latin typeface="Calibri" panose="020F0502020204030204" pitchFamily="34" charset="0"/>
                        </a:rPr>
                        <a:t>INDUSINDBK</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96.51%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3.35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92.98%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2761458519"/>
                  </a:ext>
                </a:extLst>
              </a:tr>
              <a:tr h="156581">
                <a:tc>
                  <a:txBody>
                    <a:bodyPr/>
                    <a:lstStyle/>
                    <a:p>
                      <a:pPr algn="ctr" fontAlgn="ctr"/>
                      <a:r>
                        <a:rPr lang="en-IN" sz="700" b="1" i="0" u="none" strike="noStrike">
                          <a:solidFill>
                            <a:srgbClr val="000000"/>
                          </a:solidFill>
                          <a:effectLst/>
                          <a:latin typeface="Calibri" panose="020F0502020204030204" pitchFamily="34" charset="0"/>
                        </a:rPr>
                        <a:t>INDUSTOWER</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97.49%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2.2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87.42%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3104577286"/>
                  </a:ext>
                </a:extLst>
              </a:tr>
              <a:tr h="156581">
                <a:tc>
                  <a:txBody>
                    <a:bodyPr/>
                    <a:lstStyle/>
                    <a:p>
                      <a:pPr algn="ctr" fontAlgn="ctr"/>
                      <a:r>
                        <a:rPr lang="en-IN" sz="700" b="1" i="0" u="none" strike="noStrike">
                          <a:solidFill>
                            <a:srgbClr val="000000"/>
                          </a:solidFill>
                          <a:effectLst/>
                          <a:latin typeface="Calibri" panose="020F0502020204030204" pitchFamily="34" charset="0"/>
                        </a:rPr>
                        <a:t>INFY</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91.36%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-0.3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94.29%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621826394"/>
                  </a:ext>
                </a:extLst>
              </a:tr>
              <a:tr h="156581">
                <a:tc>
                  <a:txBody>
                    <a:bodyPr/>
                    <a:lstStyle/>
                    <a:p>
                      <a:pPr algn="ctr" fontAlgn="ctr"/>
                      <a:r>
                        <a:rPr lang="en-IN" sz="700" b="1" i="0" u="none" strike="noStrike">
                          <a:solidFill>
                            <a:srgbClr val="000000"/>
                          </a:solidFill>
                          <a:effectLst/>
                          <a:latin typeface="Calibri" panose="020F0502020204030204" pitchFamily="34" charset="0"/>
                        </a:rPr>
                        <a:t>INOXWIND</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94.56%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0.91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94.29%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802308835"/>
                  </a:ext>
                </a:extLst>
              </a:tr>
              <a:tr h="156581">
                <a:tc>
                  <a:txBody>
                    <a:bodyPr/>
                    <a:lstStyle/>
                    <a:p>
                      <a:pPr algn="ctr" fontAlgn="ctr"/>
                      <a:r>
                        <a:rPr lang="en-IN" sz="700" b="1" i="0" u="none" strike="noStrike">
                          <a:solidFill>
                            <a:srgbClr val="000000"/>
                          </a:solidFill>
                          <a:effectLst/>
                          <a:latin typeface="Calibri" panose="020F0502020204030204" pitchFamily="34" charset="0"/>
                        </a:rPr>
                        <a:t>IOC</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95.62%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1.03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90.86%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790025115"/>
                  </a:ext>
                </a:extLst>
              </a:tr>
              <a:tr h="156581">
                <a:tc>
                  <a:txBody>
                    <a:bodyPr/>
                    <a:lstStyle/>
                    <a:p>
                      <a:pPr algn="ctr" fontAlgn="ctr"/>
                      <a:r>
                        <a:rPr lang="en-IN" sz="700" b="1" i="0" u="none" strike="noStrike">
                          <a:solidFill>
                            <a:srgbClr val="000000"/>
                          </a:solidFill>
                          <a:effectLst/>
                          <a:latin typeface="Calibri" panose="020F0502020204030204" pitchFamily="34" charset="0"/>
                        </a:rPr>
                        <a:t>IRCTC</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96.91%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5.05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96.11%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3622760366"/>
                  </a:ext>
                </a:extLst>
              </a:tr>
              <a:tr h="156581">
                <a:tc>
                  <a:txBody>
                    <a:bodyPr/>
                    <a:lstStyle/>
                    <a:p>
                      <a:pPr algn="ctr" fontAlgn="ctr"/>
                      <a:r>
                        <a:rPr lang="en-IN" sz="700" b="1" i="0" u="none" strike="noStrike">
                          <a:solidFill>
                            <a:srgbClr val="000000"/>
                          </a:solidFill>
                          <a:effectLst/>
                          <a:latin typeface="Calibri" panose="020F0502020204030204" pitchFamily="34" charset="0"/>
                        </a:rPr>
                        <a:t>IREDA</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94.29%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0.71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92.39%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1781828021"/>
                  </a:ext>
                </a:extLst>
              </a:tr>
              <a:tr h="156581">
                <a:tc>
                  <a:txBody>
                    <a:bodyPr/>
                    <a:lstStyle/>
                    <a:p>
                      <a:pPr algn="ctr" fontAlgn="ctr"/>
                      <a:r>
                        <a:rPr lang="en-IN" sz="700" b="1" i="0" u="none" strike="noStrike">
                          <a:solidFill>
                            <a:srgbClr val="000000"/>
                          </a:solidFill>
                          <a:effectLst/>
                          <a:latin typeface="Calibri" panose="020F0502020204030204" pitchFamily="34" charset="0"/>
                        </a:rPr>
                        <a:t>IRFC</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94.67%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0.71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85.17%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886256708"/>
                  </a:ext>
                </a:extLst>
              </a:tr>
              <a:tr h="156581">
                <a:tc>
                  <a:txBody>
                    <a:bodyPr/>
                    <a:lstStyle/>
                    <a:p>
                      <a:pPr algn="ctr" fontAlgn="ctr"/>
                      <a:r>
                        <a:rPr lang="en-IN" sz="700" b="1" i="0" u="none" strike="noStrike">
                          <a:solidFill>
                            <a:srgbClr val="000000"/>
                          </a:solidFill>
                          <a:effectLst/>
                          <a:latin typeface="Calibri" panose="020F0502020204030204" pitchFamily="34" charset="0"/>
                        </a:rPr>
                        <a:t>ITC</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96.77%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2.85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82.37%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4197236001"/>
                  </a:ext>
                </a:extLst>
              </a:tr>
              <a:tr h="156581">
                <a:tc>
                  <a:txBody>
                    <a:bodyPr/>
                    <a:lstStyle/>
                    <a:p>
                      <a:pPr algn="ctr" fontAlgn="ctr"/>
                      <a:r>
                        <a:rPr lang="en-IN" sz="700" b="1" i="0" u="none" strike="noStrike">
                          <a:solidFill>
                            <a:srgbClr val="000000"/>
                          </a:solidFill>
                          <a:effectLst/>
                          <a:latin typeface="Calibri" panose="020F0502020204030204" pitchFamily="34" charset="0"/>
                        </a:rPr>
                        <a:t>JINDALSTEL</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96.86%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4.45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93.72%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488925843"/>
                  </a:ext>
                </a:extLst>
              </a:tr>
              <a:tr h="156581">
                <a:tc>
                  <a:txBody>
                    <a:bodyPr/>
                    <a:lstStyle/>
                    <a:p>
                      <a:pPr algn="ctr" fontAlgn="ctr"/>
                      <a:r>
                        <a:rPr lang="en-IN" sz="700" b="1" i="0" u="none" strike="noStrike">
                          <a:solidFill>
                            <a:srgbClr val="000000"/>
                          </a:solidFill>
                          <a:effectLst/>
                          <a:latin typeface="Calibri" panose="020F0502020204030204" pitchFamily="34" charset="0"/>
                        </a:rPr>
                        <a:t>JIOFIN</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94.97%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1.95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93.72%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2755815668"/>
                  </a:ext>
                </a:extLst>
              </a:tr>
              <a:tr h="156581">
                <a:tc>
                  <a:txBody>
                    <a:bodyPr/>
                    <a:lstStyle/>
                    <a:p>
                      <a:pPr algn="ctr" fontAlgn="ctr"/>
                      <a:r>
                        <a:rPr lang="en-IN" sz="700" b="1" i="0" u="none" strike="noStrike">
                          <a:solidFill>
                            <a:srgbClr val="000000"/>
                          </a:solidFill>
                          <a:effectLst/>
                          <a:latin typeface="Calibri" panose="020F0502020204030204" pitchFamily="34" charset="0"/>
                        </a:rPr>
                        <a:t>JSWENERGY</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97.00%</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2.6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dirty="0">
                          <a:solidFill>
                            <a:srgbClr val="000000"/>
                          </a:solidFill>
                          <a:effectLst/>
                          <a:latin typeface="Calibri" panose="020F0502020204030204" pitchFamily="34" charset="0"/>
                        </a:rPr>
                        <a:t>85.23%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539284921"/>
                  </a:ext>
                </a:extLst>
              </a:tr>
            </a:tbl>
          </a:graphicData>
        </a:graphic>
      </p:graphicFrame>
      <p:graphicFrame>
        <p:nvGraphicFramePr>
          <p:cNvPr id="4" name="Table 3">
            <a:extLst>
              <a:ext uri="{FF2B5EF4-FFF2-40B4-BE49-F238E27FC236}">
                <a16:creationId xmlns:a16="http://schemas.microsoft.com/office/drawing/2014/main" id="{78C8F407-8902-0B09-048E-8480288C7F97}"/>
              </a:ext>
            </a:extLst>
          </p:cNvPr>
          <p:cNvGraphicFramePr>
            <a:graphicFrameLocks noGrp="1"/>
          </p:cNvGraphicFramePr>
          <p:nvPr>
            <p:extLst>
              <p:ext uri="{D42A27DB-BD31-4B8C-83A1-F6EECF244321}">
                <p14:modId xmlns:p14="http://schemas.microsoft.com/office/powerpoint/2010/main" val="2838492191"/>
              </p:ext>
            </p:extLst>
          </p:nvPr>
        </p:nvGraphicFramePr>
        <p:xfrm>
          <a:off x="4577759" y="872323"/>
          <a:ext cx="4196595" cy="5810580"/>
        </p:xfrm>
        <a:graphic>
          <a:graphicData uri="http://schemas.openxmlformats.org/drawingml/2006/table">
            <a:tbl>
              <a:tblPr/>
              <a:tblGrid>
                <a:gridCol w="1257769">
                  <a:extLst>
                    <a:ext uri="{9D8B030D-6E8A-4147-A177-3AD203B41FA5}">
                      <a16:colId xmlns:a16="http://schemas.microsoft.com/office/drawing/2014/main" val="1712338269"/>
                    </a:ext>
                  </a:extLst>
                </a:gridCol>
                <a:gridCol w="919140">
                  <a:extLst>
                    <a:ext uri="{9D8B030D-6E8A-4147-A177-3AD203B41FA5}">
                      <a16:colId xmlns:a16="http://schemas.microsoft.com/office/drawing/2014/main" val="3034380165"/>
                    </a:ext>
                  </a:extLst>
                </a:gridCol>
                <a:gridCol w="737730">
                  <a:extLst>
                    <a:ext uri="{9D8B030D-6E8A-4147-A177-3AD203B41FA5}">
                      <a16:colId xmlns:a16="http://schemas.microsoft.com/office/drawing/2014/main" val="554247044"/>
                    </a:ext>
                  </a:extLst>
                </a:gridCol>
                <a:gridCol w="1281956">
                  <a:extLst>
                    <a:ext uri="{9D8B030D-6E8A-4147-A177-3AD203B41FA5}">
                      <a16:colId xmlns:a16="http://schemas.microsoft.com/office/drawing/2014/main" val="3018072253"/>
                    </a:ext>
                  </a:extLst>
                </a:gridCol>
              </a:tblGrid>
              <a:tr h="161405">
                <a:tc>
                  <a:txBody>
                    <a:bodyPr/>
                    <a:lstStyle/>
                    <a:p>
                      <a:pPr algn="ctr" fontAlgn="ctr"/>
                      <a:r>
                        <a:rPr lang="en-IN" sz="700" b="1" i="0" u="none" strike="noStrike">
                          <a:solidFill>
                            <a:srgbClr val="FFFFFF"/>
                          </a:solidFill>
                          <a:effectLst/>
                          <a:latin typeface="Calibri" panose="020F0502020204030204" pitchFamily="34" charset="0"/>
                        </a:rPr>
                        <a:t>Symbol</a:t>
                      </a:r>
                    </a:p>
                  </a:txBody>
                  <a:tcPr marL="4477" marR="4477" marT="4477" marB="0" anchor="ctr">
                    <a:lnL w="12700" cap="flat" cmpd="sng" algn="ctr">
                      <a:solidFill>
                        <a:srgbClr val="E97132"/>
                      </a:solidFill>
                      <a:prstDash val="solid"/>
                      <a:round/>
                      <a:headEnd type="none" w="med" len="med"/>
                      <a:tailEnd type="none" w="med" len="med"/>
                    </a:lnL>
                    <a:lnR>
                      <a:noFill/>
                    </a:lnR>
                    <a:lnT w="12700" cap="flat" cmpd="sng" algn="ctr">
                      <a:solidFill>
                        <a:srgbClr val="E97132"/>
                      </a:solidFill>
                      <a:prstDash val="solid"/>
                      <a:round/>
                      <a:headEnd type="none" w="med" len="med"/>
                      <a:tailEnd type="none" w="med" len="med"/>
                    </a:lnT>
                    <a:lnB w="12700" cap="flat" cmpd="sng" algn="ctr">
                      <a:solidFill>
                        <a:srgbClr val="E97132"/>
                      </a:solidFill>
                      <a:prstDash val="solid"/>
                      <a:round/>
                      <a:headEnd type="none" w="med" len="med"/>
                      <a:tailEnd type="none" w="med" len="med"/>
                    </a:lnB>
                    <a:solidFill>
                      <a:srgbClr val="F58220"/>
                    </a:solidFill>
                  </a:tcPr>
                </a:tc>
                <a:tc>
                  <a:txBody>
                    <a:bodyPr/>
                    <a:lstStyle/>
                    <a:p>
                      <a:pPr algn="ctr" fontAlgn="ctr"/>
                      <a:r>
                        <a:rPr lang="en-IN" sz="700" b="1" i="0" u="none" strike="noStrike">
                          <a:solidFill>
                            <a:srgbClr val="FFFFFF"/>
                          </a:solidFill>
                          <a:effectLst/>
                          <a:latin typeface="Calibri" panose="020F0502020204030204" pitchFamily="34" charset="0"/>
                        </a:rPr>
                        <a:t>Rollover%</a:t>
                      </a:r>
                    </a:p>
                  </a:txBody>
                  <a:tcPr marL="4477" marR="4477" marT="4477" marB="0" anchor="ctr">
                    <a:lnL>
                      <a:noFill/>
                    </a:lnL>
                    <a:lnR>
                      <a:noFill/>
                    </a:lnR>
                    <a:lnT w="12700" cap="flat" cmpd="sng" algn="ctr">
                      <a:solidFill>
                        <a:srgbClr val="E97132"/>
                      </a:solidFill>
                      <a:prstDash val="solid"/>
                      <a:round/>
                      <a:headEnd type="none" w="med" len="med"/>
                      <a:tailEnd type="none" w="med" len="med"/>
                    </a:lnT>
                    <a:lnB w="12700" cap="flat" cmpd="sng" algn="ctr">
                      <a:solidFill>
                        <a:srgbClr val="E97132"/>
                      </a:solidFill>
                      <a:prstDash val="solid"/>
                      <a:round/>
                      <a:headEnd type="none" w="med" len="med"/>
                      <a:tailEnd type="none" w="med" len="med"/>
                    </a:lnB>
                    <a:solidFill>
                      <a:srgbClr val="F58220"/>
                    </a:solidFill>
                  </a:tcPr>
                </a:tc>
                <a:tc>
                  <a:txBody>
                    <a:bodyPr/>
                    <a:lstStyle/>
                    <a:p>
                      <a:pPr algn="ctr" fontAlgn="ctr"/>
                      <a:r>
                        <a:rPr lang="en-IN" sz="700" b="1" i="0" u="none" strike="noStrike">
                          <a:solidFill>
                            <a:srgbClr val="FFFFFF"/>
                          </a:solidFill>
                          <a:effectLst/>
                          <a:latin typeface="Calibri" panose="020F0502020204030204" pitchFamily="34" charset="0"/>
                        </a:rPr>
                        <a:t>basis</a:t>
                      </a:r>
                    </a:p>
                  </a:txBody>
                  <a:tcPr marL="4477" marR="4477" marT="4477" marB="0" anchor="ctr">
                    <a:lnL>
                      <a:noFill/>
                    </a:lnL>
                    <a:lnR>
                      <a:noFill/>
                    </a:lnR>
                    <a:lnT w="12700" cap="flat" cmpd="sng" algn="ctr">
                      <a:solidFill>
                        <a:srgbClr val="E97132"/>
                      </a:solidFill>
                      <a:prstDash val="solid"/>
                      <a:round/>
                      <a:headEnd type="none" w="med" len="med"/>
                      <a:tailEnd type="none" w="med" len="med"/>
                    </a:lnT>
                    <a:lnB w="12700" cap="flat" cmpd="sng" algn="ctr">
                      <a:solidFill>
                        <a:srgbClr val="E97132"/>
                      </a:solidFill>
                      <a:prstDash val="solid"/>
                      <a:round/>
                      <a:headEnd type="none" w="med" len="med"/>
                      <a:tailEnd type="none" w="med" len="med"/>
                    </a:lnB>
                    <a:solidFill>
                      <a:srgbClr val="F58220"/>
                    </a:solidFill>
                  </a:tcPr>
                </a:tc>
                <a:tc>
                  <a:txBody>
                    <a:bodyPr/>
                    <a:lstStyle/>
                    <a:p>
                      <a:pPr algn="ctr" fontAlgn="ctr"/>
                      <a:r>
                        <a:rPr lang="en-IN" sz="700" b="1" i="0" u="none" strike="noStrike">
                          <a:solidFill>
                            <a:srgbClr val="FFFFFF"/>
                          </a:solidFill>
                          <a:effectLst/>
                          <a:latin typeface="Calibri" panose="020F0502020204030204" pitchFamily="34" charset="0"/>
                        </a:rPr>
                        <a:t>3months average</a:t>
                      </a:r>
                    </a:p>
                  </a:txBody>
                  <a:tcPr marL="4477" marR="4477" marT="4477" marB="0" anchor="ctr">
                    <a:lnL>
                      <a:noFill/>
                    </a:lnL>
                    <a:lnR w="12700" cap="flat" cmpd="sng" algn="ctr">
                      <a:solidFill>
                        <a:srgbClr val="E97132"/>
                      </a:solidFill>
                      <a:prstDash val="solid"/>
                      <a:round/>
                      <a:headEnd type="none" w="med" len="med"/>
                      <a:tailEnd type="none" w="med" len="med"/>
                    </a:lnR>
                    <a:lnT w="12700" cap="flat" cmpd="sng" algn="ctr">
                      <a:solidFill>
                        <a:srgbClr val="E97132"/>
                      </a:solidFill>
                      <a:prstDash val="solid"/>
                      <a:round/>
                      <a:headEnd type="none" w="med" len="med"/>
                      <a:tailEnd type="none" w="med" len="med"/>
                    </a:lnT>
                    <a:lnB w="12700" cap="flat" cmpd="sng" algn="ctr">
                      <a:solidFill>
                        <a:srgbClr val="E97132"/>
                      </a:solidFill>
                      <a:prstDash val="solid"/>
                      <a:round/>
                      <a:headEnd type="none" w="med" len="med"/>
                      <a:tailEnd type="none" w="med" len="med"/>
                    </a:lnB>
                    <a:solidFill>
                      <a:srgbClr val="F58220"/>
                    </a:solidFill>
                  </a:tcPr>
                </a:tc>
                <a:extLst>
                  <a:ext uri="{0D108BD9-81ED-4DB2-BD59-A6C34878D82A}">
                    <a16:rowId xmlns:a16="http://schemas.microsoft.com/office/drawing/2014/main" val="902815305"/>
                  </a:ext>
                </a:extLst>
              </a:tr>
              <a:tr h="161405">
                <a:tc>
                  <a:txBody>
                    <a:bodyPr/>
                    <a:lstStyle/>
                    <a:p>
                      <a:pPr algn="ctr" fontAlgn="ctr"/>
                      <a:r>
                        <a:rPr lang="en-IN" sz="700" b="1" i="0" u="none" strike="noStrike">
                          <a:solidFill>
                            <a:srgbClr val="000000"/>
                          </a:solidFill>
                          <a:effectLst/>
                          <a:latin typeface="Calibri" panose="020F0502020204030204" pitchFamily="34" charset="0"/>
                        </a:rPr>
                        <a:t>JSWSTEEL</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E97132"/>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98.63%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E97132"/>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6.4</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E97132"/>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87.75%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E97132"/>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29327687"/>
                  </a:ext>
                </a:extLst>
              </a:tr>
              <a:tr h="161405">
                <a:tc>
                  <a:txBody>
                    <a:bodyPr/>
                    <a:lstStyle/>
                    <a:p>
                      <a:pPr algn="ctr" fontAlgn="ctr"/>
                      <a:r>
                        <a:rPr lang="en-IN" sz="700" b="1" i="0" u="none" strike="noStrike">
                          <a:solidFill>
                            <a:srgbClr val="000000"/>
                          </a:solidFill>
                          <a:effectLst/>
                          <a:latin typeface="Calibri" panose="020F0502020204030204" pitchFamily="34" charset="0"/>
                        </a:rPr>
                        <a:t>JUBLFOOD</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92.34%</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4.7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93.64%</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532441642"/>
                  </a:ext>
                </a:extLst>
              </a:tr>
              <a:tr h="161405">
                <a:tc>
                  <a:txBody>
                    <a:bodyPr/>
                    <a:lstStyle/>
                    <a:p>
                      <a:pPr algn="ctr" fontAlgn="ctr"/>
                      <a:r>
                        <a:rPr lang="en-IN" sz="700" b="1" i="0" u="none" strike="noStrike">
                          <a:solidFill>
                            <a:srgbClr val="000000"/>
                          </a:solidFill>
                          <a:effectLst/>
                          <a:latin typeface="Calibri" panose="020F0502020204030204" pitchFamily="34" charset="0"/>
                        </a:rPr>
                        <a:t>KALYANKJIL</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94.61%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3.6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82.62%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252343199"/>
                  </a:ext>
                </a:extLst>
              </a:tr>
              <a:tr h="161405">
                <a:tc>
                  <a:txBody>
                    <a:bodyPr/>
                    <a:lstStyle/>
                    <a:p>
                      <a:pPr algn="ctr" fontAlgn="ctr"/>
                      <a:r>
                        <a:rPr lang="en-IN" sz="700" b="1" i="0" u="none" strike="noStrike">
                          <a:solidFill>
                            <a:srgbClr val="000000"/>
                          </a:solidFill>
                          <a:effectLst/>
                          <a:latin typeface="Calibri" panose="020F0502020204030204" pitchFamily="34" charset="0"/>
                        </a:rPr>
                        <a:t>KAYNES</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96.19%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49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94.84%</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2273050074"/>
                  </a:ext>
                </a:extLst>
              </a:tr>
              <a:tr h="161405">
                <a:tc>
                  <a:txBody>
                    <a:bodyPr/>
                    <a:lstStyle/>
                    <a:p>
                      <a:pPr algn="ctr" fontAlgn="ctr"/>
                      <a:r>
                        <a:rPr lang="en-IN" sz="700" b="1" i="0" u="none" strike="noStrike">
                          <a:solidFill>
                            <a:srgbClr val="000000"/>
                          </a:solidFill>
                          <a:effectLst/>
                          <a:latin typeface="Calibri" panose="020F0502020204030204" pitchFamily="34" charset="0"/>
                        </a:rPr>
                        <a:t>KEI</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94.97%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22.4</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54.02%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1041806556"/>
                  </a:ext>
                </a:extLst>
              </a:tr>
              <a:tr h="161405">
                <a:tc>
                  <a:txBody>
                    <a:bodyPr/>
                    <a:lstStyle/>
                    <a:p>
                      <a:pPr algn="ctr" fontAlgn="ctr"/>
                      <a:r>
                        <a:rPr lang="en-IN" sz="700" b="1" i="0" u="none" strike="noStrike">
                          <a:solidFill>
                            <a:srgbClr val="000000"/>
                          </a:solidFill>
                          <a:effectLst/>
                          <a:latin typeface="Calibri" panose="020F0502020204030204" pitchFamily="34" charset="0"/>
                        </a:rPr>
                        <a:t>KFINTECH</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95.52%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5.3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95.58%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2508558439"/>
                  </a:ext>
                </a:extLst>
              </a:tr>
              <a:tr h="161405">
                <a:tc>
                  <a:txBody>
                    <a:bodyPr/>
                    <a:lstStyle/>
                    <a:p>
                      <a:pPr algn="ctr" fontAlgn="ctr"/>
                      <a:r>
                        <a:rPr lang="en-IN" sz="700" b="1" i="0" u="none" strike="noStrike">
                          <a:solidFill>
                            <a:srgbClr val="000000"/>
                          </a:solidFill>
                          <a:effectLst/>
                          <a:latin typeface="Calibri" panose="020F0502020204030204" pitchFamily="34" charset="0"/>
                        </a:rPr>
                        <a:t>KOTAKBANK</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97.42%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12.2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97.08%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3452095957"/>
                  </a:ext>
                </a:extLst>
              </a:tr>
              <a:tr h="161405">
                <a:tc>
                  <a:txBody>
                    <a:bodyPr/>
                    <a:lstStyle/>
                    <a:p>
                      <a:pPr algn="ctr" fontAlgn="ctr"/>
                      <a:r>
                        <a:rPr lang="en-IN" sz="700" b="1" i="0" u="none" strike="noStrike">
                          <a:solidFill>
                            <a:srgbClr val="000000"/>
                          </a:solidFill>
                          <a:effectLst/>
                          <a:latin typeface="Calibri" panose="020F0502020204030204" pitchFamily="34" charset="0"/>
                        </a:rPr>
                        <a:t>KPITTECH</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77.15%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1.5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93.55%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3571698215"/>
                  </a:ext>
                </a:extLst>
              </a:tr>
              <a:tr h="161405">
                <a:tc>
                  <a:txBody>
                    <a:bodyPr/>
                    <a:lstStyle/>
                    <a:p>
                      <a:pPr algn="ctr" fontAlgn="ctr"/>
                      <a:r>
                        <a:rPr lang="en-IN" sz="700" b="1" i="0" u="none" strike="noStrike">
                          <a:solidFill>
                            <a:srgbClr val="000000"/>
                          </a:solidFill>
                          <a:effectLst/>
                          <a:latin typeface="Calibri" panose="020F0502020204030204" pitchFamily="34" charset="0"/>
                        </a:rPr>
                        <a:t>LAURUSLABS</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95.58%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5.8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89.82%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4206618915"/>
                  </a:ext>
                </a:extLst>
              </a:tr>
              <a:tr h="161405">
                <a:tc>
                  <a:txBody>
                    <a:bodyPr/>
                    <a:lstStyle/>
                    <a:p>
                      <a:pPr algn="ctr" fontAlgn="ctr"/>
                      <a:r>
                        <a:rPr lang="en-IN" sz="700" b="1" i="0" u="none" strike="noStrike">
                          <a:solidFill>
                            <a:srgbClr val="000000"/>
                          </a:solidFill>
                          <a:effectLst/>
                          <a:latin typeface="Calibri" panose="020F0502020204030204" pitchFamily="34" charset="0"/>
                        </a:rPr>
                        <a:t>LICHSGFIN</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96.41%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4.1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91.15%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4169503461"/>
                  </a:ext>
                </a:extLst>
              </a:tr>
              <a:tr h="161405">
                <a:tc>
                  <a:txBody>
                    <a:bodyPr/>
                    <a:lstStyle/>
                    <a:p>
                      <a:pPr algn="ctr" fontAlgn="ctr"/>
                      <a:r>
                        <a:rPr lang="en-IN" sz="700" b="1" i="0" u="none" strike="noStrike">
                          <a:solidFill>
                            <a:srgbClr val="000000"/>
                          </a:solidFill>
                          <a:effectLst/>
                          <a:latin typeface="Calibri" panose="020F0502020204030204" pitchFamily="34" charset="0"/>
                        </a:rPr>
                        <a:t>LICI</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82.68%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6.9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84.66%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1165644424"/>
                  </a:ext>
                </a:extLst>
              </a:tr>
              <a:tr h="161405">
                <a:tc>
                  <a:txBody>
                    <a:bodyPr/>
                    <a:lstStyle/>
                    <a:p>
                      <a:pPr algn="ctr" fontAlgn="ctr"/>
                      <a:r>
                        <a:rPr lang="en-IN" sz="700" b="1" i="0" u="none" strike="noStrike">
                          <a:solidFill>
                            <a:srgbClr val="000000"/>
                          </a:solidFill>
                          <a:effectLst/>
                          <a:latin typeface="Calibri" panose="020F0502020204030204" pitchFamily="34" charset="0"/>
                        </a:rPr>
                        <a:t>LODHA</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97.22%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8.1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92.95%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1354877740"/>
                  </a:ext>
                </a:extLst>
              </a:tr>
              <a:tr h="161405">
                <a:tc>
                  <a:txBody>
                    <a:bodyPr/>
                    <a:lstStyle/>
                    <a:p>
                      <a:pPr algn="ctr" fontAlgn="ctr"/>
                      <a:r>
                        <a:rPr lang="en-IN" sz="700" b="1" i="0" u="none" strike="noStrike">
                          <a:solidFill>
                            <a:srgbClr val="000000"/>
                          </a:solidFill>
                          <a:effectLst/>
                          <a:latin typeface="Calibri" panose="020F0502020204030204" pitchFamily="34" charset="0"/>
                        </a:rPr>
                        <a:t>LT</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91.25%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21.4</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89.94%</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735367492"/>
                  </a:ext>
                </a:extLst>
              </a:tr>
              <a:tr h="161405">
                <a:tc>
                  <a:txBody>
                    <a:bodyPr/>
                    <a:lstStyle/>
                    <a:p>
                      <a:pPr algn="ctr" fontAlgn="ctr"/>
                      <a:r>
                        <a:rPr lang="en-IN" sz="700" b="1" i="0" u="none" strike="noStrike">
                          <a:solidFill>
                            <a:srgbClr val="000000"/>
                          </a:solidFill>
                          <a:effectLst/>
                          <a:latin typeface="Calibri" panose="020F0502020204030204" pitchFamily="34" charset="0"/>
                        </a:rPr>
                        <a:t>LTF</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92.24%</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1.76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85.30%</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2459319920"/>
                  </a:ext>
                </a:extLst>
              </a:tr>
              <a:tr h="161405">
                <a:tc>
                  <a:txBody>
                    <a:bodyPr/>
                    <a:lstStyle/>
                    <a:p>
                      <a:pPr algn="ctr" fontAlgn="ctr"/>
                      <a:r>
                        <a:rPr lang="en-IN" sz="700" b="1" i="0" u="none" strike="noStrike">
                          <a:solidFill>
                            <a:srgbClr val="000000"/>
                          </a:solidFill>
                          <a:effectLst/>
                          <a:latin typeface="Calibri" panose="020F0502020204030204" pitchFamily="34" charset="0"/>
                        </a:rPr>
                        <a:t>LTIM</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96.73%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-115.5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88.92%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1928646937"/>
                  </a:ext>
                </a:extLst>
              </a:tr>
              <a:tr h="161405">
                <a:tc>
                  <a:txBody>
                    <a:bodyPr/>
                    <a:lstStyle/>
                    <a:p>
                      <a:pPr algn="ctr" fontAlgn="ctr"/>
                      <a:r>
                        <a:rPr lang="en-IN" sz="700" b="1" i="0" u="none" strike="noStrike">
                          <a:solidFill>
                            <a:srgbClr val="000000"/>
                          </a:solidFill>
                          <a:effectLst/>
                          <a:latin typeface="Calibri" panose="020F0502020204030204" pitchFamily="34" charset="0"/>
                        </a:rPr>
                        <a:t>LUPIN</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96.47%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15.2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76.98%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1019314500"/>
                  </a:ext>
                </a:extLst>
              </a:tr>
              <a:tr h="161405">
                <a:tc>
                  <a:txBody>
                    <a:bodyPr/>
                    <a:lstStyle/>
                    <a:p>
                      <a:pPr algn="ctr" fontAlgn="ctr"/>
                      <a:r>
                        <a:rPr lang="en-IN" sz="700" b="1" i="0" u="none" strike="noStrike">
                          <a:solidFill>
                            <a:srgbClr val="000000"/>
                          </a:solidFill>
                          <a:effectLst/>
                          <a:latin typeface="Calibri" panose="020F0502020204030204" pitchFamily="34" charset="0"/>
                        </a:rPr>
                        <a:t>M&amp;M</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95.92%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25.4</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90.16%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1460685615"/>
                  </a:ext>
                </a:extLst>
              </a:tr>
              <a:tr h="161405">
                <a:tc>
                  <a:txBody>
                    <a:bodyPr/>
                    <a:lstStyle/>
                    <a:p>
                      <a:pPr algn="ctr" fontAlgn="ctr"/>
                      <a:r>
                        <a:rPr lang="en-IN" sz="700" b="1" i="0" u="none" strike="noStrike">
                          <a:solidFill>
                            <a:srgbClr val="000000"/>
                          </a:solidFill>
                          <a:effectLst/>
                          <a:latin typeface="Calibri" panose="020F0502020204030204" pitchFamily="34" charset="0"/>
                        </a:rPr>
                        <a:t>MANAPPURAM</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95.87%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1.95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93.56%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2666240004"/>
                  </a:ext>
                </a:extLst>
              </a:tr>
              <a:tr h="161405">
                <a:tc>
                  <a:txBody>
                    <a:bodyPr/>
                    <a:lstStyle/>
                    <a:p>
                      <a:pPr algn="ctr" fontAlgn="ctr"/>
                      <a:r>
                        <a:rPr lang="en-IN" sz="700" b="1" i="0" u="none" strike="noStrike">
                          <a:solidFill>
                            <a:srgbClr val="000000"/>
                          </a:solidFill>
                          <a:effectLst/>
                          <a:latin typeface="Calibri" panose="020F0502020204030204" pitchFamily="34" charset="0"/>
                        </a:rPr>
                        <a:t>MANKIND</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dirty="0">
                          <a:solidFill>
                            <a:srgbClr val="000000"/>
                          </a:solidFill>
                          <a:effectLst/>
                          <a:latin typeface="Calibri" panose="020F0502020204030204" pitchFamily="34" charset="0"/>
                        </a:rPr>
                        <a:t>95.57%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16.4</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85.76%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3476108556"/>
                  </a:ext>
                </a:extLst>
              </a:tr>
              <a:tr h="161405">
                <a:tc>
                  <a:txBody>
                    <a:bodyPr/>
                    <a:lstStyle/>
                    <a:p>
                      <a:pPr algn="ctr" fontAlgn="ctr"/>
                      <a:r>
                        <a:rPr lang="en-IN" sz="700" b="1" i="0" u="none" strike="noStrike">
                          <a:solidFill>
                            <a:srgbClr val="000000"/>
                          </a:solidFill>
                          <a:effectLst/>
                          <a:latin typeface="Calibri" panose="020F0502020204030204" pitchFamily="34" charset="0"/>
                        </a:rPr>
                        <a:t>MARICO</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96.09%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5.15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95.02%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2588415021"/>
                  </a:ext>
                </a:extLst>
              </a:tr>
              <a:tr h="161405">
                <a:tc>
                  <a:txBody>
                    <a:bodyPr/>
                    <a:lstStyle/>
                    <a:p>
                      <a:pPr algn="ctr" fontAlgn="ctr"/>
                      <a:r>
                        <a:rPr lang="en-IN" sz="700" b="1" i="0" u="none" strike="noStrike">
                          <a:solidFill>
                            <a:srgbClr val="000000"/>
                          </a:solidFill>
                          <a:effectLst/>
                          <a:latin typeface="Calibri" panose="020F0502020204030204" pitchFamily="34" charset="0"/>
                        </a:rPr>
                        <a:t>MARUTI</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63.58%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80</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95.16%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1328005531"/>
                  </a:ext>
                </a:extLst>
              </a:tr>
              <a:tr h="161405">
                <a:tc>
                  <a:txBody>
                    <a:bodyPr/>
                    <a:lstStyle/>
                    <a:p>
                      <a:pPr algn="ctr" fontAlgn="ctr"/>
                      <a:r>
                        <a:rPr lang="en-IN" sz="700" b="1" i="0" u="none" strike="noStrike">
                          <a:solidFill>
                            <a:srgbClr val="000000"/>
                          </a:solidFill>
                          <a:effectLst/>
                          <a:latin typeface="Calibri" panose="020F0502020204030204" pitchFamily="34" charset="0"/>
                        </a:rPr>
                        <a:t>MAXHEALTH</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97.65%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7.6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95.61%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2156449837"/>
                  </a:ext>
                </a:extLst>
              </a:tr>
              <a:tr h="161405">
                <a:tc>
                  <a:txBody>
                    <a:bodyPr/>
                    <a:lstStyle/>
                    <a:p>
                      <a:pPr algn="ctr" fontAlgn="ctr"/>
                      <a:r>
                        <a:rPr lang="en-IN" sz="700" b="1" i="0" u="none" strike="noStrike">
                          <a:solidFill>
                            <a:srgbClr val="000000"/>
                          </a:solidFill>
                          <a:effectLst/>
                          <a:latin typeface="Calibri" panose="020F0502020204030204" pitchFamily="34" charset="0"/>
                        </a:rPr>
                        <a:t>MAZDOCK</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93.49%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16.2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83.93%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3833866929"/>
                  </a:ext>
                </a:extLst>
              </a:tr>
              <a:tr h="161405">
                <a:tc>
                  <a:txBody>
                    <a:bodyPr/>
                    <a:lstStyle/>
                    <a:p>
                      <a:pPr algn="ctr" fontAlgn="ctr"/>
                      <a:r>
                        <a:rPr lang="en-IN" sz="700" b="1" i="0" u="none" strike="noStrike">
                          <a:solidFill>
                            <a:srgbClr val="000000"/>
                          </a:solidFill>
                          <a:effectLst/>
                          <a:latin typeface="Calibri" panose="020F0502020204030204" pitchFamily="34" charset="0"/>
                        </a:rPr>
                        <a:t>MCX</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dirty="0">
                          <a:solidFill>
                            <a:srgbClr val="000000"/>
                          </a:solidFill>
                          <a:effectLst/>
                          <a:latin typeface="Calibri" panose="020F0502020204030204" pitchFamily="34" charset="0"/>
                        </a:rPr>
                        <a:t>95.30%</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52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92.85%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3400858035"/>
                  </a:ext>
                </a:extLst>
              </a:tr>
              <a:tr h="161405">
                <a:tc>
                  <a:txBody>
                    <a:bodyPr/>
                    <a:lstStyle/>
                    <a:p>
                      <a:pPr algn="ctr" fontAlgn="ctr"/>
                      <a:r>
                        <a:rPr lang="en-IN" sz="700" b="1" i="0" u="none" strike="noStrike">
                          <a:solidFill>
                            <a:srgbClr val="000000"/>
                          </a:solidFill>
                          <a:effectLst/>
                          <a:latin typeface="Calibri" panose="020F0502020204030204" pitchFamily="34" charset="0"/>
                        </a:rPr>
                        <a:t>MFSL</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94.02%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97.10%</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1472225133"/>
                  </a:ext>
                </a:extLst>
              </a:tr>
              <a:tr h="161405">
                <a:tc>
                  <a:txBody>
                    <a:bodyPr/>
                    <a:lstStyle/>
                    <a:p>
                      <a:pPr algn="ctr" fontAlgn="ctr"/>
                      <a:r>
                        <a:rPr lang="en-IN" sz="700" b="1" i="0" u="none" strike="noStrike">
                          <a:solidFill>
                            <a:srgbClr val="000000"/>
                          </a:solidFill>
                          <a:effectLst/>
                          <a:latin typeface="Calibri" panose="020F0502020204030204" pitchFamily="34" charset="0"/>
                        </a:rPr>
                        <a:t>MIDCPNIFTY</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85.67%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66.4</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80.35%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2888273559"/>
                  </a:ext>
                </a:extLst>
              </a:tr>
              <a:tr h="161405">
                <a:tc>
                  <a:txBody>
                    <a:bodyPr/>
                    <a:lstStyle/>
                    <a:p>
                      <a:pPr algn="ctr" fontAlgn="ctr"/>
                      <a:r>
                        <a:rPr lang="en-IN" sz="700" b="1" i="0" u="none" strike="noStrike">
                          <a:solidFill>
                            <a:srgbClr val="000000"/>
                          </a:solidFill>
                          <a:effectLst/>
                          <a:latin typeface="Calibri" panose="020F0502020204030204" pitchFamily="34" charset="0"/>
                        </a:rPr>
                        <a:t>MOTHERSON</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95.92%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0.7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92.83%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294097310"/>
                  </a:ext>
                </a:extLst>
              </a:tr>
              <a:tr h="161405">
                <a:tc>
                  <a:txBody>
                    <a:bodyPr/>
                    <a:lstStyle/>
                    <a:p>
                      <a:pPr algn="ctr" fontAlgn="ctr"/>
                      <a:r>
                        <a:rPr lang="en-IN" sz="700" b="1" i="0" u="none" strike="noStrike">
                          <a:solidFill>
                            <a:srgbClr val="000000"/>
                          </a:solidFill>
                          <a:effectLst/>
                          <a:latin typeface="Calibri" panose="020F0502020204030204" pitchFamily="34" charset="0"/>
                        </a:rPr>
                        <a:t>MPHASIS</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92.77%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16.7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93.05%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4174001067"/>
                  </a:ext>
                </a:extLst>
              </a:tr>
              <a:tr h="161405">
                <a:tc>
                  <a:txBody>
                    <a:bodyPr/>
                    <a:lstStyle/>
                    <a:p>
                      <a:pPr algn="ctr" fontAlgn="ctr"/>
                      <a:r>
                        <a:rPr lang="en-IN" sz="700" b="1" i="0" u="none" strike="noStrike">
                          <a:solidFill>
                            <a:srgbClr val="000000"/>
                          </a:solidFill>
                          <a:effectLst/>
                          <a:latin typeface="Calibri" panose="020F0502020204030204" pitchFamily="34" charset="0"/>
                        </a:rPr>
                        <a:t>MUTHOOTFIN</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91.27%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11.9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87.78%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114048479"/>
                  </a:ext>
                </a:extLst>
              </a:tr>
              <a:tr h="161405">
                <a:tc>
                  <a:txBody>
                    <a:bodyPr/>
                    <a:lstStyle/>
                    <a:p>
                      <a:pPr algn="ctr" fontAlgn="ctr"/>
                      <a:r>
                        <a:rPr lang="en-IN" sz="700" b="1" i="0" u="none" strike="noStrike">
                          <a:solidFill>
                            <a:srgbClr val="000000"/>
                          </a:solidFill>
                          <a:effectLst/>
                          <a:latin typeface="Calibri" panose="020F0502020204030204" pitchFamily="34" charset="0"/>
                        </a:rPr>
                        <a:t>NATIONALUM</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97.00%</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1.26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87.15%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1433534883"/>
                  </a:ext>
                </a:extLst>
              </a:tr>
              <a:tr h="161405">
                <a:tc>
                  <a:txBody>
                    <a:bodyPr/>
                    <a:lstStyle/>
                    <a:p>
                      <a:pPr algn="ctr" fontAlgn="ctr"/>
                      <a:r>
                        <a:rPr lang="en-IN" sz="700" b="1" i="0" u="none" strike="noStrike">
                          <a:solidFill>
                            <a:srgbClr val="000000"/>
                          </a:solidFill>
                          <a:effectLst/>
                          <a:latin typeface="Calibri" panose="020F0502020204030204" pitchFamily="34" charset="0"/>
                        </a:rPr>
                        <a:t>NAUKRI</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87.30%</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87.18%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528669732"/>
                  </a:ext>
                </a:extLst>
              </a:tr>
              <a:tr h="161405">
                <a:tc>
                  <a:txBody>
                    <a:bodyPr/>
                    <a:lstStyle/>
                    <a:p>
                      <a:pPr algn="ctr" fontAlgn="ctr"/>
                      <a:r>
                        <a:rPr lang="en-IN" sz="700" b="1" i="0" u="none" strike="noStrike">
                          <a:solidFill>
                            <a:srgbClr val="000000"/>
                          </a:solidFill>
                          <a:effectLst/>
                          <a:latin typeface="Calibri" panose="020F0502020204030204" pitchFamily="34" charset="0"/>
                        </a:rPr>
                        <a:t>NBCC</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97.64%</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0.53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96.27%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2250326602"/>
                  </a:ext>
                </a:extLst>
              </a:tr>
              <a:tr h="161405">
                <a:tc>
                  <a:txBody>
                    <a:bodyPr/>
                    <a:lstStyle/>
                    <a:p>
                      <a:pPr algn="ctr" fontAlgn="ctr"/>
                      <a:r>
                        <a:rPr lang="en-IN" sz="700" b="1" i="0" u="none" strike="noStrike">
                          <a:solidFill>
                            <a:srgbClr val="000000"/>
                          </a:solidFill>
                          <a:effectLst/>
                          <a:latin typeface="Calibri" panose="020F0502020204030204" pitchFamily="34" charset="0"/>
                        </a:rPr>
                        <a:t>NCC</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93.56%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1.33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87.65%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1509310383"/>
                  </a:ext>
                </a:extLst>
              </a:tr>
              <a:tr h="161405">
                <a:tc>
                  <a:txBody>
                    <a:bodyPr/>
                    <a:lstStyle/>
                    <a:p>
                      <a:pPr algn="ctr" fontAlgn="ctr"/>
                      <a:r>
                        <a:rPr lang="en-IN" sz="700" b="1" i="0" u="none" strike="noStrike">
                          <a:solidFill>
                            <a:srgbClr val="000000"/>
                          </a:solidFill>
                          <a:effectLst/>
                          <a:latin typeface="Calibri" panose="020F0502020204030204" pitchFamily="34" charset="0"/>
                        </a:rPr>
                        <a:t>NESTLEIND</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98.52%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8.8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73.61%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4196223255"/>
                  </a:ext>
                </a:extLst>
              </a:tr>
              <a:tr h="161405">
                <a:tc>
                  <a:txBody>
                    <a:bodyPr/>
                    <a:lstStyle/>
                    <a:p>
                      <a:pPr algn="ctr" fontAlgn="ctr"/>
                      <a:r>
                        <a:rPr lang="en-IN" sz="700" b="1" i="0" u="none" strike="noStrike">
                          <a:solidFill>
                            <a:srgbClr val="000000"/>
                          </a:solidFill>
                          <a:effectLst/>
                          <a:latin typeface="Calibri" panose="020F0502020204030204" pitchFamily="34" charset="0"/>
                        </a:rPr>
                        <a:t>NHPC</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93.56%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0.53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dirty="0">
                          <a:solidFill>
                            <a:srgbClr val="000000"/>
                          </a:solidFill>
                          <a:effectLst/>
                          <a:latin typeface="Calibri" panose="020F0502020204030204" pitchFamily="34" charset="0"/>
                        </a:rPr>
                        <a:t>89.93%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3256437222"/>
                  </a:ext>
                </a:extLst>
              </a:tr>
            </a:tbl>
          </a:graphicData>
        </a:graphic>
      </p:graphicFrame>
    </p:spTree>
    <p:extLst>
      <p:ext uri="{BB962C8B-B14F-4D97-AF65-F5344CB8AC3E}">
        <p14:creationId xmlns:p14="http://schemas.microsoft.com/office/powerpoint/2010/main" val="3344736612"/>
      </p:ext>
    </p:extLst>
  </p:cSld>
  <p:clrMapOvr>
    <a:masterClrMapping/>
  </p:clrMapOvr>
  <p:transition>
    <p:zoom dir="in"/>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C82F01B-55F4-AD7E-12C1-0AB8E8940ECE}"/>
              </a:ext>
            </a:extLst>
          </p:cNvPr>
          <p:cNvSpPr txBox="1"/>
          <p:nvPr/>
        </p:nvSpPr>
        <p:spPr>
          <a:xfrm>
            <a:off x="1" y="0"/>
            <a:ext cx="12191999" cy="769441"/>
          </a:xfrm>
          <a:prstGeom prst="rect">
            <a:avLst/>
          </a:prstGeom>
          <a:noFill/>
        </p:spPr>
        <p:txBody>
          <a:bodyPr wrap="square" rtlCol="0">
            <a:spAutoFit/>
          </a:bodyPr>
          <a:lstStyle/>
          <a:p>
            <a:pPr algn="ctr"/>
            <a:r>
              <a:rPr lang="en-US" sz="4400" b="1" dirty="0">
                <a:solidFill>
                  <a:schemeClr val="bg1"/>
                </a:solidFill>
                <a:effectLst>
                  <a:outerShdw blurRad="38100" dist="38100" dir="2700000" algn="tl">
                    <a:srgbClr val="000000">
                      <a:alpha val="43137"/>
                    </a:srgbClr>
                  </a:outerShdw>
                </a:effectLst>
                <a:latin typeface="+mj-lt"/>
                <a:ea typeface="Verdana" pitchFamily="34" charset="0"/>
              </a:rPr>
              <a:t>Stocks Rollover</a:t>
            </a:r>
            <a:endParaRPr lang="en-IN" sz="4400" b="1" dirty="0">
              <a:solidFill>
                <a:schemeClr val="bg1"/>
              </a:solidFill>
              <a:latin typeface="+mj-lt"/>
            </a:endParaRPr>
          </a:p>
        </p:txBody>
      </p:sp>
      <p:graphicFrame>
        <p:nvGraphicFramePr>
          <p:cNvPr id="3" name="Table 2">
            <a:extLst>
              <a:ext uri="{FF2B5EF4-FFF2-40B4-BE49-F238E27FC236}">
                <a16:creationId xmlns:a16="http://schemas.microsoft.com/office/drawing/2014/main" id="{8CD3578B-14AD-31B7-C649-E3D6EE1F1CC8}"/>
              </a:ext>
            </a:extLst>
          </p:cNvPr>
          <p:cNvGraphicFramePr>
            <a:graphicFrameLocks noGrp="1"/>
          </p:cNvGraphicFramePr>
          <p:nvPr>
            <p:extLst>
              <p:ext uri="{D42A27DB-BD31-4B8C-83A1-F6EECF244321}">
                <p14:modId xmlns:p14="http://schemas.microsoft.com/office/powerpoint/2010/main" val="2088248704"/>
              </p:ext>
            </p:extLst>
          </p:nvPr>
        </p:nvGraphicFramePr>
        <p:xfrm>
          <a:off x="161397" y="914400"/>
          <a:ext cx="4050680" cy="5768496"/>
        </p:xfrm>
        <a:graphic>
          <a:graphicData uri="http://schemas.openxmlformats.org/drawingml/2006/table">
            <a:tbl>
              <a:tblPr/>
              <a:tblGrid>
                <a:gridCol w="1214037">
                  <a:extLst>
                    <a:ext uri="{9D8B030D-6E8A-4147-A177-3AD203B41FA5}">
                      <a16:colId xmlns:a16="http://schemas.microsoft.com/office/drawing/2014/main" val="2036797217"/>
                    </a:ext>
                  </a:extLst>
                </a:gridCol>
                <a:gridCol w="887181">
                  <a:extLst>
                    <a:ext uri="{9D8B030D-6E8A-4147-A177-3AD203B41FA5}">
                      <a16:colId xmlns:a16="http://schemas.microsoft.com/office/drawing/2014/main" val="3841454686"/>
                    </a:ext>
                  </a:extLst>
                </a:gridCol>
                <a:gridCol w="712079">
                  <a:extLst>
                    <a:ext uri="{9D8B030D-6E8A-4147-A177-3AD203B41FA5}">
                      <a16:colId xmlns:a16="http://schemas.microsoft.com/office/drawing/2014/main" val="3425854365"/>
                    </a:ext>
                  </a:extLst>
                </a:gridCol>
                <a:gridCol w="1237383">
                  <a:extLst>
                    <a:ext uri="{9D8B030D-6E8A-4147-A177-3AD203B41FA5}">
                      <a16:colId xmlns:a16="http://schemas.microsoft.com/office/drawing/2014/main" val="3727211627"/>
                    </a:ext>
                  </a:extLst>
                </a:gridCol>
              </a:tblGrid>
              <a:tr h="160236">
                <a:tc>
                  <a:txBody>
                    <a:bodyPr/>
                    <a:lstStyle/>
                    <a:p>
                      <a:pPr algn="ctr" fontAlgn="ctr"/>
                      <a:r>
                        <a:rPr lang="en-IN" sz="700" b="1" i="0" u="none" strike="noStrike">
                          <a:solidFill>
                            <a:srgbClr val="FFFFFF"/>
                          </a:solidFill>
                          <a:effectLst/>
                          <a:latin typeface="Calibri" panose="020F0502020204030204" pitchFamily="34" charset="0"/>
                        </a:rPr>
                        <a:t>Symbol</a:t>
                      </a:r>
                    </a:p>
                  </a:txBody>
                  <a:tcPr marL="4477" marR="4477" marT="4477" marB="0" anchor="ctr">
                    <a:lnL w="12700" cap="flat" cmpd="sng" algn="ctr">
                      <a:solidFill>
                        <a:srgbClr val="E97132"/>
                      </a:solidFill>
                      <a:prstDash val="solid"/>
                      <a:round/>
                      <a:headEnd type="none" w="med" len="med"/>
                      <a:tailEnd type="none" w="med" len="med"/>
                    </a:lnL>
                    <a:lnR>
                      <a:noFill/>
                    </a:lnR>
                    <a:lnT w="12700" cap="flat" cmpd="sng" algn="ctr">
                      <a:solidFill>
                        <a:srgbClr val="E97132"/>
                      </a:solidFill>
                      <a:prstDash val="solid"/>
                      <a:round/>
                      <a:headEnd type="none" w="med" len="med"/>
                      <a:tailEnd type="none" w="med" len="med"/>
                    </a:lnT>
                    <a:lnB w="12700" cap="flat" cmpd="sng" algn="ctr">
                      <a:solidFill>
                        <a:srgbClr val="E97132"/>
                      </a:solidFill>
                      <a:prstDash val="solid"/>
                      <a:round/>
                      <a:headEnd type="none" w="med" len="med"/>
                      <a:tailEnd type="none" w="med" len="med"/>
                    </a:lnB>
                    <a:solidFill>
                      <a:srgbClr val="F58220"/>
                    </a:solidFill>
                  </a:tcPr>
                </a:tc>
                <a:tc>
                  <a:txBody>
                    <a:bodyPr/>
                    <a:lstStyle/>
                    <a:p>
                      <a:pPr algn="ctr" fontAlgn="ctr"/>
                      <a:r>
                        <a:rPr lang="en-IN" sz="700" b="1" i="0" u="none" strike="noStrike">
                          <a:solidFill>
                            <a:srgbClr val="FFFFFF"/>
                          </a:solidFill>
                          <a:effectLst/>
                          <a:latin typeface="Calibri" panose="020F0502020204030204" pitchFamily="34" charset="0"/>
                        </a:rPr>
                        <a:t>Rollover%</a:t>
                      </a:r>
                    </a:p>
                  </a:txBody>
                  <a:tcPr marL="4477" marR="4477" marT="4477" marB="0" anchor="ctr">
                    <a:lnL>
                      <a:noFill/>
                    </a:lnL>
                    <a:lnR>
                      <a:noFill/>
                    </a:lnR>
                    <a:lnT w="12700" cap="flat" cmpd="sng" algn="ctr">
                      <a:solidFill>
                        <a:srgbClr val="E97132"/>
                      </a:solidFill>
                      <a:prstDash val="solid"/>
                      <a:round/>
                      <a:headEnd type="none" w="med" len="med"/>
                      <a:tailEnd type="none" w="med" len="med"/>
                    </a:lnT>
                    <a:lnB w="12700" cap="flat" cmpd="sng" algn="ctr">
                      <a:solidFill>
                        <a:srgbClr val="E97132"/>
                      </a:solidFill>
                      <a:prstDash val="solid"/>
                      <a:round/>
                      <a:headEnd type="none" w="med" len="med"/>
                      <a:tailEnd type="none" w="med" len="med"/>
                    </a:lnB>
                    <a:solidFill>
                      <a:srgbClr val="F58220"/>
                    </a:solidFill>
                  </a:tcPr>
                </a:tc>
                <a:tc>
                  <a:txBody>
                    <a:bodyPr/>
                    <a:lstStyle/>
                    <a:p>
                      <a:pPr algn="ctr" fontAlgn="ctr"/>
                      <a:r>
                        <a:rPr lang="en-IN" sz="700" b="1" i="0" u="none" strike="noStrike">
                          <a:solidFill>
                            <a:srgbClr val="FFFFFF"/>
                          </a:solidFill>
                          <a:effectLst/>
                          <a:latin typeface="Calibri" panose="020F0502020204030204" pitchFamily="34" charset="0"/>
                        </a:rPr>
                        <a:t>basis</a:t>
                      </a:r>
                    </a:p>
                  </a:txBody>
                  <a:tcPr marL="4477" marR="4477" marT="4477" marB="0" anchor="ctr">
                    <a:lnL>
                      <a:noFill/>
                    </a:lnL>
                    <a:lnR>
                      <a:noFill/>
                    </a:lnR>
                    <a:lnT w="12700" cap="flat" cmpd="sng" algn="ctr">
                      <a:solidFill>
                        <a:srgbClr val="E97132"/>
                      </a:solidFill>
                      <a:prstDash val="solid"/>
                      <a:round/>
                      <a:headEnd type="none" w="med" len="med"/>
                      <a:tailEnd type="none" w="med" len="med"/>
                    </a:lnT>
                    <a:lnB w="12700" cap="flat" cmpd="sng" algn="ctr">
                      <a:solidFill>
                        <a:srgbClr val="E97132"/>
                      </a:solidFill>
                      <a:prstDash val="solid"/>
                      <a:round/>
                      <a:headEnd type="none" w="med" len="med"/>
                      <a:tailEnd type="none" w="med" len="med"/>
                    </a:lnB>
                    <a:solidFill>
                      <a:srgbClr val="F58220"/>
                    </a:solidFill>
                  </a:tcPr>
                </a:tc>
                <a:tc>
                  <a:txBody>
                    <a:bodyPr/>
                    <a:lstStyle/>
                    <a:p>
                      <a:pPr algn="ctr" fontAlgn="ctr"/>
                      <a:r>
                        <a:rPr lang="en-IN" sz="700" b="1" i="0" u="none" strike="noStrike">
                          <a:solidFill>
                            <a:srgbClr val="FFFFFF"/>
                          </a:solidFill>
                          <a:effectLst/>
                          <a:latin typeface="Calibri" panose="020F0502020204030204" pitchFamily="34" charset="0"/>
                        </a:rPr>
                        <a:t>3months average</a:t>
                      </a:r>
                    </a:p>
                  </a:txBody>
                  <a:tcPr marL="4477" marR="4477" marT="4477" marB="0" anchor="ctr">
                    <a:lnL>
                      <a:noFill/>
                    </a:lnL>
                    <a:lnR w="12700" cap="flat" cmpd="sng" algn="ctr">
                      <a:solidFill>
                        <a:srgbClr val="E97132"/>
                      </a:solidFill>
                      <a:prstDash val="solid"/>
                      <a:round/>
                      <a:headEnd type="none" w="med" len="med"/>
                      <a:tailEnd type="none" w="med" len="med"/>
                    </a:lnR>
                    <a:lnT w="12700" cap="flat" cmpd="sng" algn="ctr">
                      <a:solidFill>
                        <a:srgbClr val="E97132"/>
                      </a:solidFill>
                      <a:prstDash val="solid"/>
                      <a:round/>
                      <a:headEnd type="none" w="med" len="med"/>
                      <a:tailEnd type="none" w="med" len="med"/>
                    </a:lnT>
                    <a:lnB w="12700" cap="flat" cmpd="sng" algn="ctr">
                      <a:solidFill>
                        <a:srgbClr val="E97132"/>
                      </a:solidFill>
                      <a:prstDash val="solid"/>
                      <a:round/>
                      <a:headEnd type="none" w="med" len="med"/>
                      <a:tailEnd type="none" w="med" len="med"/>
                    </a:lnB>
                    <a:solidFill>
                      <a:srgbClr val="F58220"/>
                    </a:solidFill>
                  </a:tcPr>
                </a:tc>
                <a:extLst>
                  <a:ext uri="{0D108BD9-81ED-4DB2-BD59-A6C34878D82A}">
                    <a16:rowId xmlns:a16="http://schemas.microsoft.com/office/drawing/2014/main" val="3699702384"/>
                  </a:ext>
                </a:extLst>
              </a:tr>
              <a:tr h="160236">
                <a:tc>
                  <a:txBody>
                    <a:bodyPr/>
                    <a:lstStyle/>
                    <a:p>
                      <a:pPr algn="ctr" fontAlgn="ctr"/>
                      <a:r>
                        <a:rPr lang="en-IN" sz="700" b="1" i="0" u="none" strike="noStrike">
                          <a:solidFill>
                            <a:srgbClr val="000000"/>
                          </a:solidFill>
                          <a:effectLst/>
                          <a:latin typeface="Calibri" panose="020F0502020204030204" pitchFamily="34" charset="0"/>
                        </a:rPr>
                        <a:t>NIFTY</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E97132"/>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82.60%</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E97132"/>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167.2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E97132"/>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94.18%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E97132"/>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522534665"/>
                  </a:ext>
                </a:extLst>
              </a:tr>
              <a:tr h="160236">
                <a:tc>
                  <a:txBody>
                    <a:bodyPr/>
                    <a:lstStyle/>
                    <a:p>
                      <a:pPr algn="ctr" fontAlgn="ctr"/>
                      <a:r>
                        <a:rPr lang="en-IN" sz="700" b="1" i="0" u="none" strike="noStrike">
                          <a:solidFill>
                            <a:srgbClr val="000000"/>
                          </a:solidFill>
                          <a:effectLst/>
                          <a:latin typeface="Calibri" panose="020F0502020204030204" pitchFamily="34" charset="0"/>
                        </a:rPr>
                        <a:t>NIFTYNXT50</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82.49%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426.25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91.35%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1864077868"/>
                  </a:ext>
                </a:extLst>
              </a:tr>
              <a:tr h="160236">
                <a:tc>
                  <a:txBody>
                    <a:bodyPr/>
                    <a:lstStyle/>
                    <a:p>
                      <a:pPr algn="ctr" fontAlgn="ctr"/>
                      <a:r>
                        <a:rPr lang="en-IN" sz="700" b="1" i="0" u="none" strike="noStrike">
                          <a:solidFill>
                            <a:srgbClr val="000000"/>
                          </a:solidFill>
                          <a:effectLst/>
                          <a:latin typeface="Calibri" panose="020F0502020204030204" pitchFamily="34" charset="0"/>
                        </a:rPr>
                        <a:t>NMDC</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94.84%</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0.52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90.99%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353883272"/>
                  </a:ext>
                </a:extLst>
              </a:tr>
              <a:tr h="160236">
                <a:tc>
                  <a:txBody>
                    <a:bodyPr/>
                    <a:lstStyle/>
                    <a:p>
                      <a:pPr algn="ctr" fontAlgn="ctr"/>
                      <a:r>
                        <a:rPr lang="en-IN" sz="700" b="1" i="0" u="none" strike="noStrike">
                          <a:solidFill>
                            <a:srgbClr val="000000"/>
                          </a:solidFill>
                          <a:effectLst/>
                          <a:latin typeface="Calibri" panose="020F0502020204030204" pitchFamily="34" charset="0"/>
                        </a:rPr>
                        <a:t>NTPC</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93.17%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2.2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94.33%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195441927"/>
                  </a:ext>
                </a:extLst>
              </a:tr>
              <a:tr h="160236">
                <a:tc>
                  <a:txBody>
                    <a:bodyPr/>
                    <a:lstStyle/>
                    <a:p>
                      <a:pPr algn="ctr" fontAlgn="ctr"/>
                      <a:r>
                        <a:rPr lang="en-IN" sz="700" b="1" i="0" u="none" strike="noStrike">
                          <a:solidFill>
                            <a:srgbClr val="000000"/>
                          </a:solidFill>
                          <a:effectLst/>
                          <a:latin typeface="Calibri" panose="020F0502020204030204" pitchFamily="34" charset="0"/>
                        </a:rPr>
                        <a:t>NYKAA</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92.69%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0.83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83.83%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3186728759"/>
                  </a:ext>
                </a:extLst>
              </a:tr>
              <a:tr h="160236">
                <a:tc>
                  <a:txBody>
                    <a:bodyPr/>
                    <a:lstStyle/>
                    <a:p>
                      <a:pPr algn="ctr" fontAlgn="ctr"/>
                      <a:r>
                        <a:rPr lang="en-IN" sz="700" b="1" i="0" u="none" strike="noStrike">
                          <a:solidFill>
                            <a:srgbClr val="000000"/>
                          </a:solidFill>
                          <a:effectLst/>
                          <a:latin typeface="Calibri" panose="020F0502020204030204" pitchFamily="34" charset="0"/>
                        </a:rPr>
                        <a:t>OBEROIRLTY</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97.01%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8.5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79.62%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3771905411"/>
                  </a:ext>
                </a:extLst>
              </a:tr>
              <a:tr h="160236">
                <a:tc>
                  <a:txBody>
                    <a:bodyPr/>
                    <a:lstStyle/>
                    <a:p>
                      <a:pPr algn="ctr" fontAlgn="ctr"/>
                      <a:r>
                        <a:rPr lang="en-IN" sz="700" b="1" i="0" u="none" strike="noStrike">
                          <a:solidFill>
                            <a:srgbClr val="000000"/>
                          </a:solidFill>
                          <a:effectLst/>
                          <a:latin typeface="Calibri" panose="020F0502020204030204" pitchFamily="34" charset="0"/>
                        </a:rPr>
                        <a:t>OFSS</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91.08%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32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84.11%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1180109653"/>
                  </a:ext>
                </a:extLst>
              </a:tr>
              <a:tr h="160236">
                <a:tc>
                  <a:txBody>
                    <a:bodyPr/>
                    <a:lstStyle/>
                    <a:p>
                      <a:pPr algn="ctr" fontAlgn="ctr"/>
                      <a:r>
                        <a:rPr lang="en-IN" sz="700" b="1" i="0" u="none" strike="noStrike">
                          <a:solidFill>
                            <a:srgbClr val="000000"/>
                          </a:solidFill>
                          <a:effectLst/>
                          <a:latin typeface="Calibri" panose="020F0502020204030204" pitchFamily="34" charset="0"/>
                        </a:rPr>
                        <a:t>OIL</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78.92%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2.7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90.59%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964392311"/>
                  </a:ext>
                </a:extLst>
              </a:tr>
              <a:tr h="160236">
                <a:tc>
                  <a:txBody>
                    <a:bodyPr/>
                    <a:lstStyle/>
                    <a:p>
                      <a:pPr algn="ctr" fontAlgn="ctr"/>
                      <a:r>
                        <a:rPr lang="en-IN" sz="700" b="1" i="0" u="none" strike="noStrike">
                          <a:solidFill>
                            <a:srgbClr val="000000"/>
                          </a:solidFill>
                          <a:effectLst/>
                          <a:latin typeface="Calibri" panose="020F0502020204030204" pitchFamily="34" charset="0"/>
                        </a:rPr>
                        <a:t>ONGC</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89.83%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1.22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91.63%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452089745"/>
                  </a:ext>
                </a:extLst>
              </a:tr>
              <a:tr h="160236">
                <a:tc>
                  <a:txBody>
                    <a:bodyPr/>
                    <a:lstStyle/>
                    <a:p>
                      <a:pPr algn="ctr" fontAlgn="ctr"/>
                      <a:r>
                        <a:rPr lang="en-IN" sz="700" b="1" i="0" u="none" strike="noStrike">
                          <a:solidFill>
                            <a:srgbClr val="000000"/>
                          </a:solidFill>
                          <a:effectLst/>
                          <a:latin typeface="Calibri" panose="020F0502020204030204" pitchFamily="34" charset="0"/>
                        </a:rPr>
                        <a:t>PAGEIND</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92.69%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130</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86.01%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737750335"/>
                  </a:ext>
                </a:extLst>
              </a:tr>
              <a:tr h="160236">
                <a:tc>
                  <a:txBody>
                    <a:bodyPr/>
                    <a:lstStyle/>
                    <a:p>
                      <a:pPr algn="ctr" fontAlgn="ctr"/>
                      <a:r>
                        <a:rPr lang="en-IN" sz="700" b="1" i="0" u="none" strike="noStrike">
                          <a:solidFill>
                            <a:srgbClr val="000000"/>
                          </a:solidFill>
                          <a:effectLst/>
                          <a:latin typeface="Calibri" panose="020F0502020204030204" pitchFamily="34" charset="0"/>
                        </a:rPr>
                        <a:t>PATANJALI</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98.40%</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3.2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92.13%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641551175"/>
                  </a:ext>
                </a:extLst>
              </a:tr>
              <a:tr h="160236">
                <a:tc>
                  <a:txBody>
                    <a:bodyPr/>
                    <a:lstStyle/>
                    <a:p>
                      <a:pPr algn="ctr" fontAlgn="ctr"/>
                      <a:r>
                        <a:rPr lang="en-IN" sz="700" b="1" i="0" u="none" strike="noStrike">
                          <a:solidFill>
                            <a:srgbClr val="000000"/>
                          </a:solidFill>
                          <a:effectLst/>
                          <a:latin typeface="Calibri" panose="020F0502020204030204" pitchFamily="34" charset="0"/>
                        </a:rPr>
                        <a:t>PAYTM</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95.63%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5.6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93.07%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3416803470"/>
                  </a:ext>
                </a:extLst>
              </a:tr>
              <a:tr h="160236">
                <a:tc>
                  <a:txBody>
                    <a:bodyPr/>
                    <a:lstStyle/>
                    <a:p>
                      <a:pPr algn="ctr" fontAlgn="ctr"/>
                      <a:r>
                        <a:rPr lang="en-IN" sz="700" b="1" i="0" u="none" strike="noStrike">
                          <a:solidFill>
                            <a:srgbClr val="000000"/>
                          </a:solidFill>
                          <a:effectLst/>
                          <a:latin typeface="Calibri" panose="020F0502020204030204" pitchFamily="34" charset="0"/>
                        </a:rPr>
                        <a:t>PERSISTENT</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92.20%</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27.5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84.77%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3344263016"/>
                  </a:ext>
                </a:extLst>
              </a:tr>
              <a:tr h="160236">
                <a:tc>
                  <a:txBody>
                    <a:bodyPr/>
                    <a:lstStyle/>
                    <a:p>
                      <a:pPr algn="ctr" fontAlgn="ctr"/>
                      <a:r>
                        <a:rPr lang="en-IN" sz="700" b="1" i="0" u="none" strike="noStrike">
                          <a:solidFill>
                            <a:srgbClr val="000000"/>
                          </a:solidFill>
                          <a:effectLst/>
                          <a:latin typeface="Calibri" panose="020F0502020204030204" pitchFamily="34" charset="0"/>
                        </a:rPr>
                        <a:t>PETRONET</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96.68%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1.45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85.69%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3762089450"/>
                  </a:ext>
                </a:extLst>
              </a:tr>
              <a:tr h="160236">
                <a:tc>
                  <a:txBody>
                    <a:bodyPr/>
                    <a:lstStyle/>
                    <a:p>
                      <a:pPr algn="ctr" fontAlgn="ctr"/>
                      <a:r>
                        <a:rPr lang="en-IN" sz="700" b="1" i="0" u="none" strike="noStrike">
                          <a:solidFill>
                            <a:srgbClr val="000000"/>
                          </a:solidFill>
                          <a:effectLst/>
                          <a:latin typeface="Calibri" panose="020F0502020204030204" pitchFamily="34" charset="0"/>
                        </a:rPr>
                        <a:t>PFC</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96.05%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90.29%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4237186009"/>
                  </a:ext>
                </a:extLst>
              </a:tr>
              <a:tr h="160236">
                <a:tc>
                  <a:txBody>
                    <a:bodyPr/>
                    <a:lstStyle/>
                    <a:p>
                      <a:pPr algn="ctr" fontAlgn="ctr"/>
                      <a:r>
                        <a:rPr lang="en-IN" sz="700" b="1" i="0" u="none" strike="noStrike">
                          <a:solidFill>
                            <a:srgbClr val="000000"/>
                          </a:solidFill>
                          <a:effectLst/>
                          <a:latin typeface="Calibri" panose="020F0502020204030204" pitchFamily="34" charset="0"/>
                        </a:rPr>
                        <a:t>PHOENIXLTD</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94.09%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10.5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95.15%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242212980"/>
                  </a:ext>
                </a:extLst>
              </a:tr>
              <a:tr h="160236">
                <a:tc>
                  <a:txBody>
                    <a:bodyPr/>
                    <a:lstStyle/>
                    <a:p>
                      <a:pPr algn="ctr" fontAlgn="ctr"/>
                      <a:r>
                        <a:rPr lang="en-IN" sz="700" b="1" i="0" u="none" strike="noStrike">
                          <a:solidFill>
                            <a:srgbClr val="000000"/>
                          </a:solidFill>
                          <a:effectLst/>
                          <a:latin typeface="Calibri" panose="020F0502020204030204" pitchFamily="34" charset="0"/>
                        </a:rPr>
                        <a:t>PIDILITIND</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93.96%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11.6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90.31%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1595025154"/>
                  </a:ext>
                </a:extLst>
              </a:tr>
              <a:tr h="160236">
                <a:tc>
                  <a:txBody>
                    <a:bodyPr/>
                    <a:lstStyle/>
                    <a:p>
                      <a:pPr algn="ctr" fontAlgn="ctr"/>
                      <a:r>
                        <a:rPr lang="en-IN" sz="700" b="1" i="0" u="none" strike="noStrike">
                          <a:solidFill>
                            <a:srgbClr val="000000"/>
                          </a:solidFill>
                          <a:effectLst/>
                          <a:latin typeface="Calibri" panose="020F0502020204030204" pitchFamily="34" charset="0"/>
                        </a:rPr>
                        <a:t>PIIND</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90.10%</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13.5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92.49%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2629375818"/>
                  </a:ext>
                </a:extLst>
              </a:tr>
              <a:tr h="160236">
                <a:tc>
                  <a:txBody>
                    <a:bodyPr/>
                    <a:lstStyle/>
                    <a:p>
                      <a:pPr algn="ctr" fontAlgn="ctr"/>
                      <a:r>
                        <a:rPr lang="en-IN" sz="700" b="1" i="0" u="none" strike="noStrike">
                          <a:solidFill>
                            <a:srgbClr val="000000"/>
                          </a:solidFill>
                          <a:effectLst/>
                          <a:latin typeface="Calibri" panose="020F0502020204030204" pitchFamily="34" charset="0"/>
                        </a:rPr>
                        <a:t>PNB</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96.29%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0.89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94.90%</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1431009067"/>
                  </a:ext>
                </a:extLst>
              </a:tr>
              <a:tr h="160236">
                <a:tc>
                  <a:txBody>
                    <a:bodyPr/>
                    <a:lstStyle/>
                    <a:p>
                      <a:pPr algn="ctr" fontAlgn="ctr"/>
                      <a:r>
                        <a:rPr lang="en-IN" sz="700" b="1" i="0" u="none" strike="noStrike">
                          <a:solidFill>
                            <a:srgbClr val="000000"/>
                          </a:solidFill>
                          <a:effectLst/>
                          <a:latin typeface="Calibri" panose="020F0502020204030204" pitchFamily="34" charset="0"/>
                        </a:rPr>
                        <a:t>PNBHOUSING</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94.65%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5.4</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92.20%</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4164155071"/>
                  </a:ext>
                </a:extLst>
              </a:tr>
              <a:tr h="160236">
                <a:tc>
                  <a:txBody>
                    <a:bodyPr/>
                    <a:lstStyle/>
                    <a:p>
                      <a:pPr algn="ctr" fontAlgn="ctr"/>
                      <a:r>
                        <a:rPr lang="en-IN" sz="700" b="1" i="0" u="none" strike="noStrike">
                          <a:solidFill>
                            <a:srgbClr val="000000"/>
                          </a:solidFill>
                          <a:effectLst/>
                          <a:latin typeface="Calibri" panose="020F0502020204030204" pitchFamily="34" charset="0"/>
                        </a:rPr>
                        <a:t>POLICYBZR</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98.52%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7.1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87.41%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4276820349"/>
                  </a:ext>
                </a:extLst>
              </a:tr>
              <a:tr h="160236">
                <a:tc>
                  <a:txBody>
                    <a:bodyPr/>
                    <a:lstStyle/>
                    <a:p>
                      <a:pPr algn="ctr" fontAlgn="ctr"/>
                      <a:r>
                        <a:rPr lang="en-IN" sz="700" b="1" i="0" u="none" strike="noStrike">
                          <a:solidFill>
                            <a:srgbClr val="000000"/>
                          </a:solidFill>
                          <a:effectLst/>
                          <a:latin typeface="Calibri" panose="020F0502020204030204" pitchFamily="34" charset="0"/>
                        </a:rPr>
                        <a:t>POLYCAB</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84.39%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53.5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93.85%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2924500667"/>
                  </a:ext>
                </a:extLst>
              </a:tr>
              <a:tr h="160236">
                <a:tc>
                  <a:txBody>
                    <a:bodyPr/>
                    <a:lstStyle/>
                    <a:p>
                      <a:pPr algn="ctr" fontAlgn="ctr"/>
                      <a:r>
                        <a:rPr lang="en-IN" sz="700" b="1" i="0" u="none" strike="noStrike">
                          <a:solidFill>
                            <a:srgbClr val="000000"/>
                          </a:solidFill>
                          <a:effectLst/>
                          <a:latin typeface="Calibri" panose="020F0502020204030204" pitchFamily="34" charset="0"/>
                        </a:rPr>
                        <a:t>POWERGRID</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94.01%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1.9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92.51%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503531482"/>
                  </a:ext>
                </a:extLst>
              </a:tr>
              <a:tr h="160236">
                <a:tc>
                  <a:txBody>
                    <a:bodyPr/>
                    <a:lstStyle/>
                    <a:p>
                      <a:pPr algn="ctr" fontAlgn="ctr"/>
                      <a:r>
                        <a:rPr lang="en-IN" sz="700" b="1" i="0" u="none" strike="noStrike">
                          <a:solidFill>
                            <a:srgbClr val="000000"/>
                          </a:solidFill>
                          <a:effectLst/>
                          <a:latin typeface="Calibri" panose="020F0502020204030204" pitchFamily="34" charset="0"/>
                        </a:rPr>
                        <a:t>PPLPHARMA</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93.37%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0.71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93.91%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3580104702"/>
                  </a:ext>
                </a:extLst>
              </a:tr>
              <a:tr h="160236">
                <a:tc>
                  <a:txBody>
                    <a:bodyPr/>
                    <a:lstStyle/>
                    <a:p>
                      <a:pPr algn="ctr" fontAlgn="ctr"/>
                      <a:r>
                        <a:rPr lang="en-IN" sz="700" b="1" i="0" u="none" strike="noStrike">
                          <a:solidFill>
                            <a:srgbClr val="000000"/>
                          </a:solidFill>
                          <a:effectLst/>
                          <a:latin typeface="Calibri" panose="020F0502020204030204" pitchFamily="34" charset="0"/>
                        </a:rPr>
                        <a:t>PRESTIGE</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91.47%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8.4</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89.50%</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882916475"/>
                  </a:ext>
                </a:extLst>
              </a:tr>
              <a:tr h="160236">
                <a:tc>
                  <a:txBody>
                    <a:bodyPr/>
                    <a:lstStyle/>
                    <a:p>
                      <a:pPr algn="ctr" fontAlgn="ctr"/>
                      <a:r>
                        <a:rPr lang="en-IN" sz="700" b="1" i="0" u="none" strike="noStrike">
                          <a:solidFill>
                            <a:srgbClr val="000000"/>
                          </a:solidFill>
                          <a:effectLst/>
                          <a:latin typeface="Calibri" panose="020F0502020204030204" pitchFamily="34" charset="0"/>
                        </a:rPr>
                        <a:t>RBLBANK</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90.34%</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2.55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92.77%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774564026"/>
                  </a:ext>
                </a:extLst>
              </a:tr>
              <a:tr h="160236">
                <a:tc>
                  <a:txBody>
                    <a:bodyPr/>
                    <a:lstStyle/>
                    <a:p>
                      <a:pPr algn="ctr" fontAlgn="ctr"/>
                      <a:r>
                        <a:rPr lang="en-IN" sz="700" b="1" i="0" u="none" strike="noStrike">
                          <a:solidFill>
                            <a:srgbClr val="000000"/>
                          </a:solidFill>
                          <a:effectLst/>
                          <a:latin typeface="Calibri" panose="020F0502020204030204" pitchFamily="34" charset="0"/>
                        </a:rPr>
                        <a:t>RECLTD</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97.32%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2.2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93.58%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498769990"/>
                  </a:ext>
                </a:extLst>
              </a:tr>
              <a:tr h="160236">
                <a:tc>
                  <a:txBody>
                    <a:bodyPr/>
                    <a:lstStyle/>
                    <a:p>
                      <a:pPr algn="ctr" fontAlgn="ctr"/>
                      <a:r>
                        <a:rPr lang="en-IN" sz="700" b="1" i="0" u="none" strike="noStrike">
                          <a:solidFill>
                            <a:srgbClr val="000000"/>
                          </a:solidFill>
                          <a:effectLst/>
                          <a:latin typeface="Calibri" panose="020F0502020204030204" pitchFamily="34" charset="0"/>
                        </a:rPr>
                        <a:t>RELIANCE</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95.80%</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89.82%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2152256389"/>
                  </a:ext>
                </a:extLst>
              </a:tr>
              <a:tr h="160236">
                <a:tc>
                  <a:txBody>
                    <a:bodyPr/>
                    <a:lstStyle/>
                    <a:p>
                      <a:pPr algn="ctr" fontAlgn="ctr"/>
                      <a:r>
                        <a:rPr lang="en-IN" sz="700" b="1" i="0" u="none" strike="noStrike">
                          <a:solidFill>
                            <a:srgbClr val="000000"/>
                          </a:solidFill>
                          <a:effectLst/>
                          <a:latin typeface="Calibri" panose="020F0502020204030204" pitchFamily="34" charset="0"/>
                        </a:rPr>
                        <a:t>RVNL</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97.23%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89.82%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4177657672"/>
                  </a:ext>
                </a:extLst>
              </a:tr>
              <a:tr h="160236">
                <a:tc>
                  <a:txBody>
                    <a:bodyPr/>
                    <a:lstStyle/>
                    <a:p>
                      <a:pPr algn="ctr" fontAlgn="ctr"/>
                      <a:r>
                        <a:rPr lang="en-IN" sz="700" b="1" i="0" u="none" strike="noStrike">
                          <a:solidFill>
                            <a:srgbClr val="000000"/>
                          </a:solidFill>
                          <a:effectLst/>
                          <a:latin typeface="Calibri" panose="020F0502020204030204" pitchFamily="34" charset="0"/>
                        </a:rPr>
                        <a:t>SAIL</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97.19%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0.92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85.24%</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1587937090"/>
                  </a:ext>
                </a:extLst>
              </a:tr>
              <a:tr h="160236">
                <a:tc>
                  <a:txBody>
                    <a:bodyPr/>
                    <a:lstStyle/>
                    <a:p>
                      <a:pPr algn="ctr" fontAlgn="ctr"/>
                      <a:r>
                        <a:rPr lang="en-IN" sz="700" b="1" i="0" u="none" strike="noStrike">
                          <a:solidFill>
                            <a:srgbClr val="000000"/>
                          </a:solidFill>
                          <a:effectLst/>
                          <a:latin typeface="Calibri" panose="020F0502020204030204" pitchFamily="34" charset="0"/>
                        </a:rPr>
                        <a:t>SBICARD</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96.78%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-11.7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91.68%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289236002"/>
                  </a:ext>
                </a:extLst>
              </a:tr>
              <a:tr h="160236">
                <a:tc>
                  <a:txBody>
                    <a:bodyPr/>
                    <a:lstStyle/>
                    <a:p>
                      <a:pPr algn="ctr" fontAlgn="ctr"/>
                      <a:r>
                        <a:rPr lang="en-IN" sz="700" b="1" i="0" u="none" strike="noStrike">
                          <a:solidFill>
                            <a:srgbClr val="000000"/>
                          </a:solidFill>
                          <a:effectLst/>
                          <a:latin typeface="Calibri" panose="020F0502020204030204" pitchFamily="34" charset="0"/>
                        </a:rPr>
                        <a:t>SBILIFE</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97.88%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11.4</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78.05%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2109248358"/>
                  </a:ext>
                </a:extLst>
              </a:tr>
              <a:tr h="160236">
                <a:tc>
                  <a:txBody>
                    <a:bodyPr/>
                    <a:lstStyle/>
                    <a:p>
                      <a:pPr algn="ctr" fontAlgn="ctr"/>
                      <a:r>
                        <a:rPr lang="en-IN" sz="700" b="1" i="0" u="none" strike="noStrike">
                          <a:solidFill>
                            <a:srgbClr val="000000"/>
                          </a:solidFill>
                          <a:effectLst/>
                          <a:latin typeface="Calibri" panose="020F0502020204030204" pitchFamily="34" charset="0"/>
                        </a:rPr>
                        <a:t>SBIN</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90.96%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4.5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94.84%</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1860150444"/>
                  </a:ext>
                </a:extLst>
              </a:tr>
              <a:tr h="160236">
                <a:tc>
                  <a:txBody>
                    <a:bodyPr/>
                    <a:lstStyle/>
                    <a:p>
                      <a:pPr algn="ctr" fontAlgn="ctr"/>
                      <a:r>
                        <a:rPr lang="en-IN" sz="700" b="1" i="0" u="none" strike="noStrike">
                          <a:solidFill>
                            <a:srgbClr val="000000"/>
                          </a:solidFill>
                          <a:effectLst/>
                          <a:latin typeface="Calibri" panose="020F0502020204030204" pitchFamily="34" charset="0"/>
                        </a:rPr>
                        <a:t>SHREECEM</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94.48%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215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94.75%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482415771"/>
                  </a:ext>
                </a:extLst>
              </a:tr>
              <a:tr h="160236">
                <a:tc>
                  <a:txBody>
                    <a:bodyPr/>
                    <a:lstStyle/>
                    <a:p>
                      <a:pPr algn="ctr" fontAlgn="ctr"/>
                      <a:r>
                        <a:rPr lang="en-IN" sz="700" b="1" i="0" u="none" strike="noStrike">
                          <a:solidFill>
                            <a:srgbClr val="000000"/>
                          </a:solidFill>
                          <a:effectLst/>
                          <a:latin typeface="Calibri" panose="020F0502020204030204" pitchFamily="34" charset="0"/>
                        </a:rPr>
                        <a:t>SHRIRAMFIN</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98.51%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4.5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dirty="0">
                          <a:solidFill>
                            <a:srgbClr val="000000"/>
                          </a:solidFill>
                          <a:effectLst/>
                          <a:latin typeface="Calibri" panose="020F0502020204030204" pitchFamily="34" charset="0"/>
                        </a:rPr>
                        <a:t>91.21%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362122215"/>
                  </a:ext>
                </a:extLst>
              </a:tr>
            </a:tbl>
          </a:graphicData>
        </a:graphic>
      </p:graphicFrame>
      <p:graphicFrame>
        <p:nvGraphicFramePr>
          <p:cNvPr id="4" name="Table 3">
            <a:extLst>
              <a:ext uri="{FF2B5EF4-FFF2-40B4-BE49-F238E27FC236}">
                <a16:creationId xmlns:a16="http://schemas.microsoft.com/office/drawing/2014/main" id="{A4ABEE34-29D0-E0C1-FF0E-40B93819D0C7}"/>
              </a:ext>
            </a:extLst>
          </p:cNvPr>
          <p:cNvGraphicFramePr>
            <a:graphicFrameLocks noGrp="1"/>
          </p:cNvGraphicFramePr>
          <p:nvPr>
            <p:extLst>
              <p:ext uri="{D42A27DB-BD31-4B8C-83A1-F6EECF244321}">
                <p14:modId xmlns:p14="http://schemas.microsoft.com/office/powerpoint/2010/main" val="249340134"/>
              </p:ext>
            </p:extLst>
          </p:nvPr>
        </p:nvGraphicFramePr>
        <p:xfrm>
          <a:off x="4519389" y="914400"/>
          <a:ext cx="4050680" cy="5768496"/>
        </p:xfrm>
        <a:graphic>
          <a:graphicData uri="http://schemas.openxmlformats.org/drawingml/2006/table">
            <a:tbl>
              <a:tblPr/>
              <a:tblGrid>
                <a:gridCol w="1214037">
                  <a:extLst>
                    <a:ext uri="{9D8B030D-6E8A-4147-A177-3AD203B41FA5}">
                      <a16:colId xmlns:a16="http://schemas.microsoft.com/office/drawing/2014/main" val="4140672142"/>
                    </a:ext>
                  </a:extLst>
                </a:gridCol>
                <a:gridCol w="887181">
                  <a:extLst>
                    <a:ext uri="{9D8B030D-6E8A-4147-A177-3AD203B41FA5}">
                      <a16:colId xmlns:a16="http://schemas.microsoft.com/office/drawing/2014/main" val="1169244053"/>
                    </a:ext>
                  </a:extLst>
                </a:gridCol>
                <a:gridCol w="712079">
                  <a:extLst>
                    <a:ext uri="{9D8B030D-6E8A-4147-A177-3AD203B41FA5}">
                      <a16:colId xmlns:a16="http://schemas.microsoft.com/office/drawing/2014/main" val="2748085038"/>
                    </a:ext>
                  </a:extLst>
                </a:gridCol>
                <a:gridCol w="1237383">
                  <a:extLst>
                    <a:ext uri="{9D8B030D-6E8A-4147-A177-3AD203B41FA5}">
                      <a16:colId xmlns:a16="http://schemas.microsoft.com/office/drawing/2014/main" val="1441974943"/>
                    </a:ext>
                  </a:extLst>
                </a:gridCol>
              </a:tblGrid>
              <a:tr h="160236">
                <a:tc>
                  <a:txBody>
                    <a:bodyPr/>
                    <a:lstStyle/>
                    <a:p>
                      <a:pPr algn="ctr" fontAlgn="ctr"/>
                      <a:r>
                        <a:rPr lang="en-IN" sz="700" b="1" i="0" u="none" strike="noStrike">
                          <a:solidFill>
                            <a:srgbClr val="FFFFFF"/>
                          </a:solidFill>
                          <a:effectLst/>
                          <a:latin typeface="Calibri" panose="020F0502020204030204" pitchFamily="34" charset="0"/>
                        </a:rPr>
                        <a:t>Symbol</a:t>
                      </a:r>
                    </a:p>
                  </a:txBody>
                  <a:tcPr marL="4477" marR="4477" marT="4477" marB="0" anchor="ctr">
                    <a:lnL w="12700" cap="flat" cmpd="sng" algn="ctr">
                      <a:solidFill>
                        <a:srgbClr val="E97132"/>
                      </a:solidFill>
                      <a:prstDash val="solid"/>
                      <a:round/>
                      <a:headEnd type="none" w="med" len="med"/>
                      <a:tailEnd type="none" w="med" len="med"/>
                    </a:lnL>
                    <a:lnR>
                      <a:noFill/>
                    </a:lnR>
                    <a:lnT w="12700" cap="flat" cmpd="sng" algn="ctr">
                      <a:solidFill>
                        <a:srgbClr val="E97132"/>
                      </a:solidFill>
                      <a:prstDash val="solid"/>
                      <a:round/>
                      <a:headEnd type="none" w="med" len="med"/>
                      <a:tailEnd type="none" w="med" len="med"/>
                    </a:lnT>
                    <a:lnB w="12700" cap="flat" cmpd="sng" algn="ctr">
                      <a:solidFill>
                        <a:srgbClr val="E97132"/>
                      </a:solidFill>
                      <a:prstDash val="solid"/>
                      <a:round/>
                      <a:headEnd type="none" w="med" len="med"/>
                      <a:tailEnd type="none" w="med" len="med"/>
                    </a:lnB>
                    <a:solidFill>
                      <a:srgbClr val="F58220"/>
                    </a:solidFill>
                  </a:tcPr>
                </a:tc>
                <a:tc>
                  <a:txBody>
                    <a:bodyPr/>
                    <a:lstStyle/>
                    <a:p>
                      <a:pPr algn="ctr" fontAlgn="ctr"/>
                      <a:r>
                        <a:rPr lang="en-IN" sz="700" b="1" i="0" u="none" strike="noStrike">
                          <a:solidFill>
                            <a:srgbClr val="FFFFFF"/>
                          </a:solidFill>
                          <a:effectLst/>
                          <a:latin typeface="Calibri" panose="020F0502020204030204" pitchFamily="34" charset="0"/>
                        </a:rPr>
                        <a:t>Rollover%</a:t>
                      </a:r>
                    </a:p>
                  </a:txBody>
                  <a:tcPr marL="4477" marR="4477" marT="4477" marB="0" anchor="ctr">
                    <a:lnL>
                      <a:noFill/>
                    </a:lnL>
                    <a:lnR>
                      <a:noFill/>
                    </a:lnR>
                    <a:lnT w="12700" cap="flat" cmpd="sng" algn="ctr">
                      <a:solidFill>
                        <a:srgbClr val="E97132"/>
                      </a:solidFill>
                      <a:prstDash val="solid"/>
                      <a:round/>
                      <a:headEnd type="none" w="med" len="med"/>
                      <a:tailEnd type="none" w="med" len="med"/>
                    </a:lnT>
                    <a:lnB w="12700" cap="flat" cmpd="sng" algn="ctr">
                      <a:solidFill>
                        <a:srgbClr val="E97132"/>
                      </a:solidFill>
                      <a:prstDash val="solid"/>
                      <a:round/>
                      <a:headEnd type="none" w="med" len="med"/>
                      <a:tailEnd type="none" w="med" len="med"/>
                    </a:lnB>
                    <a:solidFill>
                      <a:srgbClr val="F58220"/>
                    </a:solidFill>
                  </a:tcPr>
                </a:tc>
                <a:tc>
                  <a:txBody>
                    <a:bodyPr/>
                    <a:lstStyle/>
                    <a:p>
                      <a:pPr algn="ctr" fontAlgn="ctr"/>
                      <a:r>
                        <a:rPr lang="en-IN" sz="700" b="1" i="0" u="none" strike="noStrike">
                          <a:solidFill>
                            <a:srgbClr val="FFFFFF"/>
                          </a:solidFill>
                          <a:effectLst/>
                          <a:latin typeface="Calibri" panose="020F0502020204030204" pitchFamily="34" charset="0"/>
                        </a:rPr>
                        <a:t>basis</a:t>
                      </a:r>
                    </a:p>
                  </a:txBody>
                  <a:tcPr marL="4477" marR="4477" marT="4477" marB="0" anchor="ctr">
                    <a:lnL>
                      <a:noFill/>
                    </a:lnL>
                    <a:lnR>
                      <a:noFill/>
                    </a:lnR>
                    <a:lnT w="12700" cap="flat" cmpd="sng" algn="ctr">
                      <a:solidFill>
                        <a:srgbClr val="E97132"/>
                      </a:solidFill>
                      <a:prstDash val="solid"/>
                      <a:round/>
                      <a:headEnd type="none" w="med" len="med"/>
                      <a:tailEnd type="none" w="med" len="med"/>
                    </a:lnT>
                    <a:lnB w="12700" cap="flat" cmpd="sng" algn="ctr">
                      <a:solidFill>
                        <a:srgbClr val="E97132"/>
                      </a:solidFill>
                      <a:prstDash val="solid"/>
                      <a:round/>
                      <a:headEnd type="none" w="med" len="med"/>
                      <a:tailEnd type="none" w="med" len="med"/>
                    </a:lnB>
                    <a:solidFill>
                      <a:srgbClr val="F58220"/>
                    </a:solidFill>
                  </a:tcPr>
                </a:tc>
                <a:tc>
                  <a:txBody>
                    <a:bodyPr/>
                    <a:lstStyle/>
                    <a:p>
                      <a:pPr algn="ctr" fontAlgn="ctr"/>
                      <a:r>
                        <a:rPr lang="en-IN" sz="700" b="1" i="0" u="none" strike="noStrike">
                          <a:solidFill>
                            <a:srgbClr val="FFFFFF"/>
                          </a:solidFill>
                          <a:effectLst/>
                          <a:latin typeface="Calibri" panose="020F0502020204030204" pitchFamily="34" charset="0"/>
                        </a:rPr>
                        <a:t>3months average</a:t>
                      </a:r>
                    </a:p>
                  </a:txBody>
                  <a:tcPr marL="4477" marR="4477" marT="4477" marB="0" anchor="ctr">
                    <a:lnL>
                      <a:noFill/>
                    </a:lnL>
                    <a:lnR w="12700" cap="flat" cmpd="sng" algn="ctr">
                      <a:solidFill>
                        <a:srgbClr val="E97132"/>
                      </a:solidFill>
                      <a:prstDash val="solid"/>
                      <a:round/>
                      <a:headEnd type="none" w="med" len="med"/>
                      <a:tailEnd type="none" w="med" len="med"/>
                    </a:lnR>
                    <a:lnT w="12700" cap="flat" cmpd="sng" algn="ctr">
                      <a:solidFill>
                        <a:srgbClr val="E97132"/>
                      </a:solidFill>
                      <a:prstDash val="solid"/>
                      <a:round/>
                      <a:headEnd type="none" w="med" len="med"/>
                      <a:tailEnd type="none" w="med" len="med"/>
                    </a:lnT>
                    <a:lnB w="12700" cap="flat" cmpd="sng" algn="ctr">
                      <a:solidFill>
                        <a:srgbClr val="E97132"/>
                      </a:solidFill>
                      <a:prstDash val="solid"/>
                      <a:round/>
                      <a:headEnd type="none" w="med" len="med"/>
                      <a:tailEnd type="none" w="med" len="med"/>
                    </a:lnB>
                    <a:solidFill>
                      <a:srgbClr val="F58220"/>
                    </a:solidFill>
                  </a:tcPr>
                </a:tc>
                <a:extLst>
                  <a:ext uri="{0D108BD9-81ED-4DB2-BD59-A6C34878D82A}">
                    <a16:rowId xmlns:a16="http://schemas.microsoft.com/office/drawing/2014/main" val="477684520"/>
                  </a:ext>
                </a:extLst>
              </a:tr>
              <a:tr h="160236">
                <a:tc>
                  <a:txBody>
                    <a:bodyPr/>
                    <a:lstStyle/>
                    <a:p>
                      <a:pPr algn="ctr" fontAlgn="ctr"/>
                      <a:r>
                        <a:rPr lang="en-IN" sz="700" b="1" i="0" u="none" strike="noStrike">
                          <a:solidFill>
                            <a:srgbClr val="000000"/>
                          </a:solidFill>
                          <a:effectLst/>
                          <a:latin typeface="Calibri" panose="020F0502020204030204" pitchFamily="34" charset="0"/>
                        </a:rPr>
                        <a:t>SIEMENS</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E97132"/>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95.89%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E97132"/>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13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E97132"/>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93.47%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E97132"/>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3734023429"/>
                  </a:ext>
                </a:extLst>
              </a:tr>
              <a:tr h="160236">
                <a:tc>
                  <a:txBody>
                    <a:bodyPr/>
                    <a:lstStyle/>
                    <a:p>
                      <a:pPr algn="ctr" fontAlgn="ctr"/>
                      <a:r>
                        <a:rPr lang="en-IN" sz="700" b="1" i="0" u="none" strike="noStrike">
                          <a:solidFill>
                            <a:srgbClr val="000000"/>
                          </a:solidFill>
                          <a:effectLst/>
                          <a:latin typeface="Calibri" panose="020F0502020204030204" pitchFamily="34" charset="0"/>
                        </a:rPr>
                        <a:t>SOLARINDS</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96.57%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103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90.82%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3391436371"/>
                  </a:ext>
                </a:extLst>
              </a:tr>
              <a:tr h="160236">
                <a:tc>
                  <a:txBody>
                    <a:bodyPr/>
                    <a:lstStyle/>
                    <a:p>
                      <a:pPr algn="ctr" fontAlgn="ctr"/>
                      <a:r>
                        <a:rPr lang="en-IN" sz="700" b="1" i="0" u="none" strike="noStrike">
                          <a:solidFill>
                            <a:srgbClr val="000000"/>
                          </a:solidFill>
                          <a:effectLst/>
                          <a:latin typeface="Calibri" panose="020F0502020204030204" pitchFamily="34" charset="0"/>
                        </a:rPr>
                        <a:t>SONACOMS</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96.36%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1.9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91.03%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007742741"/>
                  </a:ext>
                </a:extLst>
              </a:tr>
              <a:tr h="160236">
                <a:tc>
                  <a:txBody>
                    <a:bodyPr/>
                    <a:lstStyle/>
                    <a:p>
                      <a:pPr algn="ctr" fontAlgn="ctr"/>
                      <a:r>
                        <a:rPr lang="en-IN" sz="700" b="1" i="0" u="none" strike="noStrike">
                          <a:solidFill>
                            <a:srgbClr val="000000"/>
                          </a:solidFill>
                          <a:effectLst/>
                          <a:latin typeface="Calibri" panose="020F0502020204030204" pitchFamily="34" charset="0"/>
                        </a:rPr>
                        <a:t>SRF</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94.17%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11.4</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93.43%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990109377"/>
                  </a:ext>
                </a:extLst>
              </a:tr>
              <a:tr h="160236">
                <a:tc>
                  <a:txBody>
                    <a:bodyPr/>
                    <a:lstStyle/>
                    <a:p>
                      <a:pPr algn="ctr" fontAlgn="ctr"/>
                      <a:r>
                        <a:rPr lang="en-IN" sz="700" b="1" i="0" u="none" strike="noStrike">
                          <a:solidFill>
                            <a:srgbClr val="000000"/>
                          </a:solidFill>
                          <a:effectLst/>
                          <a:latin typeface="Calibri" panose="020F0502020204030204" pitchFamily="34" charset="0"/>
                        </a:rPr>
                        <a:t>SUNPHARMA</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93.61%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11.3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89.85%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3005966469"/>
                  </a:ext>
                </a:extLst>
              </a:tr>
              <a:tr h="160236">
                <a:tc>
                  <a:txBody>
                    <a:bodyPr/>
                    <a:lstStyle/>
                    <a:p>
                      <a:pPr algn="ctr" fontAlgn="ctr"/>
                      <a:r>
                        <a:rPr lang="en-IN" sz="700" b="1" i="0" u="none" strike="noStrike">
                          <a:solidFill>
                            <a:srgbClr val="000000"/>
                          </a:solidFill>
                          <a:effectLst/>
                          <a:latin typeface="Calibri" panose="020F0502020204030204" pitchFamily="34" charset="0"/>
                        </a:rPr>
                        <a:t>SUPREMEIND</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84.67%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19.3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95.79%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4169156446"/>
                  </a:ext>
                </a:extLst>
              </a:tr>
              <a:tr h="160236">
                <a:tc>
                  <a:txBody>
                    <a:bodyPr/>
                    <a:lstStyle/>
                    <a:p>
                      <a:pPr algn="ctr" fontAlgn="ctr"/>
                      <a:r>
                        <a:rPr lang="en-IN" sz="700" b="1" i="0" u="none" strike="noStrike">
                          <a:solidFill>
                            <a:srgbClr val="000000"/>
                          </a:solidFill>
                          <a:effectLst/>
                          <a:latin typeface="Calibri" panose="020F0502020204030204" pitchFamily="34" charset="0"/>
                        </a:rPr>
                        <a:t>SUZLON</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92.25%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0.23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90.15%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3339389624"/>
                  </a:ext>
                </a:extLst>
              </a:tr>
              <a:tr h="160236">
                <a:tc>
                  <a:txBody>
                    <a:bodyPr/>
                    <a:lstStyle/>
                    <a:p>
                      <a:pPr algn="ctr" fontAlgn="ctr"/>
                      <a:r>
                        <a:rPr lang="en-IN" sz="700" b="1" i="0" u="none" strike="noStrike">
                          <a:solidFill>
                            <a:srgbClr val="000000"/>
                          </a:solidFill>
                          <a:effectLst/>
                          <a:latin typeface="Calibri" panose="020F0502020204030204" pitchFamily="34" charset="0"/>
                        </a:rPr>
                        <a:t>SYNGENE</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96.61%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4.15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91.88%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489501833"/>
                  </a:ext>
                </a:extLst>
              </a:tr>
              <a:tr h="160236">
                <a:tc>
                  <a:txBody>
                    <a:bodyPr/>
                    <a:lstStyle/>
                    <a:p>
                      <a:pPr algn="ctr" fontAlgn="ctr"/>
                      <a:r>
                        <a:rPr lang="en-IN" sz="700" b="1" i="0" u="none" strike="noStrike">
                          <a:solidFill>
                            <a:srgbClr val="000000"/>
                          </a:solidFill>
                          <a:effectLst/>
                          <a:latin typeface="Calibri" panose="020F0502020204030204" pitchFamily="34" charset="0"/>
                        </a:rPr>
                        <a:t>TATACHEM</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0.00%</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0</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91.88%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3693174017"/>
                  </a:ext>
                </a:extLst>
              </a:tr>
              <a:tr h="160236">
                <a:tc>
                  <a:txBody>
                    <a:bodyPr/>
                    <a:lstStyle/>
                    <a:p>
                      <a:pPr algn="ctr" fontAlgn="ctr"/>
                      <a:r>
                        <a:rPr lang="en-IN" sz="700" b="1" i="0" u="none" strike="noStrike">
                          <a:solidFill>
                            <a:srgbClr val="000000"/>
                          </a:solidFill>
                          <a:effectLst/>
                          <a:latin typeface="Calibri" panose="020F0502020204030204" pitchFamily="34" charset="0"/>
                        </a:rPr>
                        <a:t>TATACONSUM</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97.64%</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7.1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89.45%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3617912425"/>
                  </a:ext>
                </a:extLst>
              </a:tr>
              <a:tr h="160236">
                <a:tc>
                  <a:txBody>
                    <a:bodyPr/>
                    <a:lstStyle/>
                    <a:p>
                      <a:pPr algn="ctr" fontAlgn="ctr"/>
                      <a:r>
                        <a:rPr lang="en-IN" sz="700" b="1" i="0" u="none" strike="noStrike">
                          <a:solidFill>
                            <a:srgbClr val="000000"/>
                          </a:solidFill>
                          <a:effectLst/>
                          <a:latin typeface="Calibri" panose="020F0502020204030204" pitchFamily="34" charset="0"/>
                        </a:rPr>
                        <a:t>TATAELXSI</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91.13%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-21.5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89.58%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3451947663"/>
                  </a:ext>
                </a:extLst>
              </a:tr>
              <a:tr h="160236">
                <a:tc>
                  <a:txBody>
                    <a:bodyPr/>
                    <a:lstStyle/>
                    <a:p>
                      <a:pPr algn="ctr" fontAlgn="ctr"/>
                      <a:r>
                        <a:rPr lang="en-IN" sz="700" b="1" i="0" u="none" strike="noStrike">
                          <a:solidFill>
                            <a:srgbClr val="000000"/>
                          </a:solidFill>
                          <a:effectLst/>
                          <a:latin typeface="Calibri" panose="020F0502020204030204" pitchFamily="34" charset="0"/>
                        </a:rPr>
                        <a:t>TATAMOTORS</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84.77%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3.1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90.76%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1808538146"/>
                  </a:ext>
                </a:extLst>
              </a:tr>
              <a:tr h="160236">
                <a:tc>
                  <a:txBody>
                    <a:bodyPr/>
                    <a:lstStyle/>
                    <a:p>
                      <a:pPr algn="ctr" fontAlgn="ctr"/>
                      <a:r>
                        <a:rPr lang="en-IN" sz="700" b="1" i="0" u="none" strike="noStrike">
                          <a:solidFill>
                            <a:srgbClr val="000000"/>
                          </a:solidFill>
                          <a:effectLst/>
                          <a:latin typeface="Calibri" panose="020F0502020204030204" pitchFamily="34" charset="0"/>
                        </a:rPr>
                        <a:t>TATAPOWER</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96.38%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2.6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95.50%</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1226548331"/>
                  </a:ext>
                </a:extLst>
              </a:tr>
              <a:tr h="160236">
                <a:tc>
                  <a:txBody>
                    <a:bodyPr/>
                    <a:lstStyle/>
                    <a:p>
                      <a:pPr algn="ctr" fontAlgn="ctr"/>
                      <a:r>
                        <a:rPr lang="en-IN" sz="700" b="1" i="0" u="none" strike="noStrike">
                          <a:solidFill>
                            <a:srgbClr val="000000"/>
                          </a:solidFill>
                          <a:effectLst/>
                          <a:latin typeface="Calibri" panose="020F0502020204030204" pitchFamily="34" charset="0"/>
                        </a:rPr>
                        <a:t>TATASTEEL</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84.57%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1.3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92.27%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3876794406"/>
                  </a:ext>
                </a:extLst>
              </a:tr>
              <a:tr h="160236">
                <a:tc>
                  <a:txBody>
                    <a:bodyPr/>
                    <a:lstStyle/>
                    <a:p>
                      <a:pPr algn="ctr" fontAlgn="ctr"/>
                      <a:r>
                        <a:rPr lang="en-IN" sz="700" b="1" i="0" u="none" strike="noStrike">
                          <a:solidFill>
                            <a:srgbClr val="000000"/>
                          </a:solidFill>
                          <a:effectLst/>
                          <a:latin typeface="Calibri" panose="020F0502020204030204" pitchFamily="34" charset="0"/>
                        </a:rPr>
                        <a:t>TATATECH</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96.27%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4.35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90.20%</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4241786328"/>
                  </a:ext>
                </a:extLst>
              </a:tr>
              <a:tr h="160236">
                <a:tc>
                  <a:txBody>
                    <a:bodyPr/>
                    <a:lstStyle/>
                    <a:p>
                      <a:pPr algn="ctr" fontAlgn="ctr"/>
                      <a:r>
                        <a:rPr lang="en-IN" sz="700" b="1" i="0" u="none" strike="noStrike">
                          <a:solidFill>
                            <a:srgbClr val="000000"/>
                          </a:solidFill>
                          <a:effectLst/>
                          <a:latin typeface="Calibri" panose="020F0502020204030204" pitchFamily="34" charset="0"/>
                        </a:rPr>
                        <a:t>TCS</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93.60%</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8.8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59.32%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3583856135"/>
                  </a:ext>
                </a:extLst>
              </a:tr>
              <a:tr h="160236">
                <a:tc>
                  <a:txBody>
                    <a:bodyPr/>
                    <a:lstStyle/>
                    <a:p>
                      <a:pPr algn="ctr" fontAlgn="ctr"/>
                      <a:r>
                        <a:rPr lang="en-IN" sz="700" b="1" i="0" u="none" strike="noStrike">
                          <a:solidFill>
                            <a:srgbClr val="000000"/>
                          </a:solidFill>
                          <a:effectLst/>
                          <a:latin typeface="Calibri" panose="020F0502020204030204" pitchFamily="34" charset="0"/>
                        </a:rPr>
                        <a:t>TECHM</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89.41%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7.5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96.01%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1478147571"/>
                  </a:ext>
                </a:extLst>
              </a:tr>
              <a:tr h="160236">
                <a:tc>
                  <a:txBody>
                    <a:bodyPr/>
                    <a:lstStyle/>
                    <a:p>
                      <a:pPr algn="ctr" fontAlgn="ctr"/>
                      <a:r>
                        <a:rPr lang="en-IN" sz="700" b="1" i="0" u="none" strike="noStrike">
                          <a:solidFill>
                            <a:srgbClr val="000000"/>
                          </a:solidFill>
                          <a:effectLst/>
                          <a:latin typeface="Calibri" panose="020F0502020204030204" pitchFamily="34" charset="0"/>
                        </a:rPr>
                        <a:t>TIINDIA</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97.91%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22.1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92.43%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1426958831"/>
                  </a:ext>
                </a:extLst>
              </a:tr>
              <a:tr h="160236">
                <a:tc>
                  <a:txBody>
                    <a:bodyPr/>
                    <a:lstStyle/>
                    <a:p>
                      <a:pPr algn="ctr" fontAlgn="ctr"/>
                      <a:r>
                        <a:rPr lang="en-IN" sz="700" b="1" i="0" u="none" strike="noStrike">
                          <a:solidFill>
                            <a:srgbClr val="000000"/>
                          </a:solidFill>
                          <a:effectLst/>
                          <a:latin typeface="Calibri" panose="020F0502020204030204" pitchFamily="34" charset="0"/>
                        </a:rPr>
                        <a:t>TITAGARH</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96.07%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5.6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94.97%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623563850"/>
                  </a:ext>
                </a:extLst>
              </a:tr>
              <a:tr h="160236">
                <a:tc>
                  <a:txBody>
                    <a:bodyPr/>
                    <a:lstStyle/>
                    <a:p>
                      <a:pPr algn="ctr" fontAlgn="ctr"/>
                      <a:r>
                        <a:rPr lang="en-IN" sz="700" b="1" i="0" u="none" strike="noStrike">
                          <a:solidFill>
                            <a:srgbClr val="000000"/>
                          </a:solidFill>
                          <a:effectLst/>
                          <a:latin typeface="Calibri" panose="020F0502020204030204" pitchFamily="34" charset="0"/>
                        </a:rPr>
                        <a:t>TITAN</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96.11%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24</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95.81%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3834323446"/>
                  </a:ext>
                </a:extLst>
              </a:tr>
              <a:tr h="160236">
                <a:tc>
                  <a:txBody>
                    <a:bodyPr/>
                    <a:lstStyle/>
                    <a:p>
                      <a:pPr algn="ctr" fontAlgn="ctr"/>
                      <a:r>
                        <a:rPr lang="en-IN" sz="700" b="1" i="0" u="none" strike="noStrike">
                          <a:solidFill>
                            <a:srgbClr val="000000"/>
                          </a:solidFill>
                          <a:effectLst/>
                          <a:latin typeface="Calibri" panose="020F0502020204030204" pitchFamily="34" charset="0"/>
                        </a:rPr>
                        <a:t>TORNTPHARM</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97.50%</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20.4</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91.06%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594674812"/>
                  </a:ext>
                </a:extLst>
              </a:tr>
              <a:tr h="160236">
                <a:tc>
                  <a:txBody>
                    <a:bodyPr/>
                    <a:lstStyle/>
                    <a:p>
                      <a:pPr algn="ctr" fontAlgn="ctr"/>
                      <a:r>
                        <a:rPr lang="en-IN" sz="700" b="1" i="0" u="none" strike="noStrike">
                          <a:solidFill>
                            <a:srgbClr val="000000"/>
                          </a:solidFill>
                          <a:effectLst/>
                          <a:latin typeface="Calibri" panose="020F0502020204030204" pitchFamily="34" charset="0"/>
                        </a:rPr>
                        <a:t>TORNTPOWER</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91.36%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8.7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93.76%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1495241780"/>
                  </a:ext>
                </a:extLst>
              </a:tr>
              <a:tr h="160236">
                <a:tc>
                  <a:txBody>
                    <a:bodyPr/>
                    <a:lstStyle/>
                    <a:p>
                      <a:pPr algn="ctr" fontAlgn="ctr"/>
                      <a:r>
                        <a:rPr lang="en-IN" sz="700" b="1" i="0" u="none" strike="noStrike">
                          <a:solidFill>
                            <a:srgbClr val="000000"/>
                          </a:solidFill>
                          <a:effectLst/>
                          <a:latin typeface="Calibri" panose="020F0502020204030204" pitchFamily="34" charset="0"/>
                        </a:rPr>
                        <a:t>TRENT</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86.81%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28.5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93.23%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1186487467"/>
                  </a:ext>
                </a:extLst>
              </a:tr>
              <a:tr h="160236">
                <a:tc>
                  <a:txBody>
                    <a:bodyPr/>
                    <a:lstStyle/>
                    <a:p>
                      <a:pPr algn="ctr" fontAlgn="ctr"/>
                      <a:r>
                        <a:rPr lang="en-IN" sz="700" b="1" i="0" u="none" strike="noStrike">
                          <a:solidFill>
                            <a:srgbClr val="000000"/>
                          </a:solidFill>
                          <a:effectLst/>
                          <a:latin typeface="Calibri" panose="020F0502020204030204" pitchFamily="34" charset="0"/>
                        </a:rPr>
                        <a:t>TVSMOTOR</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96.34%</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25.1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88.22%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686847438"/>
                  </a:ext>
                </a:extLst>
              </a:tr>
              <a:tr h="160236">
                <a:tc>
                  <a:txBody>
                    <a:bodyPr/>
                    <a:lstStyle/>
                    <a:p>
                      <a:pPr algn="ctr" fontAlgn="ctr"/>
                      <a:r>
                        <a:rPr lang="en-IN" sz="700" b="1" i="0" u="none" strike="noStrike">
                          <a:solidFill>
                            <a:srgbClr val="000000"/>
                          </a:solidFill>
                          <a:effectLst/>
                          <a:latin typeface="Calibri" panose="020F0502020204030204" pitchFamily="34" charset="0"/>
                        </a:rPr>
                        <a:t>ULTRACEMCO</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90.26%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61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88.29%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522054504"/>
                  </a:ext>
                </a:extLst>
              </a:tr>
              <a:tr h="160236">
                <a:tc>
                  <a:txBody>
                    <a:bodyPr/>
                    <a:lstStyle/>
                    <a:p>
                      <a:pPr algn="ctr" fontAlgn="ctr"/>
                      <a:r>
                        <a:rPr lang="en-IN" sz="700" b="1" i="0" u="none" strike="noStrike">
                          <a:solidFill>
                            <a:srgbClr val="000000"/>
                          </a:solidFill>
                          <a:effectLst/>
                          <a:latin typeface="Calibri" panose="020F0502020204030204" pitchFamily="34" charset="0"/>
                        </a:rPr>
                        <a:t>UNIONBANK</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97.41%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0.88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90.90%</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2757201665"/>
                  </a:ext>
                </a:extLst>
              </a:tr>
              <a:tr h="160236">
                <a:tc>
                  <a:txBody>
                    <a:bodyPr/>
                    <a:lstStyle/>
                    <a:p>
                      <a:pPr algn="ctr" fontAlgn="ctr"/>
                      <a:r>
                        <a:rPr lang="en-IN" sz="700" b="1" i="0" u="none" strike="noStrike">
                          <a:solidFill>
                            <a:srgbClr val="000000"/>
                          </a:solidFill>
                          <a:effectLst/>
                          <a:latin typeface="Calibri" panose="020F0502020204030204" pitchFamily="34" charset="0"/>
                        </a:rPr>
                        <a:t>UNITDSPR</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95.08%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12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94.36%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637478083"/>
                  </a:ext>
                </a:extLst>
              </a:tr>
              <a:tr h="160236">
                <a:tc>
                  <a:txBody>
                    <a:bodyPr/>
                    <a:lstStyle/>
                    <a:p>
                      <a:pPr algn="ctr" fontAlgn="ctr"/>
                      <a:r>
                        <a:rPr lang="en-IN" sz="700" b="1" i="0" u="none" strike="noStrike">
                          <a:solidFill>
                            <a:srgbClr val="000000"/>
                          </a:solidFill>
                          <a:effectLst/>
                          <a:latin typeface="Calibri" panose="020F0502020204030204" pitchFamily="34" charset="0"/>
                        </a:rPr>
                        <a:t>UNOMINDA</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98.00%</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4.1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92.75%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2078266342"/>
                  </a:ext>
                </a:extLst>
              </a:tr>
              <a:tr h="160236">
                <a:tc>
                  <a:txBody>
                    <a:bodyPr/>
                    <a:lstStyle/>
                    <a:p>
                      <a:pPr algn="ctr" fontAlgn="ctr"/>
                      <a:r>
                        <a:rPr lang="en-IN" sz="700" b="1" i="0" u="none" strike="noStrike">
                          <a:solidFill>
                            <a:srgbClr val="000000"/>
                          </a:solidFill>
                          <a:effectLst/>
                          <a:latin typeface="Calibri" panose="020F0502020204030204" pitchFamily="34" charset="0"/>
                        </a:rPr>
                        <a:t>UPL</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92.63%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4.6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88.49%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1236739075"/>
                  </a:ext>
                </a:extLst>
              </a:tr>
              <a:tr h="160236">
                <a:tc>
                  <a:txBody>
                    <a:bodyPr/>
                    <a:lstStyle/>
                    <a:p>
                      <a:pPr algn="ctr" fontAlgn="ctr"/>
                      <a:r>
                        <a:rPr lang="en-IN" sz="700" b="1" i="0" u="none" strike="noStrike">
                          <a:solidFill>
                            <a:srgbClr val="000000"/>
                          </a:solidFill>
                          <a:effectLst/>
                          <a:latin typeface="Calibri" panose="020F0502020204030204" pitchFamily="34" charset="0"/>
                        </a:rPr>
                        <a:t>VBL</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91.09%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3.25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92.62%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3533602502"/>
                  </a:ext>
                </a:extLst>
              </a:tr>
              <a:tr h="160236">
                <a:tc>
                  <a:txBody>
                    <a:bodyPr/>
                    <a:lstStyle/>
                    <a:p>
                      <a:pPr algn="ctr" fontAlgn="ctr"/>
                      <a:r>
                        <a:rPr lang="en-IN" sz="700" b="1" i="0" u="none" strike="noStrike">
                          <a:solidFill>
                            <a:srgbClr val="000000"/>
                          </a:solidFill>
                          <a:effectLst/>
                          <a:latin typeface="Calibri" panose="020F0502020204030204" pitchFamily="34" charset="0"/>
                        </a:rPr>
                        <a:t>VEDL</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97.71%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3.3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83.76%</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548435846"/>
                  </a:ext>
                </a:extLst>
              </a:tr>
              <a:tr h="160236">
                <a:tc>
                  <a:txBody>
                    <a:bodyPr/>
                    <a:lstStyle/>
                    <a:p>
                      <a:pPr algn="ctr" fontAlgn="ctr"/>
                      <a:r>
                        <a:rPr lang="en-IN" sz="700" b="1" i="0" u="none" strike="noStrike">
                          <a:solidFill>
                            <a:srgbClr val="000000"/>
                          </a:solidFill>
                          <a:effectLst/>
                          <a:latin typeface="Calibri" panose="020F0502020204030204" pitchFamily="34" charset="0"/>
                        </a:rPr>
                        <a:t>VOLTAS</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95.89%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-15.7</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94.71%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1070326936"/>
                  </a:ext>
                </a:extLst>
              </a:tr>
              <a:tr h="160236">
                <a:tc>
                  <a:txBody>
                    <a:bodyPr/>
                    <a:lstStyle/>
                    <a:p>
                      <a:pPr algn="ctr" fontAlgn="ctr"/>
                      <a:r>
                        <a:rPr lang="en-IN" sz="700" b="1" i="0" u="none" strike="noStrike">
                          <a:solidFill>
                            <a:srgbClr val="000000"/>
                          </a:solidFill>
                          <a:effectLst/>
                          <a:latin typeface="Calibri" panose="020F0502020204030204" pitchFamily="34" charset="0"/>
                        </a:rPr>
                        <a:t>WIPRO</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96.53%</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86.81%</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223284169"/>
                  </a:ext>
                </a:extLst>
              </a:tr>
              <a:tr h="160236">
                <a:tc>
                  <a:txBody>
                    <a:bodyPr/>
                    <a:lstStyle/>
                    <a:p>
                      <a:pPr algn="ctr" fontAlgn="ctr"/>
                      <a:r>
                        <a:rPr lang="en-IN" sz="700" b="1" i="0" u="none" strike="noStrike">
                          <a:solidFill>
                            <a:srgbClr val="000000"/>
                          </a:solidFill>
                          <a:effectLst/>
                          <a:latin typeface="Calibri" panose="020F0502020204030204" pitchFamily="34" charset="0"/>
                        </a:rPr>
                        <a:t>YESBANK</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96.28%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0.12</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700" b="0" i="0" u="none" strike="noStrike">
                          <a:solidFill>
                            <a:srgbClr val="000000"/>
                          </a:solidFill>
                          <a:effectLst/>
                          <a:latin typeface="Calibri" panose="020F0502020204030204" pitchFamily="34" charset="0"/>
                        </a:rPr>
                        <a:t>93.45%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920407225"/>
                  </a:ext>
                </a:extLst>
              </a:tr>
              <a:tr h="160236">
                <a:tc>
                  <a:txBody>
                    <a:bodyPr/>
                    <a:lstStyle/>
                    <a:p>
                      <a:pPr algn="ctr" fontAlgn="ctr"/>
                      <a:r>
                        <a:rPr lang="en-IN" sz="700" b="1" i="0" u="none" strike="noStrike">
                          <a:solidFill>
                            <a:srgbClr val="000000"/>
                          </a:solidFill>
                          <a:effectLst/>
                          <a:latin typeface="Calibri" panose="020F0502020204030204" pitchFamily="34" charset="0"/>
                        </a:rPr>
                        <a:t>ZYDUSLIFE</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96.88%</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a:solidFill>
                            <a:srgbClr val="000000"/>
                          </a:solidFill>
                          <a:effectLst/>
                          <a:latin typeface="Calibri" panose="020F0502020204030204" pitchFamily="34" charset="0"/>
                        </a:rPr>
                        <a:t>7.05</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700" b="0" i="0" u="none" strike="noStrike" dirty="0">
                          <a:solidFill>
                            <a:srgbClr val="000000"/>
                          </a:solidFill>
                          <a:effectLst/>
                          <a:latin typeface="Calibri" panose="020F0502020204030204" pitchFamily="34" charset="0"/>
                        </a:rPr>
                        <a:t>90.89%</a:t>
                      </a:r>
                    </a:p>
                  </a:txBody>
                  <a:tcPr marL="4477" marR="4477" marT="4477"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3107332872"/>
                  </a:ext>
                </a:extLst>
              </a:tr>
            </a:tbl>
          </a:graphicData>
        </a:graphic>
      </p:graphicFrame>
    </p:spTree>
    <p:extLst>
      <p:ext uri="{BB962C8B-B14F-4D97-AF65-F5344CB8AC3E}">
        <p14:creationId xmlns:p14="http://schemas.microsoft.com/office/powerpoint/2010/main" val="4055718100"/>
      </p:ext>
    </p:extLst>
  </p:cSld>
  <p:clrMapOvr>
    <a:masterClrMapping/>
  </p:clrMapOvr>
  <p:transition>
    <p:zoom dir="in"/>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65330F4-A702-4C7E-EB41-72DA59960C3E}"/>
              </a:ext>
            </a:extLst>
          </p:cNvPr>
          <p:cNvSpPr txBox="1"/>
          <p:nvPr/>
        </p:nvSpPr>
        <p:spPr>
          <a:xfrm>
            <a:off x="1" y="0"/>
            <a:ext cx="12191999" cy="769441"/>
          </a:xfrm>
          <a:prstGeom prst="rect">
            <a:avLst/>
          </a:prstGeom>
          <a:noFill/>
        </p:spPr>
        <p:txBody>
          <a:bodyPr wrap="square" rtlCol="0">
            <a:spAutoFit/>
          </a:bodyPr>
          <a:lstStyle/>
          <a:p>
            <a:pPr algn="ctr"/>
            <a:r>
              <a:rPr lang="en-US" sz="4400" b="1" u="none" dirty="0">
                <a:solidFill>
                  <a:schemeClr val="bg1"/>
                </a:solidFill>
                <a:effectLst>
                  <a:outerShdw blurRad="38100" dist="38100" dir="2700000" algn="tl">
                    <a:srgbClr val="000000">
                      <a:alpha val="43137"/>
                    </a:srgbClr>
                  </a:outerShdw>
                </a:effectLst>
                <a:latin typeface="+mj-lt"/>
                <a:ea typeface="Verdana" pitchFamily="34" charset="0"/>
              </a:rPr>
              <a:t>Disclaimer</a:t>
            </a:r>
            <a:endParaRPr lang="en-IN" sz="2500" b="1" dirty="0">
              <a:solidFill>
                <a:schemeClr val="bg1"/>
              </a:solidFill>
              <a:latin typeface="+mj-lt"/>
            </a:endParaRPr>
          </a:p>
        </p:txBody>
      </p:sp>
      <p:cxnSp>
        <p:nvCxnSpPr>
          <p:cNvPr id="4" name="Straight Connector 3">
            <a:extLst>
              <a:ext uri="{FF2B5EF4-FFF2-40B4-BE49-F238E27FC236}">
                <a16:creationId xmlns:a16="http://schemas.microsoft.com/office/drawing/2014/main" id="{2A75AEA3-64ED-C28D-F56E-D6309FAEB646}"/>
              </a:ext>
            </a:extLst>
          </p:cNvPr>
          <p:cNvCxnSpPr/>
          <p:nvPr/>
        </p:nvCxnSpPr>
        <p:spPr>
          <a:xfrm>
            <a:off x="361507" y="5358809"/>
            <a:ext cx="11451265" cy="0"/>
          </a:xfrm>
          <a:prstGeom prst="line">
            <a:avLst/>
          </a:prstGeom>
          <a:ln w="63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D3CD76F3-7F25-8450-E7FA-2C683B4693C0}"/>
              </a:ext>
            </a:extLst>
          </p:cNvPr>
          <p:cNvSpPr>
            <a:spLocks noChangeArrowheads="1"/>
          </p:cNvSpPr>
          <p:nvPr/>
        </p:nvSpPr>
        <p:spPr bwMode="auto">
          <a:xfrm>
            <a:off x="276446" y="999813"/>
            <a:ext cx="11621385" cy="5346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6177" tIns="38088" rIns="76177" bIns="38088">
            <a:spAutoFit/>
          </a:bodyPr>
          <a:lstStyle>
            <a:defPPr>
              <a:defRPr lang="en-US"/>
            </a:defPPr>
            <a:lvl1pPr marL="0" algn="l" defTabSz="914400" rtl="0" eaLnBrk="1" latinLnBrk="0" hangingPunct="1">
              <a:spcBef>
                <a:spcPct val="20000"/>
              </a:spcBef>
              <a:buFont typeface="Arial" panose="020B0604020202020204" pitchFamily="34" charset="0"/>
              <a:buChar char="•"/>
              <a:defRPr sz="3100" kern="1200">
                <a:solidFill>
                  <a:schemeClr val="tx1"/>
                </a:solidFill>
                <a:latin typeface="Calibri" panose="020F050202020403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900" kern="1200">
                <a:solidFill>
                  <a:schemeClr val="tx1"/>
                </a:solidFill>
                <a:latin typeface="Calibri" panose="020F050202020403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Calibri" panose="020F050202020403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Calibri" panose="020F050202020403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Calibri" panose="020F0502020204030204" pitchFamily="34" charset="0"/>
                <a:ea typeface="+mn-ea"/>
                <a:cs typeface="+mn-cs"/>
              </a:defRPr>
            </a:lvl5pPr>
            <a:lvl6pPr marL="2514600" indent="-22860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6pPr>
            <a:lvl7pPr marL="2971800" indent="-22860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7pPr>
            <a:lvl8pPr marL="3429000" indent="-22860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8pPr>
            <a:lvl9pPr marL="3886200" indent="-22860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9pPr>
          </a:lstStyle>
          <a:p>
            <a:pPr marR="0" algn="just" rtl="0">
              <a:buNone/>
            </a:pPr>
            <a:endParaRPr lang="en-US" sz="1200" b="0" i="0" u="none" strike="noStrike" baseline="30000" dirty="0">
              <a:solidFill>
                <a:srgbClr val="5E5E5E"/>
              </a:solidFill>
              <a:latin typeface="+mj-lt"/>
            </a:endParaRPr>
          </a:p>
          <a:p>
            <a:pPr marR="0" algn="just" rtl="0">
              <a:buNone/>
            </a:pPr>
            <a:r>
              <a:rPr lang="en-US" sz="1200" b="0" i="0" u="none" strike="noStrike" baseline="30000" dirty="0">
                <a:solidFill>
                  <a:srgbClr val="5E5E5E"/>
                </a:solidFill>
                <a:latin typeface="+mj-lt"/>
              </a:rPr>
              <a:t>This information/document has been prepared by </a:t>
            </a:r>
            <a:r>
              <a:rPr lang="en-US" sz="1200" b="0" i="0" u="none" strike="noStrike" baseline="30000" dirty="0" err="1">
                <a:solidFill>
                  <a:srgbClr val="5E5E5E"/>
                </a:solidFill>
                <a:latin typeface="+mj-lt"/>
              </a:rPr>
              <a:t>Sharekhan</a:t>
            </a:r>
            <a:r>
              <a:rPr lang="en-US" sz="1200" b="0" i="0" u="none" strike="noStrike" baseline="30000" dirty="0">
                <a:solidFill>
                  <a:srgbClr val="5E5E5E"/>
                </a:solidFill>
                <a:latin typeface="+mj-lt"/>
              </a:rPr>
              <a:t> Ltd. (SHAREKHAN) and is intended for use only by the person or entity to which it is addressed to. This Document may contain confidential and/or privileged material and is not for any type of circulation and any review, retransmission, or any other use is strictly prohibited. This information/ document is subject to changes without prior notice. </a:t>
            </a:r>
          </a:p>
          <a:p>
            <a:pPr marR="0" algn="just" rtl="0">
              <a:buNone/>
            </a:pPr>
            <a:r>
              <a:rPr lang="en-US" sz="1200" b="0" i="0" u="none" strike="noStrike" baseline="30000" dirty="0">
                <a:solidFill>
                  <a:srgbClr val="5E5E5E"/>
                </a:solidFill>
                <a:latin typeface="+mj-lt"/>
              </a:rPr>
              <a:t>Recommendation in reports based on technical and derivatives analysis is based on studying charts of a stock’s price movement, trading volume, outstanding positions, as opposed to focusing on a company’s fundamentals and as such, may not match with a report on a company’s fundamentals. However, this would only apply for information/document focused on technical and derivatives research and shall not apply to reports/documents/information focused on fundamental research. </a:t>
            </a:r>
          </a:p>
          <a:p>
            <a:pPr marR="0" algn="just" rtl="0">
              <a:buNone/>
            </a:pPr>
            <a:r>
              <a:rPr lang="en-US" sz="1200" b="0" i="0" u="none" strike="noStrike" baseline="30000" dirty="0">
                <a:solidFill>
                  <a:srgbClr val="5E5E5E"/>
                </a:solidFill>
                <a:latin typeface="+mj-lt"/>
              </a:rPr>
              <a:t>This information/document does not constitute an offer to sell or solicitation for the purchase or sale of any financial instrument or as an official confirmation of any transaction. Though disseminated to all customers who are due to receive the same, not all customers may receive this report at the same time. SHAREKHAN will not treat recipients as customers by virtue of their receiving this information/report.</a:t>
            </a:r>
          </a:p>
          <a:p>
            <a:pPr marR="0" algn="just" rtl="0">
              <a:buNone/>
            </a:pPr>
            <a:r>
              <a:rPr lang="en-US" sz="1200" b="0" i="0" u="none" strike="noStrike" baseline="30000" dirty="0">
                <a:solidFill>
                  <a:srgbClr val="5E5E5E"/>
                </a:solidFill>
                <a:latin typeface="+mj-lt"/>
              </a:rPr>
              <a:t>The information contained herein is obtained from publicly available data or other sources believed to be reliable and SHAREKHAN has not independently verified the accuracy and completeness of the said data and hence it should not be relied upon as such. While we would </a:t>
            </a:r>
            <a:r>
              <a:rPr lang="en-US" sz="1200" b="0" i="0" u="none" strike="noStrike" baseline="30000" dirty="0" err="1">
                <a:solidFill>
                  <a:srgbClr val="5E5E5E"/>
                </a:solidFill>
                <a:latin typeface="+mj-lt"/>
              </a:rPr>
              <a:t>endeavour</a:t>
            </a:r>
            <a:r>
              <a:rPr lang="en-US" sz="1200" b="0" i="0" u="none" strike="noStrike" baseline="30000" dirty="0">
                <a:solidFill>
                  <a:srgbClr val="5E5E5E"/>
                </a:solidFill>
                <a:latin typeface="+mj-lt"/>
              </a:rPr>
              <a:t> to update the information herein on reasonable basis, SHAREKHAN, its subsidiaries and associated companies, their directors and employees (“SHAREKHAN and affiliates”) are under no obligation to update or keep the information current. Also, there may be regulatory, compliance, or other reasons that may prevent SHAREKHAN and affiliates from doing so. This document is prepared for assistance only and is not intended to be and must not alone be taken as the basis for an investment decision. Recipients of this report should also be aware that past performance is not necessarily a guide to future performance and value of investments can go down as well. The user assumes the entire risk of any use made of this information. Each recipient of this document should make such investigations as it deems necessary to arrive at an independent evaluation of an investment in the securities of companies referred to in this document (including the merits and risks involved) and should consult its own advisors to determine the merits and risks of such an investment. The investment discussed or views expressed may not be suitable for all investors. We do not undertake to advise you as to any change of our views. Affiliates of </a:t>
            </a:r>
            <a:r>
              <a:rPr lang="en-US" sz="1200" b="0" i="0" u="none" strike="noStrike" baseline="30000" dirty="0" err="1">
                <a:solidFill>
                  <a:srgbClr val="5E5E5E"/>
                </a:solidFill>
                <a:latin typeface="+mj-lt"/>
              </a:rPr>
              <a:t>Sharekhan</a:t>
            </a:r>
            <a:r>
              <a:rPr lang="en-US" sz="1200" b="0" i="0" u="none" strike="noStrike" baseline="30000" dirty="0">
                <a:solidFill>
                  <a:srgbClr val="5E5E5E"/>
                </a:solidFill>
                <a:latin typeface="+mj-lt"/>
              </a:rPr>
              <a:t> may have issued other recommendations/ reports that are inconsistent with and reach different conclusions from the information presented in this recommendations/report.</a:t>
            </a:r>
          </a:p>
          <a:p>
            <a:pPr marR="0" algn="just" rtl="0">
              <a:buNone/>
            </a:pPr>
            <a:r>
              <a:rPr lang="en-US" sz="1200" b="0" i="0" u="none" strike="noStrike" baseline="30000" dirty="0">
                <a:solidFill>
                  <a:srgbClr val="5E5E5E"/>
                </a:solidFill>
                <a:latin typeface="+mj-lt"/>
              </a:rPr>
              <a:t>This information/recommendation/report is not directed or intended for distribution to, or use by, any person or entity who is a citizen or resident of or located in any locality, state, country or other jurisdiction, where such distribution, publication, availability or use would be contrary to law, regulation or which would subject SHAREKHAN and affiliates to any registration or licensing requirement within such jurisdiction. The securities described herein may or may not be eligible for sale in all jurisdictions or to certain category of investors. Persons in whose possession this document may come are required to inform themselves of and to observe such restriction. </a:t>
            </a:r>
          </a:p>
          <a:p>
            <a:pPr marR="0" algn="just" rtl="0">
              <a:buNone/>
            </a:pPr>
            <a:r>
              <a:rPr lang="en-US" sz="1200" b="0" i="0" u="none" strike="noStrike" baseline="30000" dirty="0">
                <a:solidFill>
                  <a:srgbClr val="5E5E5E"/>
                </a:solidFill>
                <a:latin typeface="+mj-lt"/>
              </a:rPr>
              <a:t>The analyst certifies that the analyst might have dealt or traded directly or indirectly in securities of the company and that all the views expressed in this document accurately reflect his or her personal views about the subject company or companies and its or their securities and do not necessarily reflect those of SHAREKHAN. The analyst and SHAREKHAN further certifies that either he or his relatives or </a:t>
            </a:r>
            <a:r>
              <a:rPr lang="en-US" sz="1200" b="0" i="0" u="none" strike="noStrike" baseline="30000" dirty="0" err="1">
                <a:solidFill>
                  <a:srgbClr val="5E5E5E"/>
                </a:solidFill>
                <a:latin typeface="+mj-lt"/>
              </a:rPr>
              <a:t>Sharekhan</a:t>
            </a:r>
            <a:r>
              <a:rPr lang="en-US" sz="1200" b="0" i="0" u="none" strike="noStrike" baseline="30000" dirty="0">
                <a:solidFill>
                  <a:srgbClr val="5E5E5E"/>
                </a:solidFill>
                <a:latin typeface="+mj-lt"/>
              </a:rPr>
              <a:t> associates might have direct or indirect financial interest or might have actual or beneficial ownership of 1% or more in the securities of the company at the end of the month immediately preceding the date of publication of the research report. The analyst and SHAREKHAN encourages independence in research report/ material preparation and strives to minimize conflict in preparation of research report. The analyst and SHAREKHAN does not have any material conflict of interest or has not served as officer, director or employee or engaged in market making activity of the company. The analyst and SHAREKHAN has not been a part of the team which has managed or co-managed the public offerings of the company, and no part of the analyst’s compensation was, is or will be, directly or indirectly related to specific recommendations or views expressed in this document. </a:t>
            </a:r>
            <a:r>
              <a:rPr lang="en-US" sz="1200" b="0" i="0" u="none" strike="noStrike" baseline="30000" dirty="0" err="1">
                <a:solidFill>
                  <a:srgbClr val="5E5E5E"/>
                </a:solidFill>
                <a:latin typeface="+mj-lt"/>
              </a:rPr>
              <a:t>Sharekhan</a:t>
            </a:r>
            <a:r>
              <a:rPr lang="en-US" sz="1200" b="0" i="0" u="none" strike="noStrike" baseline="30000" dirty="0">
                <a:solidFill>
                  <a:srgbClr val="5E5E5E"/>
                </a:solidFill>
                <a:latin typeface="+mj-lt"/>
              </a:rPr>
              <a:t> Ltd or its associates or analysts have not received any compensation for investment banking, merchant banking, brokerage services or any compensation or other benefits from the subject company or from third party in the past twelve months in connection with the research report. </a:t>
            </a:r>
          </a:p>
          <a:p>
            <a:pPr marR="0" algn="just" rtl="0">
              <a:buNone/>
            </a:pPr>
            <a:r>
              <a:rPr lang="en-US" sz="1200" b="0" i="0" u="none" strike="noStrike" baseline="30000" dirty="0">
                <a:solidFill>
                  <a:srgbClr val="5E5E5E"/>
                </a:solidFill>
                <a:latin typeface="+mj-lt"/>
              </a:rPr>
              <a:t>Either SHAREKHAN or its affiliates or its directors or employees / representatives / clients or their relatives may have position(s), make market, act as principal or engage in transactions of purchase or sell of securities, from time to time or may be materially interested in any of the securities or related securities referred to in this report and they may have used the information set forth herein before publication. SHAREKHAN may from time to time solicit from, or perform investment banking, or other services for, any company mentioned herein. Without limiting any of the foregoing, in no event shall SHAREKHAN, any of its affiliates or any third party involved in, or related to, computing or compiling the information have any liability for any damages of any kind.</a:t>
            </a:r>
          </a:p>
          <a:p>
            <a:pPr marR="0" algn="just" rtl="0">
              <a:buNone/>
            </a:pPr>
            <a:r>
              <a:rPr lang="en-US" sz="1200" b="0" i="0" u="none" strike="noStrike" baseline="30000" dirty="0">
                <a:solidFill>
                  <a:srgbClr val="5E5E5E"/>
                </a:solidFill>
                <a:latin typeface="+mj-lt"/>
              </a:rPr>
              <a:t>Forward-looking statements (if any) are provided to allow potential investors the opportunity to understand management’s beliefs and opinions in respect of the future so that they may use such beliefs and opinions as one factor in evaluating an investment. These statements are not a guarantee of future performance and undue reliance should not be placed on them. Such forward-looking statements necessarily involve known and unknown risks and uncertainties, which may cause actual performance and financial results in future periods to differ materially from any projections of future performance or result expressed or implied by such forward-looking statements. </a:t>
            </a:r>
            <a:r>
              <a:rPr lang="en-US" sz="1200" b="0" i="0" u="none" strike="noStrike" baseline="30000" dirty="0" err="1">
                <a:solidFill>
                  <a:srgbClr val="5E5E5E"/>
                </a:solidFill>
                <a:latin typeface="+mj-lt"/>
              </a:rPr>
              <a:t>Sharekhan</a:t>
            </a:r>
            <a:r>
              <a:rPr lang="en-US" sz="1200" b="0" i="0" u="none" strike="noStrike" baseline="30000" dirty="0">
                <a:solidFill>
                  <a:srgbClr val="5E5E5E"/>
                </a:solidFill>
                <a:latin typeface="+mj-lt"/>
              </a:rPr>
              <a:t>/its affiliates undertakes no obligation to update forward-looking statements if circumstances or management’s estimates or opinions should change except as required by applicable securities laws. The reader/investors are cautioned not to place undue reliance on forward-looking statements and use their independent judgement before taking any investment decision.</a:t>
            </a:r>
          </a:p>
          <a:p>
            <a:pPr marR="0" algn="just" rtl="0">
              <a:buNone/>
            </a:pPr>
            <a:r>
              <a:rPr lang="en-US" sz="1200" b="0" i="0" u="none" strike="noStrike" baseline="30000" dirty="0">
                <a:solidFill>
                  <a:srgbClr val="5E5E5E"/>
                </a:solidFill>
                <a:latin typeface="+mj-lt"/>
              </a:rPr>
              <a:t>Investment in securities market are subject to market risks, read all the related documents carefully before investing. The securities quoted are for illustration only and are not recommendatory. Registration granted by SEBI, and certification from NISM in no way guarantee performance of the intermediary or provide any assurance of returns to investors. </a:t>
            </a:r>
          </a:p>
          <a:p>
            <a:pPr marR="0" algn="just" rtl="0">
              <a:buNone/>
            </a:pPr>
            <a:r>
              <a:rPr lang="en-US" sz="1200" b="0" i="0" u="none" strike="noStrike" baseline="30000" dirty="0">
                <a:solidFill>
                  <a:srgbClr val="5E5E5E"/>
                </a:solidFill>
                <a:latin typeface="+mj-lt"/>
              </a:rPr>
              <a:t>Client should read the Risk Disclosure Document issued by SEBI &amp; relevant exchanges and the T&amp;C on </a:t>
            </a:r>
            <a:r>
              <a:rPr lang="en-US" sz="1200" b="0" i="0" u="none" strike="noStrike" baseline="30000" dirty="0">
                <a:solidFill>
                  <a:srgbClr val="5E5E5E"/>
                </a:solidFill>
                <a:latin typeface="+mj-lt"/>
                <a:hlinkClick r:id="rId3"/>
              </a:rPr>
              <a:t>www.sharekhan.com</a:t>
            </a:r>
            <a:endParaRPr lang="en-US" sz="1200" baseline="30000" dirty="0">
              <a:solidFill>
                <a:srgbClr val="5E5E5E"/>
              </a:solidFill>
              <a:latin typeface="+mj-lt"/>
            </a:endParaRPr>
          </a:p>
          <a:p>
            <a:pPr marR="0" algn="just" rtl="0">
              <a:buNone/>
            </a:pPr>
            <a:endParaRPr lang="en-US" sz="1200" b="0" i="0" u="none" strike="noStrike" baseline="30000" dirty="0">
              <a:solidFill>
                <a:srgbClr val="5E5E5E"/>
              </a:solidFill>
              <a:latin typeface="+mj-lt"/>
            </a:endParaRPr>
          </a:p>
          <a:p>
            <a:pPr algn="just">
              <a:buNone/>
            </a:pPr>
            <a:r>
              <a:rPr lang="en-US" sz="1200" b="1" baseline="30000" dirty="0">
                <a:solidFill>
                  <a:srgbClr val="5E5E5E"/>
                </a:solidFill>
                <a:latin typeface="+mj-lt"/>
              </a:rPr>
              <a:t>Registered Office:</a:t>
            </a:r>
            <a:r>
              <a:rPr lang="en-US" sz="1200" baseline="30000" dirty="0">
                <a:solidFill>
                  <a:srgbClr val="5E5E5E"/>
                </a:solidFill>
                <a:latin typeface="+mj-lt"/>
              </a:rPr>
              <a:t> 1st Floor, Tower No. 3, Equinox Business Park, LBS Marg, Off BKC, Kurla (West), Mumbai 400 070, Maharashtra, India. Tel: 022-67502000. </a:t>
            </a:r>
            <a:r>
              <a:rPr lang="en-US" sz="1200" b="1" baseline="30000" dirty="0">
                <a:solidFill>
                  <a:srgbClr val="5E5E5E"/>
                </a:solidFill>
                <a:latin typeface="+mj-lt"/>
              </a:rPr>
              <a:t>Correspondence/Administrative Office Address</a:t>
            </a:r>
            <a:r>
              <a:rPr lang="en-US" sz="1200" baseline="30000" dirty="0">
                <a:solidFill>
                  <a:srgbClr val="5E5E5E"/>
                </a:solidFill>
                <a:latin typeface="+mj-lt"/>
              </a:rPr>
              <a:t> - </a:t>
            </a:r>
            <a:r>
              <a:rPr lang="en-US" sz="1200" baseline="30000" dirty="0" err="1">
                <a:solidFill>
                  <a:srgbClr val="5E5E5E"/>
                </a:solidFill>
                <a:latin typeface="+mj-lt"/>
              </a:rPr>
              <a:t>Gigaplex</a:t>
            </a:r>
            <a:r>
              <a:rPr lang="en-US" sz="1200" baseline="30000" dirty="0">
                <a:solidFill>
                  <a:srgbClr val="5E5E5E"/>
                </a:solidFill>
                <a:latin typeface="+mj-lt"/>
              </a:rPr>
              <a:t> IT Park, Unit No 1001, 10th floor, Building No.9, TTC Industrial Area, Digha, </a:t>
            </a:r>
            <a:r>
              <a:rPr lang="en-US" sz="1200" baseline="30000" dirty="0" err="1">
                <a:solidFill>
                  <a:srgbClr val="5E5E5E"/>
                </a:solidFill>
                <a:latin typeface="+mj-lt"/>
              </a:rPr>
              <a:t>Airoli</a:t>
            </a:r>
            <a:r>
              <a:rPr lang="en-US" sz="1200" baseline="30000" dirty="0">
                <a:solidFill>
                  <a:srgbClr val="5E5E5E"/>
                </a:solidFill>
                <a:latin typeface="+mj-lt"/>
              </a:rPr>
              <a:t>-West, Navi Mumbai – 400708. Tel: 022 61169000 / 61150000. </a:t>
            </a:r>
            <a:r>
              <a:rPr lang="en-US" sz="1200" b="1" baseline="30000" dirty="0">
                <a:solidFill>
                  <a:srgbClr val="5E5E5E"/>
                </a:solidFill>
                <a:latin typeface="+mj-lt"/>
              </a:rPr>
              <a:t>Registration and Contact Details:</a:t>
            </a:r>
            <a:r>
              <a:rPr lang="en-US" sz="1200" baseline="30000" dirty="0">
                <a:solidFill>
                  <a:srgbClr val="5E5E5E"/>
                </a:solidFill>
                <a:latin typeface="+mj-lt"/>
              </a:rPr>
              <a:t> Name of Research Analyst - </a:t>
            </a:r>
            <a:r>
              <a:rPr lang="en-US" sz="1200" baseline="30000" dirty="0" err="1">
                <a:solidFill>
                  <a:srgbClr val="5E5E5E"/>
                </a:solidFill>
                <a:latin typeface="+mj-lt"/>
              </a:rPr>
              <a:t>Sharekhan</a:t>
            </a:r>
            <a:r>
              <a:rPr lang="en-US" sz="1200" baseline="30000" dirty="0">
                <a:solidFill>
                  <a:srgbClr val="5E5E5E"/>
                </a:solidFill>
                <a:latin typeface="+mj-lt"/>
              </a:rPr>
              <a:t> Limited - (AMFI-registered Mutual Fund Distributor), Research Analyst </a:t>
            </a:r>
            <a:r>
              <a:rPr lang="en-US" sz="1200" baseline="30000" dirty="0" err="1">
                <a:solidFill>
                  <a:srgbClr val="5E5E5E"/>
                </a:solidFill>
                <a:latin typeface="+mj-lt"/>
              </a:rPr>
              <a:t>Regn</a:t>
            </a:r>
            <a:r>
              <a:rPr lang="en-US" sz="1200" baseline="30000" dirty="0">
                <a:solidFill>
                  <a:srgbClr val="5E5E5E"/>
                </a:solidFill>
                <a:latin typeface="+mj-lt"/>
              </a:rPr>
              <a:t> No.: INH000006183. CIN: U99999MH1995PLC087498. SEBI </a:t>
            </a:r>
            <a:r>
              <a:rPr lang="en-US" sz="1200" baseline="30000" dirty="0" err="1">
                <a:solidFill>
                  <a:srgbClr val="5E5E5E"/>
                </a:solidFill>
                <a:latin typeface="+mj-lt"/>
              </a:rPr>
              <a:t>Regn</a:t>
            </a:r>
            <a:r>
              <a:rPr lang="en-US" sz="1200" baseline="30000" dirty="0">
                <a:solidFill>
                  <a:srgbClr val="5E5E5E"/>
                </a:solidFill>
                <a:latin typeface="+mj-lt"/>
              </a:rPr>
              <a:t>. Nos.: BSE / NSE (CASH / F&amp;O / CD) / MCX - Commodity: INZ000171337; BSE – 748, NSE – 10733, MCX – 56125, DP: NSDL/CDSL-IN-DP-365-2018; PMS: INP000005786; Mutual Fund: ARN 20669 (date of initial registration: 03/07/2004, and valid till 02/07/2026); IRDAI Registered Corporate Agent (Composite) License No. CA0950, valid till June 13, 2027. </a:t>
            </a:r>
            <a:r>
              <a:rPr lang="en-US" sz="1200" b="1" baseline="30000" dirty="0">
                <a:solidFill>
                  <a:srgbClr val="5E5E5E"/>
                </a:solidFill>
                <a:latin typeface="+mj-lt"/>
              </a:rPr>
              <a:t>Compliance Officer: </a:t>
            </a:r>
            <a:r>
              <a:rPr lang="en-US" sz="1200" baseline="30000" dirty="0">
                <a:solidFill>
                  <a:srgbClr val="5E5E5E"/>
                </a:solidFill>
                <a:latin typeface="+mj-lt"/>
              </a:rPr>
              <a:t>Mr. Joby John </a:t>
            </a:r>
            <a:r>
              <a:rPr lang="en-US" sz="1200" baseline="30000" dirty="0" err="1">
                <a:solidFill>
                  <a:srgbClr val="5E5E5E"/>
                </a:solidFill>
                <a:latin typeface="+mj-lt"/>
              </a:rPr>
              <a:t>Meledan</a:t>
            </a:r>
            <a:r>
              <a:rPr lang="en-US" sz="1200" baseline="30000" dirty="0">
                <a:solidFill>
                  <a:srgbClr val="5E5E5E"/>
                </a:solidFill>
                <a:latin typeface="+mj-lt"/>
              </a:rPr>
              <a:t>; Tel: 022-4657 3809; email id: complianceofficer@sharekhan.com</a:t>
            </a:r>
          </a:p>
          <a:p>
            <a:pPr algn="just">
              <a:buNone/>
            </a:pPr>
            <a:r>
              <a:rPr lang="en-US" sz="1200" baseline="30000" dirty="0">
                <a:solidFill>
                  <a:srgbClr val="5E5E5E"/>
                </a:solidFill>
                <a:latin typeface="+mj-lt"/>
              </a:rPr>
              <a:t>For any complaints/ grievances, email us at igc@sharekhan.com, or you may even call the Customer Service desk on 022-41523200/ 022-61151111. </a:t>
            </a:r>
          </a:p>
          <a:p>
            <a:pPr algn="just">
              <a:buNone/>
            </a:pPr>
            <a:r>
              <a:rPr lang="en-US" sz="1200" b="0" i="0" u="none" strike="noStrike" baseline="30000" dirty="0">
                <a:solidFill>
                  <a:srgbClr val="5E5E5E"/>
                </a:solidFill>
                <a:latin typeface="+mj-lt"/>
              </a:rPr>
              <a:t>For any complaints/grievance, email us at igc@sharekhan.com or you may even call Customer Service desk on - 022- 41523200/022-69920600.</a:t>
            </a:r>
          </a:p>
        </p:txBody>
      </p:sp>
    </p:spTree>
  </p:cSld>
  <p:clrMapOvr>
    <a:masterClrMapping/>
  </p:clrMapOvr>
  <p:transition>
    <p:zoom dir="in"/>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7D37A6B3-DC5D-C9E7-B241-2DC7148C0B62}"/>
              </a:ext>
            </a:extLst>
          </p:cNvPr>
          <p:cNvSpPr txBox="1"/>
          <p:nvPr/>
        </p:nvSpPr>
        <p:spPr>
          <a:xfrm>
            <a:off x="570988" y="4875118"/>
            <a:ext cx="11050025" cy="1077218"/>
          </a:xfrm>
          <a:prstGeom prst="rect">
            <a:avLst/>
          </a:prstGeom>
          <a:noFill/>
        </p:spPr>
        <p:txBody>
          <a:bodyPr wrap="square" rtlCol="0">
            <a:spAutoFit/>
          </a:bodyPr>
          <a:lstStyle/>
          <a:p>
            <a:pPr algn="just"/>
            <a:r>
              <a:rPr lang="en-US" sz="1600" b="1" dirty="0">
                <a:solidFill>
                  <a:srgbClr val="474747"/>
                </a:solidFill>
              </a:rPr>
              <a:t>The Nifty index witnessed a volatile September month but ended positive with gains of 0.92%. The open interest at the start of expiry is greater than the previous month indicating rollover in the indices. The Nifty PCR is trading at 0.81 indicating bears are dominating at the current levels. The Bank nifty index too witnessed a volatile September month but ended with positive gains of 1.96% and the PCR is trading at 0.91 indicating a neutral stance. </a:t>
            </a:r>
          </a:p>
        </p:txBody>
      </p:sp>
      <p:sp>
        <p:nvSpPr>
          <p:cNvPr id="3" name="TextBox 2">
            <a:extLst>
              <a:ext uri="{FF2B5EF4-FFF2-40B4-BE49-F238E27FC236}">
                <a16:creationId xmlns:a16="http://schemas.microsoft.com/office/drawing/2014/main" id="{79056F39-F8ED-2D32-1A13-E08BBCA3426C}"/>
              </a:ext>
            </a:extLst>
          </p:cNvPr>
          <p:cNvSpPr txBox="1"/>
          <p:nvPr/>
        </p:nvSpPr>
        <p:spPr>
          <a:xfrm>
            <a:off x="0" y="0"/>
            <a:ext cx="12191999" cy="769441"/>
          </a:xfrm>
          <a:prstGeom prst="rect">
            <a:avLst/>
          </a:prstGeom>
          <a:noFill/>
        </p:spPr>
        <p:txBody>
          <a:bodyPr wrap="square" rtlCol="0">
            <a:spAutoFit/>
          </a:bodyPr>
          <a:lstStyle/>
          <a:p>
            <a:pPr algn="ctr"/>
            <a:r>
              <a:rPr lang="en-US" sz="4400" b="1" dirty="0">
                <a:solidFill>
                  <a:schemeClr val="bg1"/>
                </a:solidFill>
                <a:effectLst>
                  <a:outerShdw blurRad="38100" dist="38100" dir="2700000" algn="tl">
                    <a:srgbClr val="000000">
                      <a:alpha val="43137"/>
                    </a:srgbClr>
                  </a:outerShdw>
                </a:effectLst>
                <a:latin typeface="+mj-lt"/>
                <a:ea typeface="Verdana" pitchFamily="34" charset="0"/>
              </a:rPr>
              <a:t>Index Snapshot</a:t>
            </a:r>
            <a:endParaRPr lang="en-IN" sz="4400" b="1" dirty="0">
              <a:solidFill>
                <a:schemeClr val="bg1"/>
              </a:solidFill>
              <a:latin typeface="+mj-lt"/>
            </a:endParaRPr>
          </a:p>
        </p:txBody>
      </p:sp>
      <p:graphicFrame>
        <p:nvGraphicFramePr>
          <p:cNvPr id="2" name="Table 1">
            <a:extLst>
              <a:ext uri="{FF2B5EF4-FFF2-40B4-BE49-F238E27FC236}">
                <a16:creationId xmlns:a16="http://schemas.microsoft.com/office/drawing/2014/main" id="{5CDD2E53-AF63-88B9-0E6E-F3B9B9529935}"/>
              </a:ext>
            </a:extLst>
          </p:cNvPr>
          <p:cNvGraphicFramePr>
            <a:graphicFrameLocks noGrp="1"/>
          </p:cNvGraphicFramePr>
          <p:nvPr>
            <p:extLst>
              <p:ext uri="{D42A27DB-BD31-4B8C-83A1-F6EECF244321}">
                <p14:modId xmlns:p14="http://schemas.microsoft.com/office/powerpoint/2010/main" val="1734674709"/>
              </p:ext>
            </p:extLst>
          </p:nvPr>
        </p:nvGraphicFramePr>
        <p:xfrm>
          <a:off x="570986" y="1115875"/>
          <a:ext cx="11050025" cy="3608135"/>
        </p:xfrm>
        <a:graphic>
          <a:graphicData uri="http://schemas.openxmlformats.org/drawingml/2006/table">
            <a:tbl>
              <a:tblPr/>
              <a:tblGrid>
                <a:gridCol w="5361066">
                  <a:extLst>
                    <a:ext uri="{9D8B030D-6E8A-4147-A177-3AD203B41FA5}">
                      <a16:colId xmlns:a16="http://schemas.microsoft.com/office/drawing/2014/main" val="3778231522"/>
                    </a:ext>
                  </a:extLst>
                </a:gridCol>
                <a:gridCol w="2098521">
                  <a:extLst>
                    <a:ext uri="{9D8B030D-6E8A-4147-A177-3AD203B41FA5}">
                      <a16:colId xmlns:a16="http://schemas.microsoft.com/office/drawing/2014/main" val="2925653223"/>
                    </a:ext>
                  </a:extLst>
                </a:gridCol>
                <a:gridCol w="2016548">
                  <a:extLst>
                    <a:ext uri="{9D8B030D-6E8A-4147-A177-3AD203B41FA5}">
                      <a16:colId xmlns:a16="http://schemas.microsoft.com/office/drawing/2014/main" val="3958725370"/>
                    </a:ext>
                  </a:extLst>
                </a:gridCol>
                <a:gridCol w="1573890">
                  <a:extLst>
                    <a:ext uri="{9D8B030D-6E8A-4147-A177-3AD203B41FA5}">
                      <a16:colId xmlns:a16="http://schemas.microsoft.com/office/drawing/2014/main" val="2162890339"/>
                    </a:ext>
                  </a:extLst>
                </a:gridCol>
              </a:tblGrid>
              <a:tr h="599033">
                <a:tc>
                  <a:txBody>
                    <a:bodyPr/>
                    <a:lstStyle/>
                    <a:p>
                      <a:pPr algn="ctr" rtl="0" fontAlgn="t">
                        <a:buNone/>
                      </a:pPr>
                      <a:r>
                        <a:rPr lang="en-US" sz="2600" b="1" i="0" u="none" strike="noStrike" dirty="0">
                          <a:solidFill>
                            <a:srgbClr val="000000"/>
                          </a:solidFill>
                          <a:effectLst/>
                          <a:latin typeface="Calibri" panose="020F0502020204030204" pitchFamily="34" charset="0"/>
                        </a:rPr>
                        <a:t> </a:t>
                      </a:r>
                    </a:p>
                  </a:txBody>
                  <a:tcPr marL="10253" marR="10253" marT="10253" marB="0" anchor="ctr">
                    <a:lnL w="12700" cap="flat" cmpd="sng" algn="ctr">
                      <a:solidFill>
                        <a:srgbClr val="ED7D31"/>
                      </a:solidFill>
                      <a:prstDash val="solid"/>
                      <a:round/>
                      <a:headEnd type="none" w="med" len="med"/>
                      <a:tailEnd type="none" w="med" len="med"/>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rgbClr val="F58220"/>
                    </a:solidFill>
                  </a:tcPr>
                </a:tc>
                <a:tc>
                  <a:txBody>
                    <a:bodyPr/>
                    <a:lstStyle/>
                    <a:p>
                      <a:pPr algn="ctr" rtl="0" fontAlgn="t">
                        <a:buNone/>
                      </a:pPr>
                      <a:r>
                        <a:rPr lang="en-US" sz="2600" b="1" i="0" u="none" strike="noStrike" dirty="0">
                          <a:solidFill>
                            <a:srgbClr val="FFFFFF"/>
                          </a:solidFill>
                          <a:effectLst/>
                          <a:latin typeface="Calibri" panose="020F0502020204030204" pitchFamily="34" charset="0"/>
                        </a:rPr>
                        <a:t>September</a:t>
                      </a:r>
                    </a:p>
                  </a:txBody>
                  <a:tcPr marL="10253" marR="10253" marT="10253"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rgbClr val="F58220"/>
                    </a:solidFill>
                  </a:tcPr>
                </a:tc>
                <a:tc>
                  <a:txBody>
                    <a:bodyPr/>
                    <a:lstStyle/>
                    <a:p>
                      <a:pPr algn="ctr" rtl="0" fontAlgn="t">
                        <a:buNone/>
                      </a:pPr>
                      <a:r>
                        <a:rPr lang="en-US" sz="2600" b="1" i="0" u="none" strike="noStrike" dirty="0">
                          <a:solidFill>
                            <a:srgbClr val="FFFFFF"/>
                          </a:solidFill>
                          <a:effectLst/>
                          <a:latin typeface="Calibri" panose="020F0502020204030204" pitchFamily="34" charset="0"/>
                        </a:rPr>
                        <a:t>August</a:t>
                      </a:r>
                    </a:p>
                  </a:txBody>
                  <a:tcPr marL="10253" marR="10253" marT="10253"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rgbClr val="F58220"/>
                    </a:solidFill>
                  </a:tcPr>
                </a:tc>
                <a:tc>
                  <a:txBody>
                    <a:bodyPr/>
                    <a:lstStyle/>
                    <a:p>
                      <a:pPr algn="ctr" rtl="0" fontAlgn="t">
                        <a:buNone/>
                      </a:pPr>
                      <a:r>
                        <a:rPr lang="en-US" sz="2600" b="1" i="0" u="none" strike="noStrike" dirty="0">
                          <a:solidFill>
                            <a:srgbClr val="FFFFFF"/>
                          </a:solidFill>
                          <a:effectLst/>
                          <a:latin typeface="Calibri" panose="020F0502020204030204" pitchFamily="34" charset="0"/>
                        </a:rPr>
                        <a:t>Change </a:t>
                      </a:r>
                    </a:p>
                  </a:txBody>
                  <a:tcPr marL="10253" marR="10253" marT="10253" marB="0" anchor="ctr">
                    <a:lnL>
                      <a:noFill/>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rgbClr val="F58220"/>
                    </a:solidFill>
                  </a:tcPr>
                </a:tc>
                <a:extLst>
                  <a:ext uri="{0D108BD9-81ED-4DB2-BD59-A6C34878D82A}">
                    <a16:rowId xmlns:a16="http://schemas.microsoft.com/office/drawing/2014/main" val="3101034491"/>
                  </a:ext>
                </a:extLst>
              </a:tr>
              <a:tr h="501517">
                <a:tc>
                  <a:txBody>
                    <a:bodyPr/>
                    <a:lstStyle/>
                    <a:p>
                      <a:pPr algn="l" rtl="0" fontAlgn="t">
                        <a:buNone/>
                      </a:pPr>
                      <a:r>
                        <a:rPr lang="en-US" sz="2000" b="1" i="0" u="none" strike="noStrike" dirty="0">
                          <a:solidFill>
                            <a:srgbClr val="404040"/>
                          </a:solidFill>
                          <a:effectLst/>
                          <a:latin typeface="Calibri" panose="020F0502020204030204" pitchFamily="34" charset="0"/>
                        </a:rPr>
                        <a:t>NIFTY</a:t>
                      </a:r>
                    </a:p>
                  </a:txBody>
                  <a:tcPr marL="92267" marR="10253" marT="10253" marB="0" anchor="ctr">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CFCFCF"/>
                    </a:solidFill>
                  </a:tcPr>
                </a:tc>
                <a:tc>
                  <a:txBody>
                    <a:bodyPr/>
                    <a:lstStyle/>
                    <a:p>
                      <a:pPr algn="ctr" rtl="0" fontAlgn="t">
                        <a:buNone/>
                      </a:pPr>
                      <a:r>
                        <a:rPr lang="en-US" sz="2000" b="0" i="0" u="none" strike="noStrike" dirty="0">
                          <a:solidFill>
                            <a:srgbClr val="404040"/>
                          </a:solidFill>
                          <a:effectLst/>
                          <a:latin typeface="Calibri" panose="020F0502020204030204" pitchFamily="34" charset="0"/>
                        </a:rPr>
                        <a:t>24725</a:t>
                      </a:r>
                    </a:p>
                  </a:txBody>
                  <a:tcPr marL="10253" marR="10253" marT="10253" marB="0" anchor="ctr">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CFCFCF"/>
                    </a:solidFill>
                  </a:tcPr>
                </a:tc>
                <a:tc>
                  <a:txBody>
                    <a:bodyPr/>
                    <a:lstStyle/>
                    <a:p>
                      <a:pPr algn="ctr" rtl="0" fontAlgn="t">
                        <a:buNone/>
                      </a:pPr>
                      <a:r>
                        <a:rPr lang="en-US" sz="2000" b="0" i="0" u="none" strike="noStrike" dirty="0">
                          <a:solidFill>
                            <a:srgbClr val="404040"/>
                          </a:solidFill>
                          <a:effectLst/>
                          <a:latin typeface="Calibri" panose="020F0502020204030204" pitchFamily="34" charset="0"/>
                        </a:rPr>
                        <a:t>24496.6</a:t>
                      </a:r>
                    </a:p>
                  </a:txBody>
                  <a:tcPr marL="10253" marR="10253" marT="10253" marB="0" anchor="ctr">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CFCFCF"/>
                    </a:solidFill>
                  </a:tcPr>
                </a:tc>
                <a:tc>
                  <a:txBody>
                    <a:bodyPr/>
                    <a:lstStyle/>
                    <a:p>
                      <a:pPr algn="ctr" rtl="0" fontAlgn="t">
                        <a:buNone/>
                      </a:pPr>
                      <a:r>
                        <a:rPr lang="en-US" sz="2000" b="0" i="0" u="none" strike="noStrike">
                          <a:solidFill>
                            <a:srgbClr val="404040"/>
                          </a:solidFill>
                          <a:effectLst/>
                          <a:latin typeface="Calibri" panose="020F0502020204030204" pitchFamily="34" charset="0"/>
                        </a:rPr>
                        <a:t>0.92%</a:t>
                      </a:r>
                    </a:p>
                  </a:txBody>
                  <a:tcPr marL="10253" marR="10253" marT="10253" marB="0" anchor="ctr">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CFCFCF"/>
                    </a:solidFill>
                  </a:tcPr>
                </a:tc>
                <a:extLst>
                  <a:ext uri="{0D108BD9-81ED-4DB2-BD59-A6C34878D82A}">
                    <a16:rowId xmlns:a16="http://schemas.microsoft.com/office/drawing/2014/main" val="1855461800"/>
                  </a:ext>
                </a:extLst>
              </a:tr>
              <a:tr h="501517">
                <a:tc>
                  <a:txBody>
                    <a:bodyPr/>
                    <a:lstStyle/>
                    <a:p>
                      <a:pPr algn="l" rtl="0" fontAlgn="t">
                        <a:buNone/>
                      </a:pPr>
                      <a:r>
                        <a:rPr lang="en-US" sz="2000" b="1" i="0" u="none" strike="noStrike" dirty="0">
                          <a:solidFill>
                            <a:srgbClr val="404040"/>
                          </a:solidFill>
                          <a:effectLst/>
                          <a:latin typeface="Calibri" panose="020F0502020204030204" pitchFamily="34" charset="0"/>
                        </a:rPr>
                        <a:t>NIFTY FUT OI (No of shares Cr)</a:t>
                      </a:r>
                    </a:p>
                  </a:txBody>
                  <a:tcPr marL="92267" marR="10253" marT="10253" marB="0" anchor="ctr">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CFCFCF"/>
                    </a:solidFill>
                  </a:tcPr>
                </a:tc>
                <a:tc>
                  <a:txBody>
                    <a:bodyPr/>
                    <a:lstStyle/>
                    <a:p>
                      <a:pPr algn="ctr" rtl="0" fontAlgn="t">
                        <a:buNone/>
                      </a:pPr>
                      <a:r>
                        <a:rPr lang="en-US" sz="2000" b="0" i="0" u="none" strike="noStrike" dirty="0">
                          <a:solidFill>
                            <a:srgbClr val="404040"/>
                          </a:solidFill>
                          <a:effectLst/>
                          <a:latin typeface="Calibri" panose="020F0502020204030204" pitchFamily="34" charset="0"/>
                        </a:rPr>
                        <a:t>2.2</a:t>
                      </a:r>
                    </a:p>
                  </a:txBody>
                  <a:tcPr marL="10253" marR="10253" marT="10253" marB="0" anchor="ctr">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CFCFCF"/>
                    </a:solidFill>
                  </a:tcPr>
                </a:tc>
                <a:tc>
                  <a:txBody>
                    <a:bodyPr/>
                    <a:lstStyle/>
                    <a:p>
                      <a:pPr algn="ctr" rtl="0" fontAlgn="t">
                        <a:buNone/>
                      </a:pPr>
                      <a:r>
                        <a:rPr lang="en-US" sz="2000" b="0" i="0" u="none" strike="noStrike">
                          <a:solidFill>
                            <a:srgbClr val="404040"/>
                          </a:solidFill>
                          <a:effectLst/>
                          <a:latin typeface="Calibri" panose="020F0502020204030204" pitchFamily="34" charset="0"/>
                        </a:rPr>
                        <a:t>2.02</a:t>
                      </a:r>
                    </a:p>
                  </a:txBody>
                  <a:tcPr marL="10253" marR="10253" marT="10253" marB="0" anchor="ctr">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CFCFCF"/>
                    </a:solidFill>
                  </a:tcPr>
                </a:tc>
                <a:tc>
                  <a:txBody>
                    <a:bodyPr/>
                    <a:lstStyle/>
                    <a:p>
                      <a:pPr algn="ctr" rtl="0" fontAlgn="t">
                        <a:buNone/>
                      </a:pPr>
                      <a:r>
                        <a:rPr lang="en-US" sz="2000" b="0" i="0" u="none" strike="noStrike">
                          <a:solidFill>
                            <a:srgbClr val="404040"/>
                          </a:solidFill>
                          <a:effectLst/>
                          <a:latin typeface="Calibri" panose="020F0502020204030204" pitchFamily="34" charset="0"/>
                        </a:rPr>
                        <a:t>8.18%</a:t>
                      </a:r>
                    </a:p>
                  </a:txBody>
                  <a:tcPr marL="10253" marR="10253" marT="10253" marB="0" anchor="ctr">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CFCFCF"/>
                    </a:solidFill>
                  </a:tcPr>
                </a:tc>
                <a:extLst>
                  <a:ext uri="{0D108BD9-81ED-4DB2-BD59-A6C34878D82A}">
                    <a16:rowId xmlns:a16="http://schemas.microsoft.com/office/drawing/2014/main" val="3809791641"/>
                  </a:ext>
                </a:extLst>
              </a:tr>
              <a:tr h="501517">
                <a:tc>
                  <a:txBody>
                    <a:bodyPr/>
                    <a:lstStyle/>
                    <a:p>
                      <a:pPr algn="l" rtl="0" fontAlgn="t">
                        <a:buNone/>
                      </a:pPr>
                      <a:r>
                        <a:rPr lang="en-US" sz="2000" b="1" i="0" u="none" strike="noStrike">
                          <a:solidFill>
                            <a:srgbClr val="404040"/>
                          </a:solidFill>
                          <a:effectLst/>
                          <a:latin typeface="Calibri" panose="020F0502020204030204" pitchFamily="34" charset="0"/>
                        </a:rPr>
                        <a:t>NIFTY PCR OI</a:t>
                      </a:r>
                    </a:p>
                  </a:txBody>
                  <a:tcPr marL="92267" marR="10253" marT="10253" marB="0" anchor="ctr">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CFCFCF"/>
                    </a:solidFill>
                  </a:tcPr>
                </a:tc>
                <a:tc>
                  <a:txBody>
                    <a:bodyPr/>
                    <a:lstStyle/>
                    <a:p>
                      <a:pPr algn="ctr" rtl="0" fontAlgn="t">
                        <a:buNone/>
                      </a:pPr>
                      <a:r>
                        <a:rPr lang="en-US" sz="2000" b="0" i="0" u="none" strike="noStrike" dirty="0">
                          <a:solidFill>
                            <a:srgbClr val="404040"/>
                          </a:solidFill>
                          <a:effectLst/>
                          <a:latin typeface="Calibri" panose="020F0502020204030204" pitchFamily="34" charset="0"/>
                        </a:rPr>
                        <a:t>0.81</a:t>
                      </a:r>
                    </a:p>
                  </a:txBody>
                  <a:tcPr marL="10253" marR="10253" marT="10253" marB="0" anchor="ctr">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CFCFCF"/>
                    </a:solidFill>
                  </a:tcPr>
                </a:tc>
                <a:tc>
                  <a:txBody>
                    <a:bodyPr/>
                    <a:lstStyle/>
                    <a:p>
                      <a:pPr algn="ctr" rtl="0" fontAlgn="t">
                        <a:buNone/>
                      </a:pPr>
                      <a:r>
                        <a:rPr lang="en-US" sz="2000" b="0" i="0" u="none" strike="noStrike">
                          <a:solidFill>
                            <a:srgbClr val="404040"/>
                          </a:solidFill>
                          <a:effectLst/>
                          <a:latin typeface="Calibri" panose="020F0502020204030204" pitchFamily="34" charset="0"/>
                        </a:rPr>
                        <a:t>0.65</a:t>
                      </a:r>
                    </a:p>
                  </a:txBody>
                  <a:tcPr marL="10253" marR="10253" marT="10253" marB="0" anchor="ctr">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CFCFCF"/>
                    </a:solidFill>
                  </a:tcPr>
                </a:tc>
                <a:tc>
                  <a:txBody>
                    <a:bodyPr/>
                    <a:lstStyle/>
                    <a:p>
                      <a:pPr algn="ctr" rtl="0" fontAlgn="t">
                        <a:buNone/>
                      </a:pPr>
                      <a:r>
                        <a:rPr lang="en-US" sz="2000" b="0" i="0" u="none" strike="noStrike">
                          <a:solidFill>
                            <a:srgbClr val="404040"/>
                          </a:solidFill>
                          <a:effectLst/>
                          <a:latin typeface="Calibri" panose="020F0502020204030204" pitchFamily="34" charset="0"/>
                        </a:rPr>
                        <a:t>NA</a:t>
                      </a:r>
                    </a:p>
                  </a:txBody>
                  <a:tcPr marL="10253" marR="10253" marT="10253" marB="0" anchor="ctr">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CFCFCF"/>
                    </a:solidFill>
                  </a:tcPr>
                </a:tc>
                <a:extLst>
                  <a:ext uri="{0D108BD9-81ED-4DB2-BD59-A6C34878D82A}">
                    <a16:rowId xmlns:a16="http://schemas.microsoft.com/office/drawing/2014/main" val="3005316482"/>
                  </a:ext>
                </a:extLst>
              </a:tr>
              <a:tr h="501517">
                <a:tc>
                  <a:txBody>
                    <a:bodyPr/>
                    <a:lstStyle/>
                    <a:p>
                      <a:pPr algn="l" rtl="0" fontAlgn="t">
                        <a:buNone/>
                      </a:pPr>
                      <a:r>
                        <a:rPr lang="en-US" sz="2000" b="1" i="0" u="none" strike="noStrike">
                          <a:solidFill>
                            <a:srgbClr val="404040"/>
                          </a:solidFill>
                          <a:effectLst/>
                          <a:latin typeface="Calibri" panose="020F0502020204030204" pitchFamily="34" charset="0"/>
                        </a:rPr>
                        <a:t>BANKNIFTY</a:t>
                      </a:r>
                    </a:p>
                  </a:txBody>
                  <a:tcPr marL="92267" marR="10253" marT="10253" marB="0" anchor="ctr">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CFCFCF"/>
                    </a:solidFill>
                  </a:tcPr>
                </a:tc>
                <a:tc>
                  <a:txBody>
                    <a:bodyPr/>
                    <a:lstStyle/>
                    <a:p>
                      <a:pPr algn="ctr" rtl="0" fontAlgn="t">
                        <a:buNone/>
                      </a:pPr>
                      <a:r>
                        <a:rPr lang="en-US" sz="2000" b="0" i="0" u="none" strike="noStrike" dirty="0">
                          <a:solidFill>
                            <a:srgbClr val="404040"/>
                          </a:solidFill>
                          <a:effectLst/>
                          <a:latin typeface="Calibri" panose="020F0502020204030204" pitchFamily="34" charset="0"/>
                        </a:rPr>
                        <a:t>54890.00</a:t>
                      </a:r>
                    </a:p>
                  </a:txBody>
                  <a:tcPr marL="10253" marR="10253" marT="10253" marB="0" anchor="ctr">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CFCFCF"/>
                    </a:solidFill>
                  </a:tcPr>
                </a:tc>
                <a:tc>
                  <a:txBody>
                    <a:bodyPr/>
                    <a:lstStyle/>
                    <a:p>
                      <a:pPr algn="ctr" rtl="0" fontAlgn="t">
                        <a:buNone/>
                      </a:pPr>
                      <a:r>
                        <a:rPr lang="en-US" sz="2000" b="0" i="0" u="none" strike="noStrike" dirty="0">
                          <a:solidFill>
                            <a:srgbClr val="404040"/>
                          </a:solidFill>
                          <a:effectLst/>
                          <a:latin typeface="Calibri" panose="020F0502020204030204" pitchFamily="34" charset="0"/>
                        </a:rPr>
                        <a:t>53813.40</a:t>
                      </a:r>
                    </a:p>
                  </a:txBody>
                  <a:tcPr marL="10253" marR="10253" marT="10253" marB="0" anchor="ctr">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CFCFCF"/>
                    </a:solidFill>
                  </a:tcPr>
                </a:tc>
                <a:tc>
                  <a:txBody>
                    <a:bodyPr/>
                    <a:lstStyle/>
                    <a:p>
                      <a:pPr algn="ctr" rtl="0" fontAlgn="t">
                        <a:buNone/>
                      </a:pPr>
                      <a:r>
                        <a:rPr lang="en-US" sz="2000" b="0" i="0" u="none" strike="noStrike">
                          <a:solidFill>
                            <a:srgbClr val="404040"/>
                          </a:solidFill>
                          <a:effectLst/>
                          <a:latin typeface="Calibri" panose="020F0502020204030204" pitchFamily="34" charset="0"/>
                        </a:rPr>
                        <a:t>1.96%</a:t>
                      </a:r>
                    </a:p>
                  </a:txBody>
                  <a:tcPr marL="10253" marR="10253" marT="10253" marB="0" anchor="ctr">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CFCFCF"/>
                    </a:solidFill>
                  </a:tcPr>
                </a:tc>
                <a:extLst>
                  <a:ext uri="{0D108BD9-81ED-4DB2-BD59-A6C34878D82A}">
                    <a16:rowId xmlns:a16="http://schemas.microsoft.com/office/drawing/2014/main" val="1967379292"/>
                  </a:ext>
                </a:extLst>
              </a:tr>
              <a:tr h="501517">
                <a:tc>
                  <a:txBody>
                    <a:bodyPr/>
                    <a:lstStyle/>
                    <a:p>
                      <a:pPr algn="l" rtl="0" fontAlgn="t">
                        <a:buNone/>
                      </a:pPr>
                      <a:r>
                        <a:rPr lang="en-US" sz="2000" b="1" i="0" u="none" strike="noStrike" dirty="0">
                          <a:solidFill>
                            <a:srgbClr val="404040"/>
                          </a:solidFill>
                          <a:effectLst/>
                          <a:latin typeface="Calibri" panose="020F0502020204030204" pitchFamily="34" charset="0"/>
                        </a:rPr>
                        <a:t>BANKNIFTY FUT OI (No of lakhs Cr)</a:t>
                      </a:r>
                    </a:p>
                  </a:txBody>
                  <a:tcPr marL="92267" marR="10253" marT="10253" marB="0" anchor="ctr">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CFCFCF"/>
                    </a:solidFill>
                  </a:tcPr>
                </a:tc>
                <a:tc>
                  <a:txBody>
                    <a:bodyPr/>
                    <a:lstStyle/>
                    <a:p>
                      <a:pPr algn="ctr" rtl="0" fontAlgn="t">
                        <a:buNone/>
                      </a:pPr>
                      <a:r>
                        <a:rPr lang="en-US" sz="2000" b="0" i="0" u="none" strike="noStrike" dirty="0">
                          <a:solidFill>
                            <a:srgbClr val="404040"/>
                          </a:solidFill>
                          <a:effectLst/>
                          <a:latin typeface="Calibri" panose="020F0502020204030204" pitchFamily="34" charset="0"/>
                        </a:rPr>
                        <a:t>26.41</a:t>
                      </a:r>
                    </a:p>
                  </a:txBody>
                  <a:tcPr marL="10253" marR="10253" marT="10253" marB="0" anchor="ctr">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CFCFCF"/>
                    </a:solidFill>
                  </a:tcPr>
                </a:tc>
                <a:tc>
                  <a:txBody>
                    <a:bodyPr/>
                    <a:lstStyle/>
                    <a:p>
                      <a:pPr algn="ctr" rtl="0" fontAlgn="t">
                        <a:buNone/>
                      </a:pPr>
                      <a:r>
                        <a:rPr lang="en-US" sz="2000" b="0" i="0" u="none" strike="noStrike" dirty="0">
                          <a:solidFill>
                            <a:srgbClr val="404040"/>
                          </a:solidFill>
                          <a:effectLst/>
                          <a:latin typeface="Calibri" panose="020F0502020204030204" pitchFamily="34" charset="0"/>
                        </a:rPr>
                        <a:t>36.05</a:t>
                      </a:r>
                    </a:p>
                  </a:txBody>
                  <a:tcPr marL="10253" marR="10253" marT="10253" marB="0" anchor="ctr">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CFCFCF"/>
                    </a:solidFill>
                  </a:tcPr>
                </a:tc>
                <a:tc>
                  <a:txBody>
                    <a:bodyPr/>
                    <a:lstStyle/>
                    <a:p>
                      <a:pPr algn="ctr" rtl="0" fontAlgn="t">
                        <a:buNone/>
                      </a:pPr>
                      <a:r>
                        <a:rPr lang="en-US" sz="2000" b="0" i="0" u="none" strike="noStrike">
                          <a:solidFill>
                            <a:srgbClr val="404040"/>
                          </a:solidFill>
                          <a:effectLst/>
                          <a:latin typeface="Calibri" panose="020F0502020204030204" pitchFamily="34" charset="0"/>
                        </a:rPr>
                        <a:t>-36.50%</a:t>
                      </a:r>
                    </a:p>
                  </a:txBody>
                  <a:tcPr marL="10253" marR="10253" marT="10253" marB="0" anchor="ctr">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CFCFCF"/>
                    </a:solidFill>
                  </a:tcPr>
                </a:tc>
                <a:extLst>
                  <a:ext uri="{0D108BD9-81ED-4DB2-BD59-A6C34878D82A}">
                    <a16:rowId xmlns:a16="http://schemas.microsoft.com/office/drawing/2014/main" val="1615401879"/>
                  </a:ext>
                </a:extLst>
              </a:tr>
              <a:tr h="501517">
                <a:tc>
                  <a:txBody>
                    <a:bodyPr/>
                    <a:lstStyle/>
                    <a:p>
                      <a:pPr algn="l" rtl="0" fontAlgn="t">
                        <a:buNone/>
                      </a:pPr>
                      <a:r>
                        <a:rPr lang="en-US" sz="2000" b="1" i="0" u="none" strike="noStrike" dirty="0">
                          <a:solidFill>
                            <a:srgbClr val="404040"/>
                          </a:solidFill>
                          <a:effectLst/>
                          <a:latin typeface="Calibri" panose="020F0502020204030204" pitchFamily="34" charset="0"/>
                        </a:rPr>
                        <a:t>BANK NIFTY PCR OI</a:t>
                      </a:r>
                    </a:p>
                  </a:txBody>
                  <a:tcPr marL="92267" marR="10253" marT="10253" marB="0" anchor="ctr">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CFCFCF"/>
                    </a:solidFill>
                  </a:tcPr>
                </a:tc>
                <a:tc>
                  <a:txBody>
                    <a:bodyPr/>
                    <a:lstStyle/>
                    <a:p>
                      <a:pPr algn="ctr" rtl="0" fontAlgn="t">
                        <a:buNone/>
                      </a:pPr>
                      <a:r>
                        <a:rPr lang="en-US" sz="2000" b="0" i="0" u="none" strike="noStrike">
                          <a:solidFill>
                            <a:srgbClr val="404040"/>
                          </a:solidFill>
                          <a:effectLst/>
                          <a:latin typeface="Calibri" panose="020F0502020204030204" pitchFamily="34" charset="0"/>
                        </a:rPr>
                        <a:t>0.91</a:t>
                      </a:r>
                    </a:p>
                  </a:txBody>
                  <a:tcPr marL="10253" marR="10253" marT="10253" marB="0" anchor="ctr">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CFCFCF"/>
                    </a:solidFill>
                  </a:tcPr>
                </a:tc>
                <a:tc>
                  <a:txBody>
                    <a:bodyPr/>
                    <a:lstStyle/>
                    <a:p>
                      <a:pPr algn="ctr" rtl="0" fontAlgn="t">
                        <a:buNone/>
                      </a:pPr>
                      <a:r>
                        <a:rPr lang="en-US" sz="2000" b="0" i="0" u="none" strike="noStrike" dirty="0">
                          <a:solidFill>
                            <a:srgbClr val="404040"/>
                          </a:solidFill>
                          <a:effectLst/>
                          <a:latin typeface="Calibri" panose="020F0502020204030204" pitchFamily="34" charset="0"/>
                        </a:rPr>
                        <a:t>0.61</a:t>
                      </a:r>
                    </a:p>
                  </a:txBody>
                  <a:tcPr marL="10253" marR="10253" marT="10253" marB="0" anchor="ctr">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CFCFCF"/>
                    </a:solidFill>
                  </a:tcPr>
                </a:tc>
                <a:tc>
                  <a:txBody>
                    <a:bodyPr/>
                    <a:lstStyle/>
                    <a:p>
                      <a:pPr algn="ctr" rtl="0" fontAlgn="t">
                        <a:buNone/>
                      </a:pPr>
                      <a:r>
                        <a:rPr lang="en-US" sz="2000" b="0" i="0" u="none" strike="noStrike" dirty="0">
                          <a:solidFill>
                            <a:srgbClr val="404040"/>
                          </a:solidFill>
                          <a:effectLst/>
                          <a:latin typeface="Calibri" panose="020F0502020204030204" pitchFamily="34" charset="0"/>
                        </a:rPr>
                        <a:t>NA</a:t>
                      </a:r>
                    </a:p>
                  </a:txBody>
                  <a:tcPr marL="10253" marR="10253" marT="10253" marB="0" anchor="ctr">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CFCFCF"/>
                    </a:solidFill>
                  </a:tcPr>
                </a:tc>
                <a:extLst>
                  <a:ext uri="{0D108BD9-81ED-4DB2-BD59-A6C34878D82A}">
                    <a16:rowId xmlns:a16="http://schemas.microsoft.com/office/drawing/2014/main" val="2067471869"/>
                  </a:ext>
                </a:extLst>
              </a:tr>
            </a:tbl>
          </a:graphicData>
        </a:graphic>
      </p:graphicFrame>
    </p:spTree>
    <p:extLst>
      <p:ext uri="{BB962C8B-B14F-4D97-AF65-F5344CB8AC3E}">
        <p14:creationId xmlns:p14="http://schemas.microsoft.com/office/powerpoint/2010/main" val="3089988054"/>
      </p:ext>
    </p:extLst>
  </p:cSld>
  <p:clrMapOvr>
    <a:masterClrMapping/>
  </p:clrMapOvr>
  <p:transition>
    <p:zoom dir="in"/>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FC1D876-A7C6-B56C-AF68-3431075B79ED}"/>
              </a:ext>
            </a:extLst>
          </p:cNvPr>
          <p:cNvSpPr txBox="1"/>
          <p:nvPr/>
        </p:nvSpPr>
        <p:spPr>
          <a:xfrm>
            <a:off x="335562" y="3347514"/>
            <a:ext cx="11520873" cy="1323439"/>
          </a:xfrm>
          <a:prstGeom prst="rect">
            <a:avLst/>
          </a:prstGeom>
          <a:noFill/>
        </p:spPr>
        <p:txBody>
          <a:bodyPr wrap="square" rtlCol="0">
            <a:spAutoFit/>
          </a:bodyPr>
          <a:lstStyle/>
          <a:p>
            <a:pPr algn="just"/>
            <a:r>
              <a:rPr lang="en-US" sz="1600" b="1" dirty="0">
                <a:solidFill>
                  <a:srgbClr val="474747"/>
                </a:solidFill>
              </a:rPr>
              <a:t>The Nifty index witnessed an 82.60% rollover in the next series which is higher than the three-month average, indicating short positions have been carried forwards to the next series. The index remains in a sell on rise mode till the time trading below 25000 where call writers are active on monthly expiry. The Bank nifty index witnessed same rollover around the 3months average indicating some positions have been squared off in the September expiry. The index faces strong resistance at 55000 and a break above this will lead to some pull back moves towards 56000.</a:t>
            </a:r>
          </a:p>
        </p:txBody>
      </p:sp>
      <p:sp>
        <p:nvSpPr>
          <p:cNvPr id="5" name="TextBox 4">
            <a:extLst>
              <a:ext uri="{FF2B5EF4-FFF2-40B4-BE49-F238E27FC236}">
                <a16:creationId xmlns:a16="http://schemas.microsoft.com/office/drawing/2014/main" id="{EC7D8C6A-95D2-99EB-8DB8-7951ED356C38}"/>
              </a:ext>
            </a:extLst>
          </p:cNvPr>
          <p:cNvSpPr txBox="1"/>
          <p:nvPr/>
        </p:nvSpPr>
        <p:spPr>
          <a:xfrm>
            <a:off x="1" y="0"/>
            <a:ext cx="12191999" cy="769441"/>
          </a:xfrm>
          <a:prstGeom prst="rect">
            <a:avLst/>
          </a:prstGeom>
          <a:noFill/>
        </p:spPr>
        <p:txBody>
          <a:bodyPr wrap="square" rtlCol="0">
            <a:spAutoFit/>
          </a:bodyPr>
          <a:lstStyle/>
          <a:p>
            <a:pPr algn="ctr"/>
            <a:r>
              <a:rPr lang="en-US" sz="4400" b="1" dirty="0">
                <a:solidFill>
                  <a:schemeClr val="bg1"/>
                </a:solidFill>
                <a:effectLst>
                  <a:outerShdw blurRad="38100" dist="38100" dir="2700000" algn="tl">
                    <a:srgbClr val="000000">
                      <a:alpha val="43137"/>
                    </a:srgbClr>
                  </a:outerShdw>
                </a:effectLst>
                <a:latin typeface="+mj-lt"/>
                <a:ea typeface="Verdana" pitchFamily="34" charset="0"/>
              </a:rPr>
              <a:t>Index Rollover</a:t>
            </a:r>
            <a:endParaRPr lang="en-IN" sz="4400" b="1" dirty="0">
              <a:solidFill>
                <a:schemeClr val="bg1"/>
              </a:solidFill>
              <a:latin typeface="+mj-lt"/>
            </a:endParaRPr>
          </a:p>
        </p:txBody>
      </p:sp>
      <p:graphicFrame>
        <p:nvGraphicFramePr>
          <p:cNvPr id="2" name="Table 1">
            <a:extLst>
              <a:ext uri="{FF2B5EF4-FFF2-40B4-BE49-F238E27FC236}">
                <a16:creationId xmlns:a16="http://schemas.microsoft.com/office/drawing/2014/main" id="{55D1471E-4092-027B-EEE6-910BBE9453B5}"/>
              </a:ext>
            </a:extLst>
          </p:cNvPr>
          <p:cNvGraphicFramePr>
            <a:graphicFrameLocks noGrp="1"/>
          </p:cNvGraphicFramePr>
          <p:nvPr>
            <p:extLst>
              <p:ext uri="{D42A27DB-BD31-4B8C-83A1-F6EECF244321}">
                <p14:modId xmlns:p14="http://schemas.microsoft.com/office/powerpoint/2010/main" val="355499926"/>
              </p:ext>
            </p:extLst>
          </p:nvPr>
        </p:nvGraphicFramePr>
        <p:xfrm>
          <a:off x="439933" y="1275529"/>
          <a:ext cx="11312130" cy="1565897"/>
        </p:xfrm>
        <a:graphic>
          <a:graphicData uri="http://schemas.openxmlformats.org/drawingml/2006/table">
            <a:tbl>
              <a:tblPr/>
              <a:tblGrid>
                <a:gridCol w="1791671">
                  <a:extLst>
                    <a:ext uri="{9D8B030D-6E8A-4147-A177-3AD203B41FA5}">
                      <a16:colId xmlns:a16="http://schemas.microsoft.com/office/drawing/2014/main" val="1561606456"/>
                    </a:ext>
                  </a:extLst>
                </a:gridCol>
                <a:gridCol w="1588839">
                  <a:extLst>
                    <a:ext uri="{9D8B030D-6E8A-4147-A177-3AD203B41FA5}">
                      <a16:colId xmlns:a16="http://schemas.microsoft.com/office/drawing/2014/main" val="4014138167"/>
                    </a:ext>
                  </a:extLst>
                </a:gridCol>
                <a:gridCol w="1977597">
                  <a:extLst>
                    <a:ext uri="{9D8B030D-6E8A-4147-A177-3AD203B41FA5}">
                      <a16:colId xmlns:a16="http://schemas.microsoft.com/office/drawing/2014/main" val="3583120845"/>
                    </a:ext>
                  </a:extLst>
                </a:gridCol>
                <a:gridCol w="1707159">
                  <a:extLst>
                    <a:ext uri="{9D8B030D-6E8A-4147-A177-3AD203B41FA5}">
                      <a16:colId xmlns:a16="http://schemas.microsoft.com/office/drawing/2014/main" val="13770862"/>
                    </a:ext>
                  </a:extLst>
                </a:gridCol>
                <a:gridCol w="1419814">
                  <a:extLst>
                    <a:ext uri="{9D8B030D-6E8A-4147-A177-3AD203B41FA5}">
                      <a16:colId xmlns:a16="http://schemas.microsoft.com/office/drawing/2014/main" val="602013776"/>
                    </a:ext>
                  </a:extLst>
                </a:gridCol>
                <a:gridCol w="1762091">
                  <a:extLst>
                    <a:ext uri="{9D8B030D-6E8A-4147-A177-3AD203B41FA5}">
                      <a16:colId xmlns:a16="http://schemas.microsoft.com/office/drawing/2014/main" val="3754432661"/>
                    </a:ext>
                  </a:extLst>
                </a:gridCol>
                <a:gridCol w="1064959">
                  <a:extLst>
                    <a:ext uri="{9D8B030D-6E8A-4147-A177-3AD203B41FA5}">
                      <a16:colId xmlns:a16="http://schemas.microsoft.com/office/drawing/2014/main" val="2972204033"/>
                    </a:ext>
                  </a:extLst>
                </a:gridCol>
              </a:tblGrid>
              <a:tr h="517177">
                <a:tc>
                  <a:txBody>
                    <a:bodyPr/>
                    <a:lstStyle/>
                    <a:p>
                      <a:pPr algn="ctr" rtl="0" fontAlgn="b">
                        <a:buNone/>
                      </a:pPr>
                      <a:r>
                        <a:rPr lang="en-US" sz="2500" b="1" i="0" u="none" strike="noStrike" dirty="0">
                          <a:solidFill>
                            <a:srgbClr val="FFFFFF"/>
                          </a:solidFill>
                          <a:effectLst/>
                          <a:latin typeface="Calibri" panose="020F0502020204030204" pitchFamily="34" charset="0"/>
                        </a:rPr>
                        <a:t>Index</a:t>
                      </a:r>
                    </a:p>
                  </a:txBody>
                  <a:tcPr marL="11652" marR="11652" marT="116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58220"/>
                    </a:solidFill>
                  </a:tcPr>
                </a:tc>
                <a:tc>
                  <a:txBody>
                    <a:bodyPr/>
                    <a:lstStyle/>
                    <a:p>
                      <a:pPr algn="ctr" rtl="0" fontAlgn="b">
                        <a:buNone/>
                      </a:pPr>
                      <a:r>
                        <a:rPr lang="en-US" sz="2500" b="1" i="0" u="none" strike="noStrike" dirty="0">
                          <a:solidFill>
                            <a:srgbClr val="FFFFFF"/>
                          </a:solidFill>
                          <a:effectLst/>
                          <a:latin typeface="Calibri" panose="020F0502020204030204" pitchFamily="34" charset="0"/>
                        </a:rPr>
                        <a:t>June</a:t>
                      </a:r>
                    </a:p>
                  </a:txBody>
                  <a:tcPr marL="11652" marR="11652" marT="116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58220"/>
                    </a:solidFill>
                  </a:tcPr>
                </a:tc>
                <a:tc>
                  <a:txBody>
                    <a:bodyPr/>
                    <a:lstStyle/>
                    <a:p>
                      <a:pPr algn="ctr" rtl="0" fontAlgn="b">
                        <a:buNone/>
                      </a:pPr>
                      <a:r>
                        <a:rPr lang="en-US" sz="2500" b="1" i="0" u="none" strike="noStrike" dirty="0">
                          <a:solidFill>
                            <a:srgbClr val="FFFFFF"/>
                          </a:solidFill>
                          <a:effectLst/>
                          <a:latin typeface="Calibri" panose="020F0502020204030204" pitchFamily="34" charset="0"/>
                        </a:rPr>
                        <a:t>July</a:t>
                      </a:r>
                    </a:p>
                  </a:txBody>
                  <a:tcPr marL="11652" marR="11652" marT="116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58220"/>
                    </a:solidFill>
                  </a:tcPr>
                </a:tc>
                <a:tc>
                  <a:txBody>
                    <a:bodyPr/>
                    <a:lstStyle/>
                    <a:p>
                      <a:pPr algn="ctr" rtl="0" fontAlgn="b">
                        <a:buNone/>
                      </a:pPr>
                      <a:r>
                        <a:rPr lang="en-US" sz="2500" b="1" i="0" u="none" strike="noStrike">
                          <a:solidFill>
                            <a:srgbClr val="FFFFFF"/>
                          </a:solidFill>
                          <a:effectLst/>
                          <a:latin typeface="Calibri" panose="020F0502020204030204" pitchFamily="34" charset="0"/>
                        </a:rPr>
                        <a:t>August</a:t>
                      </a:r>
                    </a:p>
                  </a:txBody>
                  <a:tcPr marL="11652" marR="11652" marT="116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58220"/>
                    </a:solidFill>
                  </a:tcPr>
                </a:tc>
                <a:tc>
                  <a:txBody>
                    <a:bodyPr/>
                    <a:lstStyle/>
                    <a:p>
                      <a:pPr algn="ctr" rtl="0" fontAlgn="b">
                        <a:buNone/>
                      </a:pPr>
                      <a:r>
                        <a:rPr lang="en-US" sz="2500" b="1" i="0" u="none" strike="noStrike">
                          <a:solidFill>
                            <a:srgbClr val="FFFFFF"/>
                          </a:solidFill>
                          <a:effectLst/>
                          <a:latin typeface="Calibri" panose="020F0502020204030204" pitchFamily="34" charset="0"/>
                        </a:rPr>
                        <a:t>3M Avg</a:t>
                      </a:r>
                    </a:p>
                  </a:txBody>
                  <a:tcPr marL="11652" marR="11652" marT="116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58220"/>
                    </a:solidFill>
                  </a:tcPr>
                </a:tc>
                <a:tc>
                  <a:txBody>
                    <a:bodyPr/>
                    <a:lstStyle/>
                    <a:p>
                      <a:pPr algn="ctr" rtl="0" fontAlgn="b">
                        <a:buNone/>
                      </a:pPr>
                      <a:r>
                        <a:rPr lang="en-US" sz="2500" b="1" i="0" u="none" strike="noStrike">
                          <a:solidFill>
                            <a:srgbClr val="FFFFFF"/>
                          </a:solidFill>
                          <a:effectLst/>
                          <a:latin typeface="Calibri" panose="020F0502020204030204" pitchFamily="34" charset="0"/>
                        </a:rPr>
                        <a:t>September</a:t>
                      </a:r>
                    </a:p>
                  </a:txBody>
                  <a:tcPr marL="11652" marR="11652" marT="116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58220"/>
                    </a:solidFill>
                  </a:tcPr>
                </a:tc>
                <a:tc>
                  <a:txBody>
                    <a:bodyPr/>
                    <a:lstStyle/>
                    <a:p>
                      <a:pPr algn="ctr" rtl="0" fontAlgn="b">
                        <a:buNone/>
                      </a:pPr>
                      <a:r>
                        <a:rPr lang="en-US" sz="2500" b="1" i="0" u="none" strike="noStrike">
                          <a:solidFill>
                            <a:srgbClr val="FFFFFF"/>
                          </a:solidFill>
                          <a:effectLst/>
                          <a:latin typeface="Calibri" panose="020F0502020204030204" pitchFamily="34" charset="0"/>
                        </a:rPr>
                        <a:t>Cost</a:t>
                      </a:r>
                    </a:p>
                  </a:txBody>
                  <a:tcPr marL="11652" marR="11652" marT="116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58220"/>
                    </a:solidFill>
                  </a:tcPr>
                </a:tc>
                <a:extLst>
                  <a:ext uri="{0D108BD9-81ED-4DB2-BD59-A6C34878D82A}">
                    <a16:rowId xmlns:a16="http://schemas.microsoft.com/office/drawing/2014/main" val="427208218"/>
                  </a:ext>
                </a:extLst>
              </a:tr>
              <a:tr h="531543">
                <a:tc>
                  <a:txBody>
                    <a:bodyPr/>
                    <a:lstStyle/>
                    <a:p>
                      <a:pPr algn="ctr" rtl="0" fontAlgn="t">
                        <a:buNone/>
                      </a:pPr>
                      <a:r>
                        <a:rPr lang="en-US" sz="2500" b="1" i="0" u="none" strike="noStrike">
                          <a:solidFill>
                            <a:srgbClr val="595959"/>
                          </a:solidFill>
                          <a:effectLst/>
                          <a:latin typeface="Calibri" panose="020F0502020204030204" pitchFamily="34" charset="0"/>
                        </a:rPr>
                        <a:t>NIFTY </a:t>
                      </a:r>
                    </a:p>
                  </a:txBody>
                  <a:tcPr marL="11652" marR="11652" marT="116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BABAB"/>
                    </a:solidFill>
                  </a:tcPr>
                </a:tc>
                <a:tc>
                  <a:txBody>
                    <a:bodyPr/>
                    <a:lstStyle/>
                    <a:p>
                      <a:pPr algn="ctr" rtl="0" fontAlgn="t">
                        <a:buNone/>
                      </a:pPr>
                      <a:r>
                        <a:rPr lang="en-US" sz="2500" b="1" i="0" u="none" strike="noStrike" dirty="0">
                          <a:solidFill>
                            <a:srgbClr val="595959"/>
                          </a:solidFill>
                          <a:effectLst/>
                          <a:latin typeface="Calibri" panose="020F0502020204030204" pitchFamily="34" charset="0"/>
                        </a:rPr>
                        <a:t>79.53%</a:t>
                      </a:r>
                    </a:p>
                  </a:txBody>
                  <a:tcPr marL="11652" marR="11652" marT="116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BABAB"/>
                    </a:solidFill>
                  </a:tcPr>
                </a:tc>
                <a:tc>
                  <a:txBody>
                    <a:bodyPr/>
                    <a:lstStyle/>
                    <a:p>
                      <a:pPr algn="ctr" rtl="0" fontAlgn="t">
                        <a:buNone/>
                      </a:pPr>
                      <a:r>
                        <a:rPr lang="en-US" sz="2500" b="1" i="0" u="none" strike="noStrike" dirty="0">
                          <a:solidFill>
                            <a:srgbClr val="595959"/>
                          </a:solidFill>
                          <a:effectLst/>
                          <a:latin typeface="Calibri" panose="020F0502020204030204" pitchFamily="34" charset="0"/>
                        </a:rPr>
                        <a:t>75.71%</a:t>
                      </a:r>
                    </a:p>
                  </a:txBody>
                  <a:tcPr marL="11652" marR="11652" marT="116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BABAB"/>
                    </a:solidFill>
                  </a:tcPr>
                </a:tc>
                <a:tc>
                  <a:txBody>
                    <a:bodyPr/>
                    <a:lstStyle/>
                    <a:p>
                      <a:pPr algn="ctr" rtl="0" fontAlgn="t">
                        <a:buNone/>
                      </a:pPr>
                      <a:r>
                        <a:rPr lang="en-US" sz="2500" b="1" i="0" u="none" strike="noStrike" dirty="0">
                          <a:solidFill>
                            <a:srgbClr val="595959"/>
                          </a:solidFill>
                          <a:effectLst/>
                          <a:latin typeface="Calibri" panose="020F0502020204030204" pitchFamily="34" charset="0"/>
                        </a:rPr>
                        <a:t>83.63%</a:t>
                      </a:r>
                    </a:p>
                  </a:txBody>
                  <a:tcPr marL="11652" marR="11652" marT="116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BABAB"/>
                    </a:solidFill>
                  </a:tcPr>
                </a:tc>
                <a:tc>
                  <a:txBody>
                    <a:bodyPr/>
                    <a:lstStyle/>
                    <a:p>
                      <a:pPr algn="ctr" rtl="0" fontAlgn="t">
                        <a:buNone/>
                      </a:pPr>
                      <a:r>
                        <a:rPr lang="en-US" sz="2500" b="1" i="0" u="none" strike="noStrike" dirty="0">
                          <a:solidFill>
                            <a:srgbClr val="595959"/>
                          </a:solidFill>
                          <a:effectLst/>
                          <a:latin typeface="Calibri" panose="020F0502020204030204" pitchFamily="34" charset="0"/>
                        </a:rPr>
                        <a:t>79.62%</a:t>
                      </a:r>
                    </a:p>
                  </a:txBody>
                  <a:tcPr marL="11652" marR="11652" marT="116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BABAB"/>
                    </a:solidFill>
                  </a:tcPr>
                </a:tc>
                <a:tc>
                  <a:txBody>
                    <a:bodyPr/>
                    <a:lstStyle/>
                    <a:p>
                      <a:pPr algn="ctr" rtl="0" fontAlgn="t">
                        <a:buNone/>
                      </a:pPr>
                      <a:r>
                        <a:rPr lang="en-US" sz="2500" b="1" i="0" u="none" strike="noStrike" dirty="0">
                          <a:solidFill>
                            <a:srgbClr val="595959"/>
                          </a:solidFill>
                          <a:effectLst/>
                          <a:latin typeface="Calibri" panose="020F0502020204030204" pitchFamily="34" charset="0"/>
                        </a:rPr>
                        <a:t>82.60%</a:t>
                      </a:r>
                    </a:p>
                  </a:txBody>
                  <a:tcPr marL="11652" marR="11652" marT="116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BABAB"/>
                    </a:solidFill>
                  </a:tcPr>
                </a:tc>
                <a:tc>
                  <a:txBody>
                    <a:bodyPr/>
                    <a:lstStyle/>
                    <a:p>
                      <a:pPr algn="ctr" rtl="0" fontAlgn="t">
                        <a:buNone/>
                      </a:pPr>
                      <a:r>
                        <a:rPr lang="en-US" sz="2500" b="1" i="0" u="none" strike="noStrike">
                          <a:solidFill>
                            <a:srgbClr val="595959"/>
                          </a:solidFill>
                          <a:effectLst/>
                          <a:latin typeface="Calibri" panose="020F0502020204030204" pitchFamily="34" charset="0"/>
                        </a:rPr>
                        <a:t>0.68%</a:t>
                      </a:r>
                    </a:p>
                  </a:txBody>
                  <a:tcPr marL="11652" marR="11652" marT="116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BABAB"/>
                    </a:solidFill>
                  </a:tcPr>
                </a:tc>
                <a:extLst>
                  <a:ext uri="{0D108BD9-81ED-4DB2-BD59-A6C34878D82A}">
                    <a16:rowId xmlns:a16="http://schemas.microsoft.com/office/drawing/2014/main" val="1372708807"/>
                  </a:ext>
                </a:extLst>
              </a:tr>
              <a:tr h="517177">
                <a:tc>
                  <a:txBody>
                    <a:bodyPr/>
                    <a:lstStyle/>
                    <a:p>
                      <a:pPr algn="ctr" rtl="0" fontAlgn="t">
                        <a:buNone/>
                      </a:pPr>
                      <a:r>
                        <a:rPr lang="en-US" sz="2500" b="1" i="0" u="none" strike="noStrike">
                          <a:solidFill>
                            <a:srgbClr val="595959"/>
                          </a:solidFill>
                          <a:effectLst/>
                          <a:latin typeface="Calibri" panose="020F0502020204030204" pitchFamily="34" charset="0"/>
                        </a:rPr>
                        <a:t>BANKNIFTY</a:t>
                      </a:r>
                    </a:p>
                  </a:txBody>
                  <a:tcPr marL="11652" marR="11652" marT="116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CFCF"/>
                    </a:solidFill>
                  </a:tcPr>
                </a:tc>
                <a:tc>
                  <a:txBody>
                    <a:bodyPr/>
                    <a:lstStyle/>
                    <a:p>
                      <a:pPr algn="ctr" rtl="0" fontAlgn="t">
                        <a:buNone/>
                      </a:pPr>
                      <a:r>
                        <a:rPr lang="en-US" sz="2500" b="1" i="0" u="none" strike="noStrike">
                          <a:solidFill>
                            <a:srgbClr val="595959"/>
                          </a:solidFill>
                          <a:effectLst/>
                          <a:latin typeface="Calibri" panose="020F0502020204030204" pitchFamily="34" charset="0"/>
                        </a:rPr>
                        <a:t>75.75%</a:t>
                      </a:r>
                    </a:p>
                  </a:txBody>
                  <a:tcPr marL="11652" marR="11652" marT="116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CFCF"/>
                    </a:solidFill>
                  </a:tcPr>
                </a:tc>
                <a:tc>
                  <a:txBody>
                    <a:bodyPr/>
                    <a:lstStyle/>
                    <a:p>
                      <a:pPr algn="ctr" rtl="0" fontAlgn="t">
                        <a:buNone/>
                      </a:pPr>
                      <a:r>
                        <a:rPr lang="en-US" sz="2500" b="1" i="0" u="none" strike="noStrike">
                          <a:solidFill>
                            <a:srgbClr val="595959"/>
                          </a:solidFill>
                          <a:effectLst/>
                          <a:latin typeface="Calibri" panose="020F0502020204030204" pitchFamily="34" charset="0"/>
                        </a:rPr>
                        <a:t>77.98%</a:t>
                      </a:r>
                    </a:p>
                  </a:txBody>
                  <a:tcPr marL="11652" marR="11652" marT="116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CFCF"/>
                    </a:solidFill>
                  </a:tcPr>
                </a:tc>
                <a:tc>
                  <a:txBody>
                    <a:bodyPr/>
                    <a:lstStyle/>
                    <a:p>
                      <a:pPr algn="ctr" rtl="0" fontAlgn="t">
                        <a:buNone/>
                      </a:pPr>
                      <a:r>
                        <a:rPr lang="en-US" sz="2500" b="1" i="0" u="none" strike="noStrike" dirty="0">
                          <a:solidFill>
                            <a:srgbClr val="595959"/>
                          </a:solidFill>
                          <a:effectLst/>
                          <a:latin typeface="Calibri" panose="020F0502020204030204" pitchFamily="34" charset="0"/>
                        </a:rPr>
                        <a:t>80.90%</a:t>
                      </a:r>
                    </a:p>
                  </a:txBody>
                  <a:tcPr marL="11652" marR="11652" marT="116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CFCF"/>
                    </a:solidFill>
                  </a:tcPr>
                </a:tc>
                <a:tc>
                  <a:txBody>
                    <a:bodyPr/>
                    <a:lstStyle/>
                    <a:p>
                      <a:pPr algn="ctr" rtl="0" fontAlgn="t">
                        <a:buNone/>
                      </a:pPr>
                      <a:r>
                        <a:rPr lang="en-US" sz="2500" b="1" i="0" u="none" strike="noStrike" dirty="0">
                          <a:solidFill>
                            <a:srgbClr val="595959"/>
                          </a:solidFill>
                          <a:effectLst/>
                          <a:latin typeface="Calibri" panose="020F0502020204030204" pitchFamily="34" charset="0"/>
                        </a:rPr>
                        <a:t>78.21%</a:t>
                      </a:r>
                    </a:p>
                  </a:txBody>
                  <a:tcPr marL="11652" marR="11652" marT="116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CFCF"/>
                    </a:solidFill>
                  </a:tcPr>
                </a:tc>
                <a:tc>
                  <a:txBody>
                    <a:bodyPr/>
                    <a:lstStyle/>
                    <a:p>
                      <a:pPr algn="ctr" rtl="0" fontAlgn="t">
                        <a:buNone/>
                      </a:pPr>
                      <a:r>
                        <a:rPr lang="en-US" sz="2500" b="1" i="0" u="none" strike="noStrike" dirty="0">
                          <a:solidFill>
                            <a:srgbClr val="595959"/>
                          </a:solidFill>
                          <a:effectLst/>
                          <a:latin typeface="Calibri" panose="020F0502020204030204" pitchFamily="34" charset="0"/>
                        </a:rPr>
                        <a:t>78.45%</a:t>
                      </a:r>
                    </a:p>
                  </a:txBody>
                  <a:tcPr marL="11652" marR="11652" marT="116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CFCF"/>
                    </a:solidFill>
                  </a:tcPr>
                </a:tc>
                <a:tc>
                  <a:txBody>
                    <a:bodyPr/>
                    <a:lstStyle/>
                    <a:p>
                      <a:pPr algn="ctr" rtl="0" fontAlgn="t">
                        <a:buNone/>
                      </a:pPr>
                      <a:r>
                        <a:rPr lang="en-US" sz="2500" b="1" i="0" u="none" strike="noStrike" dirty="0">
                          <a:solidFill>
                            <a:srgbClr val="595959"/>
                          </a:solidFill>
                          <a:effectLst/>
                          <a:latin typeface="Calibri" panose="020F0502020204030204" pitchFamily="34" charset="0"/>
                        </a:rPr>
                        <a:t>0.69%</a:t>
                      </a:r>
                    </a:p>
                  </a:txBody>
                  <a:tcPr marL="11652" marR="11652" marT="116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CFCF"/>
                    </a:solidFill>
                  </a:tcPr>
                </a:tc>
                <a:extLst>
                  <a:ext uri="{0D108BD9-81ED-4DB2-BD59-A6C34878D82A}">
                    <a16:rowId xmlns:a16="http://schemas.microsoft.com/office/drawing/2014/main" val="2614597124"/>
                  </a:ext>
                </a:extLst>
              </a:tr>
            </a:tbl>
          </a:graphicData>
        </a:graphic>
      </p:graphicFrame>
    </p:spTree>
    <p:extLst>
      <p:ext uri="{BB962C8B-B14F-4D97-AF65-F5344CB8AC3E}">
        <p14:creationId xmlns:p14="http://schemas.microsoft.com/office/powerpoint/2010/main" val="3540526855"/>
      </p:ext>
    </p:extLst>
  </p:cSld>
  <p:clrMapOvr>
    <a:masterClrMapping/>
  </p:clrMapOvr>
  <p:transition>
    <p:zoom dir="in"/>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A1D1F-F5FA-7368-BA73-498C89DD564D}"/>
              </a:ext>
            </a:extLst>
          </p:cNvPr>
          <p:cNvSpPr>
            <a:spLocks noGrp="1"/>
          </p:cNvSpPr>
          <p:nvPr>
            <p:ph type="title" idx="4294967295"/>
          </p:nvPr>
        </p:nvSpPr>
        <p:spPr>
          <a:xfrm>
            <a:off x="981075" y="642938"/>
            <a:ext cx="11210925" cy="746125"/>
          </a:xfrm>
          <a:prstGeom prst="rect">
            <a:avLst/>
          </a:prstGeom>
        </p:spPr>
        <p:txBody>
          <a:bodyPr vert="horz" lIns="91440" tIns="45720" rIns="91440" bIns="45720" rtlCol="0" anchor="ctr">
            <a:normAutofit/>
          </a:bodyPr>
          <a:lstStyle/>
          <a:p>
            <a:pPr algn="ctr"/>
            <a:r>
              <a:rPr lang="en-US" sz="3200" kern="1200" dirty="0">
                <a:solidFill>
                  <a:schemeClr val="bg1"/>
                </a:solidFill>
                <a:latin typeface="+mj-lt"/>
                <a:ea typeface="+mj-ea"/>
                <a:cs typeface="+mj-cs"/>
              </a:rPr>
              <a:t>Nifty Index OI Concentration</a:t>
            </a:r>
          </a:p>
        </p:txBody>
      </p:sp>
      <p:sp>
        <p:nvSpPr>
          <p:cNvPr id="5" name="TextBox 4">
            <a:extLst>
              <a:ext uri="{FF2B5EF4-FFF2-40B4-BE49-F238E27FC236}">
                <a16:creationId xmlns:a16="http://schemas.microsoft.com/office/drawing/2014/main" id="{0E3F03A1-63DB-3FC6-8936-D84232A6A8FE}"/>
              </a:ext>
            </a:extLst>
          </p:cNvPr>
          <p:cNvSpPr txBox="1"/>
          <p:nvPr/>
        </p:nvSpPr>
        <p:spPr>
          <a:xfrm>
            <a:off x="576262" y="5674450"/>
            <a:ext cx="11039475" cy="830997"/>
          </a:xfrm>
          <a:prstGeom prst="rect">
            <a:avLst/>
          </a:prstGeom>
          <a:noFill/>
        </p:spPr>
        <p:txBody>
          <a:bodyPr wrap="square" rtlCol="0">
            <a:spAutoFit/>
          </a:bodyPr>
          <a:lstStyle/>
          <a:p>
            <a:r>
              <a:rPr lang="en-US" sz="1600" b="1" dirty="0">
                <a:solidFill>
                  <a:srgbClr val="474747"/>
                </a:solidFill>
              </a:rPr>
              <a:t>Highest open interest build-up (Monthly OI)</a:t>
            </a:r>
          </a:p>
          <a:p>
            <a:r>
              <a:rPr lang="en-US" sz="1600" b="1" dirty="0">
                <a:solidFill>
                  <a:srgbClr val="474747"/>
                </a:solidFill>
              </a:rPr>
              <a:t>Nifty 26000 CE resistance.</a:t>
            </a:r>
          </a:p>
          <a:p>
            <a:r>
              <a:rPr lang="en-US" sz="1600" b="1" dirty="0">
                <a:solidFill>
                  <a:srgbClr val="474747"/>
                </a:solidFill>
              </a:rPr>
              <a:t>Nifty 24000 PE support.</a:t>
            </a:r>
          </a:p>
        </p:txBody>
      </p:sp>
      <p:sp>
        <p:nvSpPr>
          <p:cNvPr id="4" name="TextBox 3">
            <a:extLst>
              <a:ext uri="{FF2B5EF4-FFF2-40B4-BE49-F238E27FC236}">
                <a16:creationId xmlns:a16="http://schemas.microsoft.com/office/drawing/2014/main" id="{32D554E5-5B9B-DCEC-6AFC-6638E13D325E}"/>
              </a:ext>
            </a:extLst>
          </p:cNvPr>
          <p:cNvSpPr txBox="1"/>
          <p:nvPr/>
        </p:nvSpPr>
        <p:spPr>
          <a:xfrm>
            <a:off x="1" y="-32168"/>
            <a:ext cx="12191999" cy="769441"/>
          </a:xfrm>
          <a:prstGeom prst="rect">
            <a:avLst/>
          </a:prstGeom>
          <a:noFill/>
        </p:spPr>
        <p:txBody>
          <a:bodyPr wrap="square" rtlCol="0">
            <a:spAutoFit/>
          </a:bodyPr>
          <a:lstStyle/>
          <a:p>
            <a:pPr algn="ctr"/>
            <a:r>
              <a:rPr lang="en-US" sz="4400" b="1" dirty="0">
                <a:solidFill>
                  <a:schemeClr val="bg1"/>
                </a:solidFill>
                <a:effectLst>
                  <a:outerShdw blurRad="38100" dist="38100" dir="2700000" algn="tl">
                    <a:srgbClr val="000000">
                      <a:alpha val="43137"/>
                    </a:srgbClr>
                  </a:outerShdw>
                </a:effectLst>
                <a:latin typeface="+mj-lt"/>
                <a:ea typeface="Verdana" pitchFamily="34" charset="0"/>
              </a:rPr>
              <a:t>Nifty OI Concentration (In lots) (Monthly Expiry)</a:t>
            </a:r>
            <a:endParaRPr lang="en-IN" sz="4400" b="1" dirty="0">
              <a:solidFill>
                <a:schemeClr val="bg1"/>
              </a:solidFill>
              <a:latin typeface="+mj-lt"/>
            </a:endParaRPr>
          </a:p>
        </p:txBody>
      </p:sp>
      <p:sp>
        <p:nvSpPr>
          <p:cNvPr id="10" name="TextBox 9">
            <a:extLst>
              <a:ext uri="{FF2B5EF4-FFF2-40B4-BE49-F238E27FC236}">
                <a16:creationId xmlns:a16="http://schemas.microsoft.com/office/drawing/2014/main" id="{6D4C6155-EB45-8343-D025-908009FABA73}"/>
              </a:ext>
            </a:extLst>
          </p:cNvPr>
          <p:cNvSpPr txBox="1"/>
          <p:nvPr/>
        </p:nvSpPr>
        <p:spPr>
          <a:xfrm>
            <a:off x="9066179" y="5311302"/>
            <a:ext cx="2470825" cy="369332"/>
          </a:xfrm>
          <a:prstGeom prst="rect">
            <a:avLst/>
          </a:prstGeom>
          <a:noFill/>
        </p:spPr>
        <p:txBody>
          <a:bodyPr wrap="square" rtlCol="0">
            <a:spAutoFit/>
          </a:bodyPr>
          <a:lstStyle/>
          <a:p>
            <a:r>
              <a:rPr lang="en-US" dirty="0"/>
              <a:t>	</a:t>
            </a:r>
          </a:p>
        </p:txBody>
      </p:sp>
      <p:pic>
        <p:nvPicPr>
          <p:cNvPr id="6" name="Picture 5" descr="A graph of a graph&#10;&#10;AI-generated content may be incorrect.">
            <a:extLst>
              <a:ext uri="{FF2B5EF4-FFF2-40B4-BE49-F238E27FC236}">
                <a16:creationId xmlns:a16="http://schemas.microsoft.com/office/drawing/2014/main" id="{F2DE2E3F-0CB3-BAE4-6B55-C3331FF964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3711" y="927404"/>
            <a:ext cx="11504578" cy="4747046"/>
          </a:xfrm>
          <a:prstGeom prst="rect">
            <a:avLst/>
          </a:prstGeom>
        </p:spPr>
      </p:pic>
    </p:spTree>
    <p:extLst>
      <p:ext uri="{BB962C8B-B14F-4D97-AF65-F5344CB8AC3E}">
        <p14:creationId xmlns:p14="http://schemas.microsoft.com/office/powerpoint/2010/main" val="452795047"/>
      </p:ext>
    </p:extLst>
  </p:cSld>
  <p:clrMapOvr>
    <a:masterClrMapping/>
  </p:clrMapOvr>
  <p:transition>
    <p:zoom dir="in"/>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A1D1F-F5FA-7368-BA73-498C89DD564D}"/>
              </a:ext>
            </a:extLst>
          </p:cNvPr>
          <p:cNvSpPr>
            <a:spLocks noGrp="1"/>
          </p:cNvSpPr>
          <p:nvPr>
            <p:ph type="title" idx="4294967295"/>
          </p:nvPr>
        </p:nvSpPr>
        <p:spPr>
          <a:xfrm>
            <a:off x="981075" y="642938"/>
            <a:ext cx="11210925" cy="746125"/>
          </a:xfrm>
          <a:prstGeom prst="rect">
            <a:avLst/>
          </a:prstGeom>
        </p:spPr>
        <p:txBody>
          <a:bodyPr vert="horz" lIns="91440" tIns="45720" rIns="91440" bIns="45720" rtlCol="0" anchor="ctr">
            <a:normAutofit/>
          </a:bodyPr>
          <a:lstStyle/>
          <a:p>
            <a:pPr algn="ctr"/>
            <a:r>
              <a:rPr lang="en-US" sz="3200" kern="1200" dirty="0">
                <a:solidFill>
                  <a:schemeClr val="bg1"/>
                </a:solidFill>
                <a:latin typeface="+mj-lt"/>
                <a:ea typeface="+mj-ea"/>
                <a:cs typeface="+mj-cs"/>
              </a:rPr>
              <a:t>Bank Nifty Index </a:t>
            </a:r>
            <a:r>
              <a:rPr lang="en-US" sz="3200" dirty="0">
                <a:solidFill>
                  <a:schemeClr val="bg1"/>
                </a:solidFill>
              </a:rPr>
              <a:t>OI Concentration</a:t>
            </a:r>
            <a:endParaRPr lang="en-US" sz="3200" kern="1200" dirty="0">
              <a:solidFill>
                <a:schemeClr val="bg1"/>
              </a:solidFill>
              <a:latin typeface="+mj-lt"/>
              <a:ea typeface="+mj-ea"/>
              <a:cs typeface="+mj-cs"/>
            </a:endParaRPr>
          </a:p>
        </p:txBody>
      </p:sp>
      <p:sp>
        <p:nvSpPr>
          <p:cNvPr id="3" name="TextBox 2">
            <a:extLst>
              <a:ext uri="{FF2B5EF4-FFF2-40B4-BE49-F238E27FC236}">
                <a16:creationId xmlns:a16="http://schemas.microsoft.com/office/drawing/2014/main" id="{162A4F1B-703D-80D2-AF47-037794E955EF}"/>
              </a:ext>
            </a:extLst>
          </p:cNvPr>
          <p:cNvSpPr txBox="1"/>
          <p:nvPr/>
        </p:nvSpPr>
        <p:spPr>
          <a:xfrm>
            <a:off x="677862" y="5662331"/>
            <a:ext cx="10836275" cy="861774"/>
          </a:xfrm>
          <a:prstGeom prst="rect">
            <a:avLst/>
          </a:prstGeom>
          <a:noFill/>
        </p:spPr>
        <p:txBody>
          <a:bodyPr wrap="square" rtlCol="0">
            <a:spAutoFit/>
          </a:bodyPr>
          <a:lstStyle/>
          <a:p>
            <a:r>
              <a:rPr lang="en-US" sz="1600" b="1" dirty="0">
                <a:solidFill>
                  <a:srgbClr val="474747"/>
                </a:solidFill>
              </a:rPr>
              <a:t>Highest open interest build up (Monthly OI)</a:t>
            </a:r>
          </a:p>
          <a:p>
            <a:r>
              <a:rPr lang="en-US" sz="1600" b="1" dirty="0">
                <a:solidFill>
                  <a:srgbClr val="474747"/>
                </a:solidFill>
              </a:rPr>
              <a:t>Bank Nifty 57000 CE </a:t>
            </a:r>
          </a:p>
          <a:p>
            <a:r>
              <a:rPr lang="en-US" sz="1600" b="1" dirty="0">
                <a:solidFill>
                  <a:srgbClr val="474747"/>
                </a:solidFill>
              </a:rPr>
              <a:t>Bank Nifty 54000 PE </a:t>
            </a:r>
          </a:p>
        </p:txBody>
      </p:sp>
      <p:sp>
        <p:nvSpPr>
          <p:cNvPr id="5" name="TextBox 4">
            <a:extLst>
              <a:ext uri="{FF2B5EF4-FFF2-40B4-BE49-F238E27FC236}">
                <a16:creationId xmlns:a16="http://schemas.microsoft.com/office/drawing/2014/main" id="{CEA391DF-DC06-BD99-71E2-959A654511F5}"/>
              </a:ext>
            </a:extLst>
          </p:cNvPr>
          <p:cNvSpPr txBox="1"/>
          <p:nvPr/>
        </p:nvSpPr>
        <p:spPr>
          <a:xfrm>
            <a:off x="-1" y="20627"/>
            <a:ext cx="12191999" cy="738664"/>
          </a:xfrm>
          <a:prstGeom prst="rect">
            <a:avLst/>
          </a:prstGeom>
          <a:noFill/>
        </p:spPr>
        <p:txBody>
          <a:bodyPr wrap="square" rtlCol="0">
            <a:spAutoFit/>
          </a:bodyPr>
          <a:lstStyle/>
          <a:p>
            <a:pPr algn="ctr"/>
            <a:r>
              <a:rPr lang="en-US" sz="4200" b="1" dirty="0">
                <a:solidFill>
                  <a:schemeClr val="bg1"/>
                </a:solidFill>
                <a:effectLst>
                  <a:outerShdw blurRad="38100" dist="38100" dir="2700000" algn="tl">
                    <a:srgbClr val="000000">
                      <a:alpha val="43137"/>
                    </a:srgbClr>
                  </a:outerShdw>
                </a:effectLst>
                <a:latin typeface="+mj-lt"/>
                <a:ea typeface="Verdana" pitchFamily="34" charset="0"/>
              </a:rPr>
              <a:t>Bank Nifty OI Concentration (In lots) (Monthly Expiry)</a:t>
            </a:r>
            <a:endParaRPr lang="en-IN" sz="4200" b="1" dirty="0">
              <a:solidFill>
                <a:schemeClr val="bg1"/>
              </a:solidFill>
              <a:latin typeface="+mj-lt"/>
            </a:endParaRPr>
          </a:p>
        </p:txBody>
      </p:sp>
      <p:pic>
        <p:nvPicPr>
          <p:cNvPr id="7" name="Picture 6" descr="A graph with red and green lines&#10;&#10;AI-generated content may be incorrect.">
            <a:extLst>
              <a:ext uri="{FF2B5EF4-FFF2-40B4-BE49-F238E27FC236}">
                <a16:creationId xmlns:a16="http://schemas.microsoft.com/office/drawing/2014/main" id="{45715901-C360-91B6-DF2C-B163DAFE8F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9967" y="934509"/>
            <a:ext cx="11632066" cy="4656740"/>
          </a:xfrm>
          <a:prstGeom prst="rect">
            <a:avLst/>
          </a:prstGeom>
        </p:spPr>
      </p:pic>
    </p:spTree>
    <p:extLst>
      <p:ext uri="{BB962C8B-B14F-4D97-AF65-F5344CB8AC3E}">
        <p14:creationId xmlns:p14="http://schemas.microsoft.com/office/powerpoint/2010/main" val="2981895064"/>
      </p:ext>
    </p:extLst>
  </p:cSld>
  <p:clrMapOvr>
    <a:masterClrMapping/>
  </p:clrMapOvr>
  <p:transition>
    <p:zoom dir="in"/>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2672B-1037-118B-D33F-1ED21A4B98EF}"/>
              </a:ext>
            </a:extLst>
          </p:cNvPr>
          <p:cNvSpPr>
            <a:spLocks noGrp="1"/>
          </p:cNvSpPr>
          <p:nvPr>
            <p:ph type="title" idx="4294967295"/>
          </p:nvPr>
        </p:nvSpPr>
        <p:spPr>
          <a:xfrm>
            <a:off x="2147888" y="349250"/>
            <a:ext cx="10044112" cy="877888"/>
          </a:xfrm>
          <a:prstGeom prst="rect">
            <a:avLst/>
          </a:prstGeom>
        </p:spPr>
        <p:txBody>
          <a:bodyPr anchor="ctr">
            <a:normAutofit/>
          </a:bodyPr>
          <a:lstStyle/>
          <a:p>
            <a:r>
              <a:rPr lang="en-US" sz="4000" dirty="0">
                <a:solidFill>
                  <a:srgbClr val="FFFFFF"/>
                </a:solidFill>
              </a:rPr>
              <a:t> </a:t>
            </a:r>
          </a:p>
        </p:txBody>
      </p:sp>
      <p:sp>
        <p:nvSpPr>
          <p:cNvPr id="5" name="TextBox 4">
            <a:extLst>
              <a:ext uri="{FF2B5EF4-FFF2-40B4-BE49-F238E27FC236}">
                <a16:creationId xmlns:a16="http://schemas.microsoft.com/office/drawing/2014/main" id="{8EA2BDC6-CD7B-B1C7-1D68-3F82484FE9C7}"/>
              </a:ext>
            </a:extLst>
          </p:cNvPr>
          <p:cNvSpPr txBox="1"/>
          <p:nvPr/>
        </p:nvSpPr>
        <p:spPr>
          <a:xfrm>
            <a:off x="1" y="0"/>
            <a:ext cx="12191999" cy="769441"/>
          </a:xfrm>
          <a:prstGeom prst="rect">
            <a:avLst/>
          </a:prstGeom>
          <a:noFill/>
        </p:spPr>
        <p:txBody>
          <a:bodyPr wrap="square" rtlCol="0">
            <a:spAutoFit/>
          </a:bodyPr>
          <a:lstStyle/>
          <a:p>
            <a:pPr algn="ctr"/>
            <a:r>
              <a:rPr lang="en-US" sz="4400" b="1" dirty="0">
                <a:solidFill>
                  <a:schemeClr val="bg1"/>
                </a:solidFill>
                <a:effectLst>
                  <a:outerShdw blurRad="38100" dist="38100" dir="2700000" algn="tl">
                    <a:srgbClr val="000000">
                      <a:alpha val="43137"/>
                    </a:srgbClr>
                  </a:outerShdw>
                </a:effectLst>
                <a:latin typeface="+mj-lt"/>
                <a:ea typeface="Verdana" pitchFamily="34" charset="0"/>
              </a:rPr>
              <a:t>Nifty Strategy (Long Strangle)</a:t>
            </a:r>
            <a:endParaRPr lang="en-IN" sz="4400" b="1" dirty="0">
              <a:solidFill>
                <a:schemeClr val="bg1"/>
              </a:solidFill>
              <a:latin typeface="+mj-lt"/>
            </a:endParaRPr>
          </a:p>
        </p:txBody>
      </p:sp>
      <p:pic>
        <p:nvPicPr>
          <p:cNvPr id="6" name="Picture 5" descr="A green and blue line graph&#10;&#10;AI-generated content may be incorrect.">
            <a:extLst>
              <a:ext uri="{FF2B5EF4-FFF2-40B4-BE49-F238E27FC236}">
                <a16:creationId xmlns:a16="http://schemas.microsoft.com/office/drawing/2014/main" id="{B17F6600-327C-911F-573F-C527601613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1888" y="972766"/>
            <a:ext cx="11793136" cy="5029199"/>
          </a:xfrm>
          <a:prstGeom prst="rect">
            <a:avLst/>
          </a:prstGeom>
        </p:spPr>
      </p:pic>
    </p:spTree>
    <p:extLst>
      <p:ext uri="{BB962C8B-B14F-4D97-AF65-F5344CB8AC3E}">
        <p14:creationId xmlns:p14="http://schemas.microsoft.com/office/powerpoint/2010/main" val="2284518100"/>
      </p:ext>
    </p:extLst>
  </p:cSld>
  <p:clrMapOvr>
    <a:masterClrMapping/>
  </p:clrMapOvr>
  <p:transition>
    <p:zoom dir="in"/>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FD3D5C2-237C-D78A-E0C7-312CDC1A0032}"/>
              </a:ext>
            </a:extLst>
          </p:cNvPr>
          <p:cNvSpPr txBox="1"/>
          <p:nvPr/>
        </p:nvSpPr>
        <p:spPr>
          <a:xfrm>
            <a:off x="-2" y="5574834"/>
            <a:ext cx="12191999" cy="707886"/>
          </a:xfrm>
          <a:prstGeom prst="rect">
            <a:avLst/>
          </a:prstGeom>
          <a:noFill/>
        </p:spPr>
        <p:txBody>
          <a:bodyPr wrap="square" rtlCol="0">
            <a:spAutoFit/>
          </a:bodyPr>
          <a:lstStyle/>
          <a:p>
            <a:pPr algn="ctr"/>
            <a:r>
              <a:rPr lang="en-US" sz="2000" b="1" dirty="0">
                <a:solidFill>
                  <a:schemeClr val="tx1">
                    <a:lumMod val="65000"/>
                    <a:lumOff val="35000"/>
                  </a:schemeClr>
                </a:solidFill>
              </a:rPr>
              <a:t>High Rollover Sectors : Automobile, Banking, Finance, FMCG ,Metals, Pharma, Power</a:t>
            </a:r>
          </a:p>
          <a:p>
            <a:pPr algn="ctr"/>
            <a:r>
              <a:rPr lang="en-US" sz="2000" b="1" dirty="0">
                <a:solidFill>
                  <a:schemeClr val="tx1">
                    <a:lumMod val="65000"/>
                    <a:lumOff val="35000"/>
                  </a:schemeClr>
                </a:solidFill>
              </a:rPr>
              <a:t>Low Rollover Sector: Cement, Textile, Chemicals</a:t>
            </a:r>
          </a:p>
        </p:txBody>
      </p:sp>
      <p:sp>
        <p:nvSpPr>
          <p:cNvPr id="5" name="TextBox 4">
            <a:extLst>
              <a:ext uri="{FF2B5EF4-FFF2-40B4-BE49-F238E27FC236}">
                <a16:creationId xmlns:a16="http://schemas.microsoft.com/office/drawing/2014/main" id="{E3CAB9F5-AACD-EECF-76CE-0B357A091DA3}"/>
              </a:ext>
            </a:extLst>
          </p:cNvPr>
          <p:cNvSpPr txBox="1"/>
          <p:nvPr/>
        </p:nvSpPr>
        <p:spPr>
          <a:xfrm>
            <a:off x="-1" y="0"/>
            <a:ext cx="12191999" cy="769441"/>
          </a:xfrm>
          <a:prstGeom prst="rect">
            <a:avLst/>
          </a:prstGeom>
          <a:noFill/>
        </p:spPr>
        <p:txBody>
          <a:bodyPr wrap="square" rtlCol="0">
            <a:spAutoFit/>
          </a:bodyPr>
          <a:lstStyle/>
          <a:p>
            <a:pPr algn="ctr"/>
            <a:r>
              <a:rPr lang="en-US" sz="4400" b="1" dirty="0">
                <a:solidFill>
                  <a:schemeClr val="bg1"/>
                </a:solidFill>
                <a:effectLst>
                  <a:outerShdw blurRad="38100" dist="38100" dir="2700000" algn="tl">
                    <a:srgbClr val="000000">
                      <a:alpha val="43137"/>
                    </a:srgbClr>
                  </a:outerShdw>
                </a:effectLst>
                <a:latin typeface="+mj-lt"/>
                <a:ea typeface="Verdana" pitchFamily="34" charset="0"/>
              </a:rPr>
              <a:t>Sector Rollover</a:t>
            </a:r>
            <a:endParaRPr lang="en-IN" sz="4400" b="1" dirty="0">
              <a:solidFill>
                <a:schemeClr val="bg1"/>
              </a:solidFill>
              <a:latin typeface="+mj-lt"/>
            </a:endParaRPr>
          </a:p>
        </p:txBody>
      </p:sp>
      <p:graphicFrame>
        <p:nvGraphicFramePr>
          <p:cNvPr id="3" name="Chart 2">
            <a:extLst>
              <a:ext uri="{FF2B5EF4-FFF2-40B4-BE49-F238E27FC236}">
                <a16:creationId xmlns:a16="http://schemas.microsoft.com/office/drawing/2014/main" id="{DB60CC41-6FFB-3D0E-EF47-46AC26973F31}"/>
              </a:ext>
            </a:extLst>
          </p:cNvPr>
          <p:cNvGraphicFramePr>
            <a:graphicFrameLocks/>
          </p:cNvGraphicFramePr>
          <p:nvPr>
            <p:extLst>
              <p:ext uri="{D42A27DB-BD31-4B8C-83A1-F6EECF244321}">
                <p14:modId xmlns:p14="http://schemas.microsoft.com/office/powerpoint/2010/main" val="2801593440"/>
              </p:ext>
            </p:extLst>
          </p:nvPr>
        </p:nvGraphicFramePr>
        <p:xfrm>
          <a:off x="140799" y="885217"/>
          <a:ext cx="11915460" cy="468961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31250003"/>
      </p:ext>
    </p:extLst>
  </p:cSld>
  <p:clrMapOvr>
    <a:masterClrMapping/>
  </p:clrMapOvr>
  <p:transition>
    <p:zoom dir="in"/>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56AB3829-1CE2-0B26-71DD-101E3AAA8DDD}"/>
              </a:ext>
            </a:extLst>
          </p:cNvPr>
          <p:cNvGraphicFramePr>
            <a:graphicFrameLocks noGrp="1"/>
          </p:cNvGraphicFramePr>
          <p:nvPr>
            <p:ph idx="4294967295"/>
            <p:extLst>
              <p:ext uri="{D42A27DB-BD31-4B8C-83A1-F6EECF244321}">
                <p14:modId xmlns:p14="http://schemas.microsoft.com/office/powerpoint/2010/main" val="390728497"/>
              </p:ext>
            </p:extLst>
          </p:nvPr>
        </p:nvGraphicFramePr>
        <p:xfrm>
          <a:off x="39167" y="904671"/>
          <a:ext cx="11935582" cy="4863831"/>
        </p:xfrm>
        <a:graphic>
          <a:graphicData uri="http://schemas.openxmlformats.org/drawingml/2006/table">
            <a:tbl>
              <a:tblPr firstRow="1" bandRow="1">
                <a:effectLst>
                  <a:outerShdw blurRad="50800" dist="38100" dir="2700000" algn="tl" rotWithShape="0">
                    <a:prstClr val="black">
                      <a:alpha val="40000"/>
                    </a:prstClr>
                  </a:outerShdw>
                </a:effectLst>
                <a:tableStyleId>{21E4AEA4-8DFA-4A89-87EB-49C32662AFE0}</a:tableStyleId>
              </a:tblPr>
              <a:tblGrid>
                <a:gridCol w="5967791">
                  <a:extLst>
                    <a:ext uri="{9D8B030D-6E8A-4147-A177-3AD203B41FA5}">
                      <a16:colId xmlns:a16="http://schemas.microsoft.com/office/drawing/2014/main" val="2082928066"/>
                    </a:ext>
                  </a:extLst>
                </a:gridCol>
                <a:gridCol w="5967791">
                  <a:extLst>
                    <a:ext uri="{9D8B030D-6E8A-4147-A177-3AD203B41FA5}">
                      <a16:colId xmlns:a16="http://schemas.microsoft.com/office/drawing/2014/main" val="3517414868"/>
                    </a:ext>
                  </a:extLst>
                </a:gridCol>
              </a:tblGrid>
              <a:tr h="521877">
                <a:tc>
                  <a:txBody>
                    <a:bodyPr/>
                    <a:lstStyle/>
                    <a:p>
                      <a:pPr algn="ctr"/>
                      <a:r>
                        <a:rPr lang="en-US" sz="2000" dirty="0">
                          <a:solidFill>
                            <a:schemeClr val="bg1"/>
                          </a:solidFill>
                        </a:rPr>
                        <a:t>Highest rollover</a:t>
                      </a:r>
                    </a:p>
                  </a:txBody>
                  <a:tcPr marL="103703" marR="103703" marT="51852" marB="51852" anchor="ctr">
                    <a:solidFill>
                      <a:srgbClr val="F5841E"/>
                    </a:solidFill>
                  </a:tcPr>
                </a:tc>
                <a:tc>
                  <a:txBody>
                    <a:bodyPr/>
                    <a:lstStyle/>
                    <a:p>
                      <a:pPr algn="ctr"/>
                      <a:r>
                        <a:rPr lang="en-US" sz="2000" dirty="0">
                          <a:solidFill>
                            <a:schemeClr val="bg1"/>
                          </a:solidFill>
                        </a:rPr>
                        <a:t>Lowest rollover</a:t>
                      </a:r>
                    </a:p>
                  </a:txBody>
                  <a:tcPr marL="103703" marR="103703" marT="51852" marB="51852" anchor="ctr">
                    <a:solidFill>
                      <a:srgbClr val="F5841E"/>
                    </a:solidFill>
                  </a:tcPr>
                </a:tc>
                <a:extLst>
                  <a:ext uri="{0D108BD9-81ED-4DB2-BD59-A6C34878D82A}">
                    <a16:rowId xmlns:a16="http://schemas.microsoft.com/office/drawing/2014/main" val="2892203996"/>
                  </a:ext>
                </a:extLst>
              </a:tr>
              <a:tr h="4341954">
                <a:tc>
                  <a:txBody>
                    <a:bodyPr/>
                    <a:lstStyle/>
                    <a:p>
                      <a:endParaRPr lang="en-US" sz="2000" dirty="0"/>
                    </a:p>
                  </a:txBody>
                  <a:tcPr marL="103703" marR="103703" marT="51852" marB="51852">
                    <a:solidFill>
                      <a:schemeClr val="bg1">
                        <a:lumMod val="85000"/>
                      </a:schemeClr>
                    </a:solidFill>
                  </a:tcPr>
                </a:tc>
                <a:tc>
                  <a:txBody>
                    <a:bodyPr/>
                    <a:lstStyle/>
                    <a:p>
                      <a:endParaRPr lang="en-US" sz="2000" dirty="0"/>
                    </a:p>
                  </a:txBody>
                  <a:tcPr marL="103703" marR="103703" marT="51852" marB="51852">
                    <a:solidFill>
                      <a:schemeClr val="bg1">
                        <a:lumMod val="85000"/>
                      </a:schemeClr>
                    </a:solidFill>
                  </a:tcPr>
                </a:tc>
                <a:extLst>
                  <a:ext uri="{0D108BD9-81ED-4DB2-BD59-A6C34878D82A}">
                    <a16:rowId xmlns:a16="http://schemas.microsoft.com/office/drawing/2014/main" val="4071251403"/>
                  </a:ext>
                </a:extLst>
              </a:tr>
            </a:tbl>
          </a:graphicData>
        </a:graphic>
      </p:graphicFrame>
      <p:graphicFrame>
        <p:nvGraphicFramePr>
          <p:cNvPr id="16" name="Table 15">
            <a:extLst>
              <a:ext uri="{FF2B5EF4-FFF2-40B4-BE49-F238E27FC236}">
                <a16:creationId xmlns:a16="http://schemas.microsoft.com/office/drawing/2014/main" id="{65CD5F35-7214-3A5B-355E-9EBF0A0F9944}"/>
              </a:ext>
            </a:extLst>
          </p:cNvPr>
          <p:cNvGraphicFramePr>
            <a:graphicFrameLocks noGrp="1"/>
          </p:cNvGraphicFramePr>
          <p:nvPr>
            <p:extLst>
              <p:ext uri="{D42A27DB-BD31-4B8C-83A1-F6EECF244321}">
                <p14:modId xmlns:p14="http://schemas.microsoft.com/office/powerpoint/2010/main" val="1617837997"/>
              </p:ext>
            </p:extLst>
          </p:nvPr>
        </p:nvGraphicFramePr>
        <p:xfrm>
          <a:off x="299941" y="1452728"/>
          <a:ext cx="5628734" cy="4244373"/>
        </p:xfrm>
        <a:graphic>
          <a:graphicData uri="http://schemas.openxmlformats.org/drawingml/2006/table">
            <a:tbl>
              <a:tblPr firstRow="1" bandRow="1">
                <a:tableStyleId>{21E4AEA4-8DFA-4A89-87EB-49C32662AFE0}</a:tableStyleId>
              </a:tblPr>
              <a:tblGrid>
                <a:gridCol w="1820594">
                  <a:extLst>
                    <a:ext uri="{9D8B030D-6E8A-4147-A177-3AD203B41FA5}">
                      <a16:colId xmlns:a16="http://schemas.microsoft.com/office/drawing/2014/main" val="856140267"/>
                    </a:ext>
                  </a:extLst>
                </a:gridCol>
                <a:gridCol w="1904070">
                  <a:extLst>
                    <a:ext uri="{9D8B030D-6E8A-4147-A177-3AD203B41FA5}">
                      <a16:colId xmlns:a16="http://schemas.microsoft.com/office/drawing/2014/main" val="3715586429"/>
                    </a:ext>
                  </a:extLst>
                </a:gridCol>
                <a:gridCol w="1904070">
                  <a:extLst>
                    <a:ext uri="{9D8B030D-6E8A-4147-A177-3AD203B41FA5}">
                      <a16:colId xmlns:a16="http://schemas.microsoft.com/office/drawing/2014/main" val="3995712118"/>
                    </a:ext>
                  </a:extLst>
                </a:gridCol>
              </a:tblGrid>
              <a:tr h="462563">
                <a:tc>
                  <a:txBody>
                    <a:bodyPr/>
                    <a:lstStyle/>
                    <a:p>
                      <a:pPr algn="ctr" fontAlgn="t"/>
                      <a:r>
                        <a:rPr lang="en-IN" sz="1200" b="1" i="0" u="none" strike="noStrike" dirty="0">
                          <a:solidFill>
                            <a:schemeClr val="bg1"/>
                          </a:solidFill>
                          <a:effectLst/>
                          <a:latin typeface="Segoe UI" panose="020B0502040204020203" pitchFamily="34" charset="0"/>
                        </a:rPr>
                        <a:t>Stocks</a:t>
                      </a:r>
                    </a:p>
                  </a:txBody>
                  <a:tcPr marL="10765" marR="10765" marT="10765" marB="0" anchor="ctr">
                    <a:solidFill>
                      <a:srgbClr val="F5841E"/>
                    </a:solidFill>
                  </a:tcPr>
                </a:tc>
                <a:tc>
                  <a:txBody>
                    <a:bodyPr/>
                    <a:lstStyle/>
                    <a:p>
                      <a:pPr algn="ctr" fontAlgn="t"/>
                      <a:r>
                        <a:rPr lang="en-IN" sz="1200" b="1" i="0" u="none" strike="noStrike" dirty="0">
                          <a:solidFill>
                            <a:schemeClr val="bg1"/>
                          </a:solidFill>
                          <a:effectLst/>
                          <a:latin typeface="Segoe UI" panose="020B0502040204020203" pitchFamily="34" charset="0"/>
                        </a:rPr>
                        <a:t>Rollover</a:t>
                      </a:r>
                    </a:p>
                  </a:txBody>
                  <a:tcPr marL="10765" marR="10765" marT="10765" marB="0" anchor="ctr">
                    <a:solidFill>
                      <a:srgbClr val="F5841E"/>
                    </a:solidFill>
                  </a:tcPr>
                </a:tc>
                <a:tc>
                  <a:txBody>
                    <a:bodyPr/>
                    <a:lstStyle/>
                    <a:p>
                      <a:pPr algn="ctr" fontAlgn="t"/>
                      <a:r>
                        <a:rPr lang="en-IN" sz="1200" b="1" i="0" u="none" strike="noStrike" dirty="0">
                          <a:solidFill>
                            <a:schemeClr val="bg1"/>
                          </a:solidFill>
                          <a:effectLst/>
                          <a:latin typeface="Segoe UI" panose="020B0502040204020203" pitchFamily="34" charset="0"/>
                        </a:rPr>
                        <a:t>Cost</a:t>
                      </a:r>
                    </a:p>
                  </a:txBody>
                  <a:tcPr marL="10765" marR="10765" marT="10765" marB="0" anchor="ctr">
                    <a:solidFill>
                      <a:srgbClr val="F5841E"/>
                    </a:solidFill>
                  </a:tcPr>
                </a:tc>
                <a:extLst>
                  <a:ext uri="{0D108BD9-81ED-4DB2-BD59-A6C34878D82A}">
                    <a16:rowId xmlns:a16="http://schemas.microsoft.com/office/drawing/2014/main" val="1851764494"/>
                  </a:ext>
                </a:extLst>
              </a:tr>
              <a:tr h="378181">
                <a:tc>
                  <a:txBody>
                    <a:bodyPr/>
                    <a:lstStyle/>
                    <a:p>
                      <a:pPr marL="0" algn="ctr" defTabSz="914400" rtl="0" eaLnBrk="1" fontAlgn="t" latinLnBrk="0" hangingPunct="1">
                        <a:buNone/>
                      </a:pPr>
                      <a:r>
                        <a:rPr lang="en-US" sz="1400" b="1" i="0" u="none" strike="noStrike" kern="1200" dirty="0">
                          <a:solidFill>
                            <a:schemeClr val="tx1">
                              <a:lumMod val="65000"/>
                              <a:lumOff val="35000"/>
                            </a:schemeClr>
                          </a:solidFill>
                          <a:effectLst/>
                          <a:latin typeface="+mj-lt"/>
                          <a:ea typeface="+mn-ea"/>
                          <a:cs typeface="+mn-cs"/>
                        </a:rPr>
                        <a:t>GRASIM</a:t>
                      </a:r>
                    </a:p>
                  </a:txBody>
                  <a:tcPr marL="96887" marR="10765" marT="10765" marB="0" anchor="ctr">
                    <a:solidFill>
                      <a:srgbClr val="ABABAB"/>
                    </a:solidFill>
                  </a:tcPr>
                </a:tc>
                <a:tc>
                  <a:txBody>
                    <a:bodyPr/>
                    <a:lstStyle/>
                    <a:p>
                      <a:pPr marL="0" algn="ctr" defTabSz="914400" rtl="0" eaLnBrk="1" fontAlgn="t" latinLnBrk="0" hangingPunct="1">
                        <a:buNone/>
                      </a:pPr>
                      <a:r>
                        <a:rPr lang="en-US" sz="1400" b="1" i="0" u="none" strike="noStrike" kern="1200">
                          <a:solidFill>
                            <a:schemeClr val="tx1">
                              <a:lumMod val="65000"/>
                              <a:lumOff val="35000"/>
                            </a:schemeClr>
                          </a:solidFill>
                          <a:effectLst/>
                          <a:latin typeface="+mj-lt"/>
                          <a:ea typeface="+mn-ea"/>
                          <a:cs typeface="+mn-cs"/>
                        </a:rPr>
                        <a:t>98.82%</a:t>
                      </a:r>
                    </a:p>
                  </a:txBody>
                  <a:tcPr marL="10765" marR="96887" marT="10765" marB="0" anchor="ctr">
                    <a:solidFill>
                      <a:srgbClr val="ABABAB"/>
                    </a:solidFill>
                  </a:tcPr>
                </a:tc>
                <a:tc>
                  <a:txBody>
                    <a:bodyPr/>
                    <a:lstStyle/>
                    <a:p>
                      <a:pPr marL="0" algn="ctr" defTabSz="914400" rtl="0" eaLnBrk="1" fontAlgn="t" latinLnBrk="0" hangingPunct="1">
                        <a:buNone/>
                      </a:pPr>
                      <a:r>
                        <a:rPr lang="en-US" sz="1400" b="1" i="0" u="none" strike="noStrike" kern="1200">
                          <a:solidFill>
                            <a:schemeClr val="tx1">
                              <a:lumMod val="65000"/>
                              <a:lumOff val="35000"/>
                            </a:schemeClr>
                          </a:solidFill>
                          <a:effectLst/>
                          <a:latin typeface="+mj-lt"/>
                          <a:ea typeface="+mn-ea"/>
                          <a:cs typeface="+mn-cs"/>
                        </a:rPr>
                        <a:t>14.2</a:t>
                      </a:r>
                    </a:p>
                  </a:txBody>
                  <a:tcPr marL="10765" marR="96887" marT="10765" marB="0" anchor="ctr">
                    <a:solidFill>
                      <a:srgbClr val="ABABAB"/>
                    </a:solidFill>
                  </a:tcPr>
                </a:tc>
                <a:extLst>
                  <a:ext uri="{0D108BD9-81ED-4DB2-BD59-A6C34878D82A}">
                    <a16:rowId xmlns:a16="http://schemas.microsoft.com/office/drawing/2014/main" val="374426662"/>
                  </a:ext>
                </a:extLst>
              </a:tr>
              <a:tr h="378181">
                <a:tc>
                  <a:txBody>
                    <a:bodyPr/>
                    <a:lstStyle/>
                    <a:p>
                      <a:pPr marL="0" algn="ctr" defTabSz="914400" rtl="0" eaLnBrk="1" fontAlgn="t" latinLnBrk="0" hangingPunct="1">
                        <a:buNone/>
                      </a:pPr>
                      <a:r>
                        <a:rPr lang="en-US" sz="1400" b="1" i="0" u="none" strike="noStrike" kern="1200" dirty="0">
                          <a:solidFill>
                            <a:schemeClr val="tx1">
                              <a:lumMod val="65000"/>
                              <a:lumOff val="35000"/>
                            </a:schemeClr>
                          </a:solidFill>
                          <a:effectLst/>
                          <a:latin typeface="+mj-lt"/>
                          <a:ea typeface="+mn-ea"/>
                          <a:cs typeface="+mn-cs"/>
                        </a:rPr>
                        <a:t>HDFCBANK</a:t>
                      </a:r>
                    </a:p>
                  </a:txBody>
                  <a:tcPr marL="96887" marR="10765" marT="10765" marB="0" anchor="ctr">
                    <a:solidFill>
                      <a:srgbClr val="CFCFCF"/>
                    </a:solidFill>
                  </a:tcPr>
                </a:tc>
                <a:tc>
                  <a:txBody>
                    <a:bodyPr/>
                    <a:lstStyle/>
                    <a:p>
                      <a:pPr marL="0" algn="ctr" defTabSz="914400" rtl="0" eaLnBrk="1" fontAlgn="t" latinLnBrk="0" hangingPunct="1">
                        <a:buNone/>
                      </a:pPr>
                      <a:r>
                        <a:rPr lang="en-US" sz="1400" b="1" i="0" u="none" strike="noStrike" kern="1200" dirty="0">
                          <a:solidFill>
                            <a:schemeClr val="tx1">
                              <a:lumMod val="65000"/>
                              <a:lumOff val="35000"/>
                            </a:schemeClr>
                          </a:solidFill>
                          <a:effectLst/>
                          <a:latin typeface="+mj-lt"/>
                          <a:ea typeface="+mn-ea"/>
                          <a:cs typeface="+mn-cs"/>
                        </a:rPr>
                        <a:t>98.63%</a:t>
                      </a:r>
                    </a:p>
                  </a:txBody>
                  <a:tcPr marL="10765" marR="96887" marT="10765" marB="0" anchor="ctr">
                    <a:solidFill>
                      <a:srgbClr val="CFCFCF"/>
                    </a:solidFill>
                  </a:tcPr>
                </a:tc>
                <a:tc>
                  <a:txBody>
                    <a:bodyPr/>
                    <a:lstStyle/>
                    <a:p>
                      <a:pPr marL="0" algn="ctr" defTabSz="914400" rtl="0" eaLnBrk="1" fontAlgn="t" latinLnBrk="0" hangingPunct="1">
                        <a:buNone/>
                      </a:pPr>
                      <a:r>
                        <a:rPr lang="en-US" sz="1400" b="1" i="0" u="none" strike="noStrike" kern="1200">
                          <a:solidFill>
                            <a:schemeClr val="tx1">
                              <a:lumMod val="65000"/>
                              <a:lumOff val="35000"/>
                            </a:schemeClr>
                          </a:solidFill>
                          <a:effectLst/>
                          <a:latin typeface="+mj-lt"/>
                          <a:ea typeface="+mn-ea"/>
                          <a:cs typeface="+mn-cs"/>
                        </a:rPr>
                        <a:t>5.1</a:t>
                      </a:r>
                    </a:p>
                  </a:txBody>
                  <a:tcPr marL="10765" marR="96887" marT="10765" marB="0" anchor="ctr">
                    <a:solidFill>
                      <a:srgbClr val="CFCFCF"/>
                    </a:solidFill>
                  </a:tcPr>
                </a:tc>
                <a:extLst>
                  <a:ext uri="{0D108BD9-81ED-4DB2-BD59-A6C34878D82A}">
                    <a16:rowId xmlns:a16="http://schemas.microsoft.com/office/drawing/2014/main" val="2590122856"/>
                  </a:ext>
                </a:extLst>
              </a:tr>
              <a:tr h="378181">
                <a:tc>
                  <a:txBody>
                    <a:bodyPr/>
                    <a:lstStyle/>
                    <a:p>
                      <a:pPr marL="0" algn="ctr" defTabSz="914400" rtl="0" eaLnBrk="1" fontAlgn="t" latinLnBrk="0" hangingPunct="1">
                        <a:buNone/>
                      </a:pPr>
                      <a:r>
                        <a:rPr lang="en-US" sz="1400" b="1" i="0" u="none" strike="noStrike" kern="1200" dirty="0">
                          <a:solidFill>
                            <a:schemeClr val="tx1">
                              <a:lumMod val="65000"/>
                              <a:lumOff val="35000"/>
                            </a:schemeClr>
                          </a:solidFill>
                          <a:effectLst/>
                          <a:latin typeface="+mj-lt"/>
                          <a:ea typeface="+mn-ea"/>
                          <a:cs typeface="+mn-cs"/>
                        </a:rPr>
                        <a:t>JSWSTEEL</a:t>
                      </a:r>
                    </a:p>
                  </a:txBody>
                  <a:tcPr marL="96887" marR="10765" marT="10765" marB="0" anchor="ctr">
                    <a:solidFill>
                      <a:srgbClr val="ABABAB"/>
                    </a:solidFill>
                  </a:tcPr>
                </a:tc>
                <a:tc>
                  <a:txBody>
                    <a:bodyPr/>
                    <a:lstStyle/>
                    <a:p>
                      <a:pPr marL="0" algn="ctr" defTabSz="914400" rtl="0" eaLnBrk="1" fontAlgn="t" latinLnBrk="0" hangingPunct="1">
                        <a:buNone/>
                      </a:pPr>
                      <a:r>
                        <a:rPr lang="en-US" sz="1400" b="1" i="0" u="none" strike="noStrike" kern="1200" dirty="0">
                          <a:solidFill>
                            <a:schemeClr val="tx1">
                              <a:lumMod val="65000"/>
                              <a:lumOff val="35000"/>
                            </a:schemeClr>
                          </a:solidFill>
                          <a:effectLst/>
                          <a:latin typeface="+mj-lt"/>
                          <a:ea typeface="+mn-ea"/>
                          <a:cs typeface="+mn-cs"/>
                        </a:rPr>
                        <a:t>98.63%</a:t>
                      </a:r>
                    </a:p>
                  </a:txBody>
                  <a:tcPr marL="10765" marR="96887" marT="10765" marB="0" anchor="ctr">
                    <a:solidFill>
                      <a:srgbClr val="ABABAB"/>
                    </a:solidFill>
                  </a:tcPr>
                </a:tc>
                <a:tc>
                  <a:txBody>
                    <a:bodyPr/>
                    <a:lstStyle/>
                    <a:p>
                      <a:pPr marL="0" algn="ctr" defTabSz="914400" rtl="0" eaLnBrk="1" fontAlgn="t" latinLnBrk="0" hangingPunct="1">
                        <a:buNone/>
                      </a:pPr>
                      <a:r>
                        <a:rPr lang="en-US" sz="1400" b="1" i="0" u="none" strike="noStrike" kern="1200" dirty="0">
                          <a:solidFill>
                            <a:schemeClr val="tx1">
                              <a:lumMod val="65000"/>
                              <a:lumOff val="35000"/>
                            </a:schemeClr>
                          </a:solidFill>
                          <a:effectLst/>
                          <a:latin typeface="+mj-lt"/>
                          <a:ea typeface="+mn-ea"/>
                          <a:cs typeface="+mn-cs"/>
                        </a:rPr>
                        <a:t>6.4</a:t>
                      </a:r>
                    </a:p>
                  </a:txBody>
                  <a:tcPr marL="10765" marR="96887" marT="10765" marB="0" anchor="ctr">
                    <a:solidFill>
                      <a:srgbClr val="ABABAB"/>
                    </a:solidFill>
                  </a:tcPr>
                </a:tc>
                <a:extLst>
                  <a:ext uri="{0D108BD9-81ED-4DB2-BD59-A6C34878D82A}">
                    <a16:rowId xmlns:a16="http://schemas.microsoft.com/office/drawing/2014/main" val="2494014306"/>
                  </a:ext>
                </a:extLst>
              </a:tr>
              <a:tr h="378181">
                <a:tc>
                  <a:txBody>
                    <a:bodyPr/>
                    <a:lstStyle/>
                    <a:p>
                      <a:pPr marL="0" algn="ctr" defTabSz="914400" rtl="0" eaLnBrk="1" fontAlgn="t" latinLnBrk="0" hangingPunct="1">
                        <a:buNone/>
                      </a:pPr>
                      <a:r>
                        <a:rPr lang="en-US" sz="1400" b="1" i="0" u="none" strike="noStrike" kern="1200">
                          <a:solidFill>
                            <a:schemeClr val="tx1">
                              <a:lumMod val="65000"/>
                              <a:lumOff val="35000"/>
                            </a:schemeClr>
                          </a:solidFill>
                          <a:effectLst/>
                          <a:latin typeface="+mj-lt"/>
                          <a:ea typeface="+mn-ea"/>
                          <a:cs typeface="+mn-cs"/>
                        </a:rPr>
                        <a:t>BHARTIARTL</a:t>
                      </a:r>
                    </a:p>
                  </a:txBody>
                  <a:tcPr marL="96887" marR="10765" marT="10765" marB="0" anchor="ctr">
                    <a:solidFill>
                      <a:srgbClr val="CFCFCF"/>
                    </a:solidFill>
                  </a:tcPr>
                </a:tc>
                <a:tc>
                  <a:txBody>
                    <a:bodyPr/>
                    <a:lstStyle/>
                    <a:p>
                      <a:pPr marL="0" algn="ctr" defTabSz="914400" rtl="0" eaLnBrk="1" fontAlgn="t" latinLnBrk="0" hangingPunct="1">
                        <a:buNone/>
                      </a:pPr>
                      <a:r>
                        <a:rPr lang="en-US" sz="1400" b="1" i="0" u="none" strike="noStrike" kern="1200" dirty="0">
                          <a:solidFill>
                            <a:schemeClr val="tx1">
                              <a:lumMod val="65000"/>
                              <a:lumOff val="35000"/>
                            </a:schemeClr>
                          </a:solidFill>
                          <a:effectLst/>
                          <a:latin typeface="+mj-lt"/>
                          <a:ea typeface="+mn-ea"/>
                          <a:cs typeface="+mn-cs"/>
                        </a:rPr>
                        <a:t>98.60%</a:t>
                      </a:r>
                    </a:p>
                  </a:txBody>
                  <a:tcPr marL="10765" marR="96887" marT="10765" marB="0" anchor="ctr">
                    <a:solidFill>
                      <a:srgbClr val="CFCFCF"/>
                    </a:solidFill>
                  </a:tcPr>
                </a:tc>
                <a:tc>
                  <a:txBody>
                    <a:bodyPr/>
                    <a:lstStyle/>
                    <a:p>
                      <a:pPr marL="0" algn="ctr" defTabSz="914400" rtl="0" eaLnBrk="1" fontAlgn="t" latinLnBrk="0" hangingPunct="1">
                        <a:buNone/>
                      </a:pPr>
                      <a:r>
                        <a:rPr lang="en-US" sz="1400" b="1" i="0" u="none" strike="noStrike" kern="1200" dirty="0">
                          <a:solidFill>
                            <a:schemeClr val="tx1">
                              <a:lumMod val="65000"/>
                              <a:lumOff val="35000"/>
                            </a:schemeClr>
                          </a:solidFill>
                          <a:effectLst/>
                          <a:latin typeface="+mj-lt"/>
                          <a:ea typeface="+mn-ea"/>
                          <a:cs typeface="+mn-cs"/>
                        </a:rPr>
                        <a:t>13.4</a:t>
                      </a:r>
                    </a:p>
                  </a:txBody>
                  <a:tcPr marL="10765" marR="96887" marT="10765" marB="0" anchor="ctr">
                    <a:solidFill>
                      <a:srgbClr val="CFCFCF"/>
                    </a:solidFill>
                  </a:tcPr>
                </a:tc>
                <a:extLst>
                  <a:ext uri="{0D108BD9-81ED-4DB2-BD59-A6C34878D82A}">
                    <a16:rowId xmlns:a16="http://schemas.microsoft.com/office/drawing/2014/main" val="2447702157"/>
                  </a:ext>
                </a:extLst>
              </a:tr>
              <a:tr h="378181">
                <a:tc>
                  <a:txBody>
                    <a:bodyPr/>
                    <a:lstStyle/>
                    <a:p>
                      <a:pPr marL="0" algn="ctr" defTabSz="914400" rtl="0" eaLnBrk="1" fontAlgn="t" latinLnBrk="0" hangingPunct="1">
                        <a:buNone/>
                      </a:pPr>
                      <a:r>
                        <a:rPr lang="en-US" sz="1400" b="1" i="0" u="none" strike="noStrike" kern="1200">
                          <a:solidFill>
                            <a:schemeClr val="tx1">
                              <a:lumMod val="65000"/>
                              <a:lumOff val="35000"/>
                            </a:schemeClr>
                          </a:solidFill>
                          <a:effectLst/>
                          <a:latin typeface="+mj-lt"/>
                          <a:ea typeface="+mn-ea"/>
                          <a:cs typeface="+mn-cs"/>
                        </a:rPr>
                        <a:t>NESTLEIND</a:t>
                      </a:r>
                    </a:p>
                  </a:txBody>
                  <a:tcPr marL="96887" marR="10765" marT="10765" marB="0" anchor="ctr">
                    <a:solidFill>
                      <a:srgbClr val="ABABAB"/>
                    </a:solidFill>
                  </a:tcPr>
                </a:tc>
                <a:tc>
                  <a:txBody>
                    <a:bodyPr/>
                    <a:lstStyle/>
                    <a:p>
                      <a:pPr marL="0" algn="ctr" defTabSz="914400" rtl="0" eaLnBrk="1" fontAlgn="t" latinLnBrk="0" hangingPunct="1">
                        <a:buNone/>
                      </a:pPr>
                      <a:r>
                        <a:rPr lang="en-US" sz="1400" b="1" i="0" u="none" strike="noStrike" kern="1200" dirty="0">
                          <a:solidFill>
                            <a:schemeClr val="tx1">
                              <a:lumMod val="65000"/>
                              <a:lumOff val="35000"/>
                            </a:schemeClr>
                          </a:solidFill>
                          <a:effectLst/>
                          <a:latin typeface="+mj-lt"/>
                          <a:ea typeface="+mn-ea"/>
                          <a:cs typeface="+mn-cs"/>
                        </a:rPr>
                        <a:t>98.52%</a:t>
                      </a:r>
                    </a:p>
                  </a:txBody>
                  <a:tcPr marL="10765" marR="96887" marT="10765" marB="0" anchor="ctr">
                    <a:solidFill>
                      <a:srgbClr val="ABABAB"/>
                    </a:solidFill>
                  </a:tcPr>
                </a:tc>
                <a:tc>
                  <a:txBody>
                    <a:bodyPr/>
                    <a:lstStyle/>
                    <a:p>
                      <a:pPr marL="0" algn="ctr" defTabSz="914400" rtl="0" eaLnBrk="1" fontAlgn="t" latinLnBrk="0" hangingPunct="1">
                        <a:buNone/>
                      </a:pPr>
                      <a:r>
                        <a:rPr lang="en-US" sz="1400" b="1" i="0" u="none" strike="noStrike" kern="1200">
                          <a:solidFill>
                            <a:schemeClr val="tx1">
                              <a:lumMod val="65000"/>
                              <a:lumOff val="35000"/>
                            </a:schemeClr>
                          </a:solidFill>
                          <a:effectLst/>
                          <a:latin typeface="+mj-lt"/>
                          <a:ea typeface="+mn-ea"/>
                          <a:cs typeface="+mn-cs"/>
                        </a:rPr>
                        <a:t>8.8</a:t>
                      </a:r>
                    </a:p>
                  </a:txBody>
                  <a:tcPr marL="10765" marR="96887" marT="10765" marB="0" anchor="ctr">
                    <a:solidFill>
                      <a:srgbClr val="ABABAB"/>
                    </a:solidFill>
                  </a:tcPr>
                </a:tc>
                <a:extLst>
                  <a:ext uri="{0D108BD9-81ED-4DB2-BD59-A6C34878D82A}">
                    <a16:rowId xmlns:a16="http://schemas.microsoft.com/office/drawing/2014/main" val="431770881"/>
                  </a:ext>
                </a:extLst>
              </a:tr>
              <a:tr h="378181">
                <a:tc>
                  <a:txBody>
                    <a:bodyPr/>
                    <a:lstStyle/>
                    <a:p>
                      <a:pPr marL="0" algn="ctr" defTabSz="914400" rtl="0" eaLnBrk="1" fontAlgn="t" latinLnBrk="0" hangingPunct="1">
                        <a:buNone/>
                      </a:pPr>
                      <a:r>
                        <a:rPr lang="en-US" sz="1400" b="1" i="0" u="none" strike="noStrike" kern="1200">
                          <a:solidFill>
                            <a:schemeClr val="tx1">
                              <a:lumMod val="65000"/>
                              <a:lumOff val="35000"/>
                            </a:schemeClr>
                          </a:solidFill>
                          <a:effectLst/>
                          <a:latin typeface="+mj-lt"/>
                          <a:ea typeface="+mn-ea"/>
                          <a:cs typeface="+mn-cs"/>
                        </a:rPr>
                        <a:t>POLICYBZR</a:t>
                      </a:r>
                    </a:p>
                  </a:txBody>
                  <a:tcPr marL="96887" marR="10765" marT="10765" marB="0" anchor="ctr">
                    <a:solidFill>
                      <a:srgbClr val="CFCFCF"/>
                    </a:solidFill>
                  </a:tcPr>
                </a:tc>
                <a:tc>
                  <a:txBody>
                    <a:bodyPr/>
                    <a:lstStyle/>
                    <a:p>
                      <a:pPr marL="0" algn="ctr" defTabSz="914400" rtl="0" eaLnBrk="1" fontAlgn="t" latinLnBrk="0" hangingPunct="1">
                        <a:buNone/>
                      </a:pPr>
                      <a:r>
                        <a:rPr lang="en-US" sz="1400" b="1" i="0" u="none" strike="noStrike" kern="1200" dirty="0">
                          <a:solidFill>
                            <a:schemeClr val="tx1">
                              <a:lumMod val="65000"/>
                              <a:lumOff val="35000"/>
                            </a:schemeClr>
                          </a:solidFill>
                          <a:effectLst/>
                          <a:latin typeface="+mj-lt"/>
                          <a:ea typeface="+mn-ea"/>
                          <a:cs typeface="+mn-cs"/>
                        </a:rPr>
                        <a:t>98.52%</a:t>
                      </a:r>
                    </a:p>
                  </a:txBody>
                  <a:tcPr marL="10765" marR="96887" marT="10765" marB="0" anchor="ctr">
                    <a:solidFill>
                      <a:srgbClr val="CFCFCF"/>
                    </a:solidFill>
                  </a:tcPr>
                </a:tc>
                <a:tc>
                  <a:txBody>
                    <a:bodyPr/>
                    <a:lstStyle/>
                    <a:p>
                      <a:pPr marL="0" algn="ctr" defTabSz="914400" rtl="0" eaLnBrk="1" fontAlgn="t" latinLnBrk="0" hangingPunct="1">
                        <a:buNone/>
                      </a:pPr>
                      <a:r>
                        <a:rPr lang="en-US" sz="1400" b="1" i="0" u="none" strike="noStrike" kern="1200">
                          <a:solidFill>
                            <a:schemeClr val="tx1">
                              <a:lumMod val="65000"/>
                              <a:lumOff val="35000"/>
                            </a:schemeClr>
                          </a:solidFill>
                          <a:effectLst/>
                          <a:latin typeface="+mj-lt"/>
                          <a:ea typeface="+mn-ea"/>
                          <a:cs typeface="+mn-cs"/>
                        </a:rPr>
                        <a:t>7.1</a:t>
                      </a:r>
                    </a:p>
                  </a:txBody>
                  <a:tcPr marL="10765" marR="96887" marT="10765" marB="0" anchor="ctr">
                    <a:solidFill>
                      <a:srgbClr val="CFCFCF"/>
                    </a:solidFill>
                  </a:tcPr>
                </a:tc>
                <a:extLst>
                  <a:ext uri="{0D108BD9-81ED-4DB2-BD59-A6C34878D82A}">
                    <a16:rowId xmlns:a16="http://schemas.microsoft.com/office/drawing/2014/main" val="2737656691"/>
                  </a:ext>
                </a:extLst>
              </a:tr>
              <a:tr h="378181">
                <a:tc>
                  <a:txBody>
                    <a:bodyPr/>
                    <a:lstStyle/>
                    <a:p>
                      <a:pPr marL="0" algn="ctr" defTabSz="914400" rtl="0" eaLnBrk="1" fontAlgn="t" latinLnBrk="0" hangingPunct="1">
                        <a:buNone/>
                      </a:pPr>
                      <a:r>
                        <a:rPr lang="en-US" sz="1400" b="1" i="0" u="none" strike="noStrike" kern="1200">
                          <a:solidFill>
                            <a:schemeClr val="tx1">
                              <a:lumMod val="65000"/>
                              <a:lumOff val="35000"/>
                            </a:schemeClr>
                          </a:solidFill>
                          <a:effectLst/>
                          <a:latin typeface="+mj-lt"/>
                          <a:ea typeface="+mn-ea"/>
                          <a:cs typeface="+mn-cs"/>
                        </a:rPr>
                        <a:t>SHRIRAMFIN</a:t>
                      </a:r>
                    </a:p>
                  </a:txBody>
                  <a:tcPr marL="96887" marR="10765" marT="10765" marB="0" anchor="ctr">
                    <a:solidFill>
                      <a:srgbClr val="ABABAB"/>
                    </a:solidFill>
                  </a:tcPr>
                </a:tc>
                <a:tc>
                  <a:txBody>
                    <a:bodyPr/>
                    <a:lstStyle/>
                    <a:p>
                      <a:pPr marL="0" algn="ctr" defTabSz="914400" rtl="0" eaLnBrk="1" fontAlgn="t" latinLnBrk="0" hangingPunct="1">
                        <a:buNone/>
                      </a:pPr>
                      <a:r>
                        <a:rPr lang="en-US" sz="1400" b="1" i="0" u="none" strike="noStrike" kern="1200" dirty="0">
                          <a:solidFill>
                            <a:schemeClr val="tx1">
                              <a:lumMod val="65000"/>
                              <a:lumOff val="35000"/>
                            </a:schemeClr>
                          </a:solidFill>
                          <a:effectLst/>
                          <a:latin typeface="+mj-lt"/>
                          <a:ea typeface="+mn-ea"/>
                          <a:cs typeface="+mn-cs"/>
                        </a:rPr>
                        <a:t>98.51%</a:t>
                      </a:r>
                    </a:p>
                  </a:txBody>
                  <a:tcPr marL="10765" marR="96887" marT="10765" marB="0" anchor="ctr">
                    <a:solidFill>
                      <a:srgbClr val="ABABAB"/>
                    </a:solidFill>
                  </a:tcPr>
                </a:tc>
                <a:tc>
                  <a:txBody>
                    <a:bodyPr/>
                    <a:lstStyle/>
                    <a:p>
                      <a:pPr marL="0" algn="ctr" defTabSz="914400" rtl="0" eaLnBrk="1" fontAlgn="t" latinLnBrk="0" hangingPunct="1">
                        <a:buNone/>
                      </a:pPr>
                      <a:r>
                        <a:rPr lang="en-US" sz="1400" b="1" i="0" u="none" strike="noStrike" kern="1200" dirty="0">
                          <a:solidFill>
                            <a:schemeClr val="tx1">
                              <a:lumMod val="65000"/>
                              <a:lumOff val="35000"/>
                            </a:schemeClr>
                          </a:solidFill>
                          <a:effectLst/>
                          <a:latin typeface="+mj-lt"/>
                          <a:ea typeface="+mn-ea"/>
                          <a:cs typeface="+mn-cs"/>
                        </a:rPr>
                        <a:t>4.5</a:t>
                      </a:r>
                    </a:p>
                  </a:txBody>
                  <a:tcPr marL="10765" marR="96887" marT="10765" marB="0" anchor="ctr">
                    <a:solidFill>
                      <a:srgbClr val="ABABAB"/>
                    </a:solidFill>
                  </a:tcPr>
                </a:tc>
                <a:extLst>
                  <a:ext uri="{0D108BD9-81ED-4DB2-BD59-A6C34878D82A}">
                    <a16:rowId xmlns:a16="http://schemas.microsoft.com/office/drawing/2014/main" val="920515906"/>
                  </a:ext>
                </a:extLst>
              </a:tr>
              <a:tr h="378181">
                <a:tc>
                  <a:txBody>
                    <a:bodyPr/>
                    <a:lstStyle/>
                    <a:p>
                      <a:pPr marL="0" algn="ctr" defTabSz="914400" rtl="0" eaLnBrk="1" fontAlgn="t" latinLnBrk="0" hangingPunct="1">
                        <a:buNone/>
                      </a:pPr>
                      <a:r>
                        <a:rPr lang="en-US" sz="1400" b="1" i="0" u="none" strike="noStrike" kern="1200">
                          <a:solidFill>
                            <a:schemeClr val="tx1">
                              <a:lumMod val="65000"/>
                              <a:lumOff val="35000"/>
                            </a:schemeClr>
                          </a:solidFill>
                          <a:effectLst/>
                          <a:latin typeface="+mj-lt"/>
                          <a:ea typeface="+mn-ea"/>
                          <a:cs typeface="+mn-cs"/>
                        </a:rPr>
                        <a:t>BAJFINANCE</a:t>
                      </a:r>
                    </a:p>
                  </a:txBody>
                  <a:tcPr marL="96887" marR="10765" marT="10765" marB="0" anchor="ctr">
                    <a:solidFill>
                      <a:srgbClr val="CFCFCF"/>
                    </a:solidFill>
                  </a:tcPr>
                </a:tc>
                <a:tc>
                  <a:txBody>
                    <a:bodyPr/>
                    <a:lstStyle/>
                    <a:p>
                      <a:pPr marL="0" algn="ctr" defTabSz="914400" rtl="0" eaLnBrk="1" fontAlgn="t" latinLnBrk="0" hangingPunct="1">
                        <a:buNone/>
                      </a:pPr>
                      <a:r>
                        <a:rPr lang="en-US" sz="1400" b="1" i="0" u="none" strike="noStrike" kern="1200" dirty="0">
                          <a:solidFill>
                            <a:schemeClr val="tx1">
                              <a:lumMod val="65000"/>
                              <a:lumOff val="35000"/>
                            </a:schemeClr>
                          </a:solidFill>
                          <a:effectLst/>
                          <a:latin typeface="+mj-lt"/>
                          <a:ea typeface="+mn-ea"/>
                          <a:cs typeface="+mn-cs"/>
                        </a:rPr>
                        <a:t>98.48%</a:t>
                      </a:r>
                    </a:p>
                  </a:txBody>
                  <a:tcPr marL="10765" marR="96887" marT="10765" marB="0" anchor="ctr">
                    <a:solidFill>
                      <a:srgbClr val="CFCFCF"/>
                    </a:solidFill>
                  </a:tcPr>
                </a:tc>
                <a:tc>
                  <a:txBody>
                    <a:bodyPr/>
                    <a:lstStyle/>
                    <a:p>
                      <a:pPr marL="0" algn="ctr" defTabSz="914400" rtl="0" eaLnBrk="1" fontAlgn="t" latinLnBrk="0" hangingPunct="1">
                        <a:buNone/>
                      </a:pPr>
                      <a:r>
                        <a:rPr lang="en-US" sz="1400" b="1" i="0" u="none" strike="noStrike" kern="1200" dirty="0">
                          <a:solidFill>
                            <a:schemeClr val="tx1">
                              <a:lumMod val="65000"/>
                              <a:lumOff val="35000"/>
                            </a:schemeClr>
                          </a:solidFill>
                          <a:effectLst/>
                          <a:latin typeface="+mj-lt"/>
                          <a:ea typeface="+mn-ea"/>
                          <a:cs typeface="+mn-cs"/>
                        </a:rPr>
                        <a:t>5.7</a:t>
                      </a:r>
                    </a:p>
                  </a:txBody>
                  <a:tcPr marL="10765" marR="96887" marT="10765" marB="0" anchor="ctr">
                    <a:solidFill>
                      <a:srgbClr val="CFCFCF"/>
                    </a:solidFill>
                  </a:tcPr>
                </a:tc>
                <a:extLst>
                  <a:ext uri="{0D108BD9-81ED-4DB2-BD59-A6C34878D82A}">
                    <a16:rowId xmlns:a16="http://schemas.microsoft.com/office/drawing/2014/main" val="2550045631"/>
                  </a:ext>
                </a:extLst>
              </a:tr>
              <a:tr h="378181">
                <a:tc>
                  <a:txBody>
                    <a:bodyPr/>
                    <a:lstStyle/>
                    <a:p>
                      <a:pPr marL="0" algn="ctr" defTabSz="914400" rtl="0" eaLnBrk="1" fontAlgn="t" latinLnBrk="0" hangingPunct="1">
                        <a:buNone/>
                      </a:pPr>
                      <a:r>
                        <a:rPr lang="en-US" sz="1400" b="1" i="0" u="none" strike="noStrike" kern="1200">
                          <a:solidFill>
                            <a:schemeClr val="tx1">
                              <a:lumMod val="65000"/>
                              <a:lumOff val="35000"/>
                            </a:schemeClr>
                          </a:solidFill>
                          <a:effectLst/>
                          <a:latin typeface="+mj-lt"/>
                          <a:ea typeface="+mn-ea"/>
                          <a:cs typeface="+mn-cs"/>
                        </a:rPr>
                        <a:t>PATANJALI</a:t>
                      </a:r>
                    </a:p>
                  </a:txBody>
                  <a:tcPr marL="96887" marR="10765" marT="10765" marB="0" anchor="ctr">
                    <a:solidFill>
                      <a:srgbClr val="ABABAB"/>
                    </a:solidFill>
                  </a:tcPr>
                </a:tc>
                <a:tc>
                  <a:txBody>
                    <a:bodyPr/>
                    <a:lstStyle/>
                    <a:p>
                      <a:pPr marL="0" algn="ctr" defTabSz="914400" rtl="0" eaLnBrk="1" fontAlgn="t" latinLnBrk="0" hangingPunct="1">
                        <a:buNone/>
                      </a:pPr>
                      <a:r>
                        <a:rPr lang="en-US" sz="1400" b="1" i="0" u="none" strike="noStrike" kern="1200">
                          <a:solidFill>
                            <a:schemeClr val="tx1">
                              <a:lumMod val="65000"/>
                              <a:lumOff val="35000"/>
                            </a:schemeClr>
                          </a:solidFill>
                          <a:effectLst/>
                          <a:latin typeface="+mj-lt"/>
                          <a:ea typeface="+mn-ea"/>
                          <a:cs typeface="+mn-cs"/>
                        </a:rPr>
                        <a:t>98.40%</a:t>
                      </a:r>
                    </a:p>
                  </a:txBody>
                  <a:tcPr marL="10765" marR="96887" marT="10765" marB="0" anchor="ctr">
                    <a:solidFill>
                      <a:srgbClr val="ABABAB"/>
                    </a:solidFill>
                  </a:tcPr>
                </a:tc>
                <a:tc>
                  <a:txBody>
                    <a:bodyPr/>
                    <a:lstStyle/>
                    <a:p>
                      <a:pPr marL="0" algn="ctr" defTabSz="914400" rtl="0" eaLnBrk="1" fontAlgn="t" latinLnBrk="0" hangingPunct="1">
                        <a:buNone/>
                      </a:pPr>
                      <a:r>
                        <a:rPr lang="en-US" sz="1400" b="1" i="0" u="none" strike="noStrike" kern="1200" dirty="0">
                          <a:solidFill>
                            <a:schemeClr val="tx1">
                              <a:lumMod val="65000"/>
                              <a:lumOff val="35000"/>
                            </a:schemeClr>
                          </a:solidFill>
                          <a:effectLst/>
                          <a:latin typeface="+mj-lt"/>
                          <a:ea typeface="+mn-ea"/>
                          <a:cs typeface="+mn-cs"/>
                        </a:rPr>
                        <a:t>3.2</a:t>
                      </a:r>
                    </a:p>
                  </a:txBody>
                  <a:tcPr marL="10765" marR="96887" marT="10765" marB="0" anchor="ctr">
                    <a:solidFill>
                      <a:srgbClr val="ABABAB"/>
                    </a:solidFill>
                  </a:tcPr>
                </a:tc>
                <a:extLst>
                  <a:ext uri="{0D108BD9-81ED-4DB2-BD59-A6C34878D82A}">
                    <a16:rowId xmlns:a16="http://schemas.microsoft.com/office/drawing/2014/main" val="3167205580"/>
                  </a:ext>
                </a:extLst>
              </a:tr>
              <a:tr h="378181">
                <a:tc>
                  <a:txBody>
                    <a:bodyPr/>
                    <a:lstStyle/>
                    <a:p>
                      <a:pPr marL="0" algn="ctr" defTabSz="914400" rtl="0" eaLnBrk="1" fontAlgn="t" latinLnBrk="0" hangingPunct="1">
                        <a:buNone/>
                      </a:pPr>
                      <a:r>
                        <a:rPr lang="en-US" sz="1400" b="1" i="0" u="none" strike="noStrike" kern="1200" dirty="0">
                          <a:solidFill>
                            <a:schemeClr val="tx1">
                              <a:lumMod val="65000"/>
                              <a:lumOff val="35000"/>
                            </a:schemeClr>
                          </a:solidFill>
                          <a:effectLst/>
                          <a:latin typeface="+mj-lt"/>
                          <a:ea typeface="+mn-ea"/>
                          <a:cs typeface="+mn-cs"/>
                        </a:rPr>
                        <a:t>ABCAPITAL</a:t>
                      </a:r>
                    </a:p>
                  </a:txBody>
                  <a:tcPr marL="96887" marR="10765" marT="10765" marB="0" anchor="ctr">
                    <a:solidFill>
                      <a:srgbClr val="CFCFCF"/>
                    </a:solidFill>
                  </a:tcPr>
                </a:tc>
                <a:tc>
                  <a:txBody>
                    <a:bodyPr/>
                    <a:lstStyle/>
                    <a:p>
                      <a:pPr marL="0" algn="ctr" defTabSz="914400" rtl="0" eaLnBrk="1" fontAlgn="t" latinLnBrk="0" hangingPunct="1">
                        <a:buNone/>
                      </a:pPr>
                      <a:r>
                        <a:rPr lang="en-US" sz="1400" b="1" i="0" u="none" strike="noStrike" kern="1200">
                          <a:solidFill>
                            <a:schemeClr val="tx1">
                              <a:lumMod val="65000"/>
                              <a:lumOff val="35000"/>
                            </a:schemeClr>
                          </a:solidFill>
                          <a:effectLst/>
                          <a:latin typeface="+mj-lt"/>
                          <a:ea typeface="+mn-ea"/>
                          <a:cs typeface="+mn-cs"/>
                        </a:rPr>
                        <a:t>98.34%</a:t>
                      </a:r>
                    </a:p>
                  </a:txBody>
                  <a:tcPr marL="10765" marR="96887" marT="10765" marB="0" anchor="ctr">
                    <a:solidFill>
                      <a:srgbClr val="CFCFCF"/>
                    </a:solidFill>
                  </a:tcPr>
                </a:tc>
                <a:tc>
                  <a:txBody>
                    <a:bodyPr/>
                    <a:lstStyle/>
                    <a:p>
                      <a:pPr marL="0" algn="ctr" defTabSz="914400" rtl="0" eaLnBrk="1" fontAlgn="t" latinLnBrk="0" hangingPunct="1">
                        <a:buNone/>
                      </a:pPr>
                      <a:r>
                        <a:rPr lang="en-US" sz="1400" b="1" i="0" u="none" strike="noStrike" kern="1200" dirty="0">
                          <a:solidFill>
                            <a:schemeClr val="tx1">
                              <a:lumMod val="65000"/>
                              <a:lumOff val="35000"/>
                            </a:schemeClr>
                          </a:solidFill>
                          <a:effectLst/>
                          <a:latin typeface="+mj-lt"/>
                          <a:ea typeface="+mn-ea"/>
                          <a:cs typeface="+mn-cs"/>
                        </a:rPr>
                        <a:t>1.85</a:t>
                      </a:r>
                    </a:p>
                  </a:txBody>
                  <a:tcPr marL="10765" marR="96887" marT="10765" marB="0" anchor="ctr">
                    <a:solidFill>
                      <a:srgbClr val="CFCFCF"/>
                    </a:solidFill>
                  </a:tcPr>
                </a:tc>
                <a:extLst>
                  <a:ext uri="{0D108BD9-81ED-4DB2-BD59-A6C34878D82A}">
                    <a16:rowId xmlns:a16="http://schemas.microsoft.com/office/drawing/2014/main" val="3099536983"/>
                  </a:ext>
                </a:extLst>
              </a:tr>
            </a:tbl>
          </a:graphicData>
        </a:graphic>
      </p:graphicFrame>
      <p:graphicFrame>
        <p:nvGraphicFramePr>
          <p:cNvPr id="17" name="Table 16">
            <a:extLst>
              <a:ext uri="{FF2B5EF4-FFF2-40B4-BE49-F238E27FC236}">
                <a16:creationId xmlns:a16="http://schemas.microsoft.com/office/drawing/2014/main" id="{58BBB3C8-8B5F-7FFA-7730-03DF080DFFEF}"/>
              </a:ext>
            </a:extLst>
          </p:cNvPr>
          <p:cNvGraphicFramePr>
            <a:graphicFrameLocks noGrp="1"/>
          </p:cNvGraphicFramePr>
          <p:nvPr>
            <p:extLst>
              <p:ext uri="{D42A27DB-BD31-4B8C-83A1-F6EECF244321}">
                <p14:modId xmlns:p14="http://schemas.microsoft.com/office/powerpoint/2010/main" val="2426833631"/>
              </p:ext>
            </p:extLst>
          </p:nvPr>
        </p:nvGraphicFramePr>
        <p:xfrm>
          <a:off x="6263327" y="1452724"/>
          <a:ext cx="5444792" cy="4244377"/>
        </p:xfrm>
        <a:graphic>
          <a:graphicData uri="http://schemas.openxmlformats.org/drawingml/2006/table">
            <a:tbl>
              <a:tblPr firstRow="1" bandRow="1">
                <a:tableStyleId>{21E4AEA4-8DFA-4A89-87EB-49C32662AFE0}</a:tableStyleId>
              </a:tblPr>
              <a:tblGrid>
                <a:gridCol w="1778678">
                  <a:extLst>
                    <a:ext uri="{9D8B030D-6E8A-4147-A177-3AD203B41FA5}">
                      <a16:colId xmlns:a16="http://schemas.microsoft.com/office/drawing/2014/main" val="660382806"/>
                    </a:ext>
                  </a:extLst>
                </a:gridCol>
                <a:gridCol w="1840274">
                  <a:extLst>
                    <a:ext uri="{9D8B030D-6E8A-4147-A177-3AD203B41FA5}">
                      <a16:colId xmlns:a16="http://schemas.microsoft.com/office/drawing/2014/main" val="486909677"/>
                    </a:ext>
                  </a:extLst>
                </a:gridCol>
                <a:gridCol w="1825840">
                  <a:extLst>
                    <a:ext uri="{9D8B030D-6E8A-4147-A177-3AD203B41FA5}">
                      <a16:colId xmlns:a16="http://schemas.microsoft.com/office/drawing/2014/main" val="3749922216"/>
                    </a:ext>
                  </a:extLst>
                </a:gridCol>
              </a:tblGrid>
              <a:tr h="433637">
                <a:tc>
                  <a:txBody>
                    <a:bodyPr/>
                    <a:lstStyle/>
                    <a:p>
                      <a:pPr algn="ctr" fontAlgn="t"/>
                      <a:r>
                        <a:rPr lang="en-IN" sz="1200" b="1" i="0" u="none" strike="noStrike" dirty="0">
                          <a:solidFill>
                            <a:schemeClr val="bg1"/>
                          </a:solidFill>
                          <a:effectLst/>
                          <a:latin typeface="Segoe UI" panose="020B0502040204020203" pitchFamily="34" charset="0"/>
                        </a:rPr>
                        <a:t>Stocks</a:t>
                      </a:r>
                    </a:p>
                  </a:txBody>
                  <a:tcPr marL="10396" marR="10396" marT="10396" marB="0" anchor="ctr">
                    <a:solidFill>
                      <a:srgbClr val="F5841E"/>
                    </a:solidFill>
                  </a:tcPr>
                </a:tc>
                <a:tc>
                  <a:txBody>
                    <a:bodyPr/>
                    <a:lstStyle/>
                    <a:p>
                      <a:pPr algn="ctr" fontAlgn="t"/>
                      <a:r>
                        <a:rPr lang="en-IN" sz="1200" b="1" i="0" u="none" strike="noStrike" dirty="0">
                          <a:solidFill>
                            <a:schemeClr val="bg1"/>
                          </a:solidFill>
                          <a:effectLst/>
                          <a:latin typeface="Segoe UI" panose="020B0502040204020203" pitchFamily="34" charset="0"/>
                        </a:rPr>
                        <a:t>Rollover</a:t>
                      </a:r>
                    </a:p>
                  </a:txBody>
                  <a:tcPr marL="10396" marR="10396" marT="10396" marB="0" anchor="ctr">
                    <a:solidFill>
                      <a:srgbClr val="F5841E"/>
                    </a:solidFill>
                  </a:tcPr>
                </a:tc>
                <a:tc>
                  <a:txBody>
                    <a:bodyPr/>
                    <a:lstStyle/>
                    <a:p>
                      <a:pPr algn="ctr" fontAlgn="t"/>
                      <a:r>
                        <a:rPr lang="en-IN" sz="1200" b="1" i="0" u="none" strike="noStrike" dirty="0">
                          <a:solidFill>
                            <a:schemeClr val="bg1"/>
                          </a:solidFill>
                          <a:effectLst/>
                          <a:latin typeface="Segoe UI" panose="020B0502040204020203" pitchFamily="34" charset="0"/>
                        </a:rPr>
                        <a:t>Cost</a:t>
                      </a:r>
                    </a:p>
                  </a:txBody>
                  <a:tcPr marL="10396" marR="10396" marT="10396" marB="0" anchor="ctr">
                    <a:solidFill>
                      <a:srgbClr val="F5841E"/>
                    </a:solidFill>
                  </a:tcPr>
                </a:tc>
                <a:extLst>
                  <a:ext uri="{0D108BD9-81ED-4DB2-BD59-A6C34878D82A}">
                    <a16:rowId xmlns:a16="http://schemas.microsoft.com/office/drawing/2014/main" val="4144338986"/>
                  </a:ext>
                </a:extLst>
              </a:tr>
              <a:tr h="381074">
                <a:tc>
                  <a:txBody>
                    <a:bodyPr/>
                    <a:lstStyle/>
                    <a:p>
                      <a:pPr marL="0" algn="ctr" defTabSz="914400" rtl="0" eaLnBrk="1" fontAlgn="t" latinLnBrk="0" hangingPunct="1">
                        <a:buNone/>
                      </a:pPr>
                      <a:r>
                        <a:rPr lang="en-US" sz="1300" b="1" i="0" u="none" strike="noStrike" kern="1200" dirty="0">
                          <a:solidFill>
                            <a:schemeClr val="tx1">
                              <a:lumMod val="65000"/>
                              <a:lumOff val="35000"/>
                            </a:schemeClr>
                          </a:solidFill>
                          <a:effectLst/>
                          <a:latin typeface="+mj-lt"/>
                          <a:ea typeface="+mn-ea"/>
                          <a:cs typeface="+mn-cs"/>
                        </a:rPr>
                        <a:t>MARUTI</a:t>
                      </a:r>
                    </a:p>
                  </a:txBody>
                  <a:tcPr marL="93567" marR="10396" marT="10396" marB="0" anchor="ctr">
                    <a:solidFill>
                      <a:srgbClr val="ABABAB"/>
                    </a:solidFill>
                  </a:tcPr>
                </a:tc>
                <a:tc>
                  <a:txBody>
                    <a:bodyPr/>
                    <a:lstStyle/>
                    <a:p>
                      <a:pPr marL="0" algn="ctr" defTabSz="914400" rtl="0" eaLnBrk="1" fontAlgn="t" latinLnBrk="0" hangingPunct="1">
                        <a:buNone/>
                      </a:pPr>
                      <a:r>
                        <a:rPr lang="en-US" sz="1300" b="1" i="0" u="none" strike="noStrike" kern="1200" dirty="0">
                          <a:solidFill>
                            <a:schemeClr val="tx1">
                              <a:lumMod val="65000"/>
                              <a:lumOff val="35000"/>
                            </a:schemeClr>
                          </a:solidFill>
                          <a:effectLst/>
                          <a:latin typeface="+mj-lt"/>
                          <a:ea typeface="+mn-ea"/>
                          <a:cs typeface="+mn-cs"/>
                        </a:rPr>
                        <a:t>63.58%</a:t>
                      </a:r>
                    </a:p>
                  </a:txBody>
                  <a:tcPr marL="10396" marR="93567" marT="10396" marB="0" anchor="ctr">
                    <a:solidFill>
                      <a:srgbClr val="ABABAB"/>
                    </a:solidFill>
                  </a:tcPr>
                </a:tc>
                <a:tc>
                  <a:txBody>
                    <a:bodyPr/>
                    <a:lstStyle/>
                    <a:p>
                      <a:pPr marL="0" algn="ctr" defTabSz="914400" rtl="0" eaLnBrk="1" fontAlgn="t" latinLnBrk="0" hangingPunct="1">
                        <a:buNone/>
                      </a:pPr>
                      <a:r>
                        <a:rPr lang="en-US" sz="1300" b="1" i="0" u="none" strike="noStrike" kern="1200">
                          <a:solidFill>
                            <a:schemeClr val="tx1">
                              <a:lumMod val="65000"/>
                              <a:lumOff val="35000"/>
                            </a:schemeClr>
                          </a:solidFill>
                          <a:effectLst/>
                          <a:latin typeface="+mj-lt"/>
                          <a:ea typeface="+mn-ea"/>
                          <a:cs typeface="+mn-cs"/>
                        </a:rPr>
                        <a:t>80</a:t>
                      </a:r>
                    </a:p>
                  </a:txBody>
                  <a:tcPr marL="10396" marR="93567" marT="10396" marB="0" anchor="ctr">
                    <a:solidFill>
                      <a:srgbClr val="ABABAB"/>
                    </a:solidFill>
                  </a:tcPr>
                </a:tc>
                <a:extLst>
                  <a:ext uri="{0D108BD9-81ED-4DB2-BD59-A6C34878D82A}">
                    <a16:rowId xmlns:a16="http://schemas.microsoft.com/office/drawing/2014/main" val="2380189499"/>
                  </a:ext>
                </a:extLst>
              </a:tr>
              <a:tr h="381074">
                <a:tc>
                  <a:txBody>
                    <a:bodyPr/>
                    <a:lstStyle/>
                    <a:p>
                      <a:pPr marL="0" algn="ctr" defTabSz="914400" rtl="0" eaLnBrk="1" fontAlgn="t" latinLnBrk="0" hangingPunct="1">
                        <a:buNone/>
                      </a:pPr>
                      <a:r>
                        <a:rPr lang="en-US" sz="1300" b="1" i="0" u="none" strike="noStrike" kern="1200" dirty="0">
                          <a:solidFill>
                            <a:schemeClr val="tx1">
                              <a:lumMod val="65000"/>
                              <a:lumOff val="35000"/>
                            </a:schemeClr>
                          </a:solidFill>
                          <a:effectLst/>
                          <a:latin typeface="+mj-lt"/>
                          <a:ea typeface="+mn-ea"/>
                          <a:cs typeface="+mn-cs"/>
                        </a:rPr>
                        <a:t>360ONE</a:t>
                      </a:r>
                    </a:p>
                  </a:txBody>
                  <a:tcPr marL="93567" marR="10396" marT="10396" marB="0" anchor="ctr">
                    <a:solidFill>
                      <a:srgbClr val="CFCFCF"/>
                    </a:solidFill>
                  </a:tcPr>
                </a:tc>
                <a:tc>
                  <a:txBody>
                    <a:bodyPr/>
                    <a:lstStyle/>
                    <a:p>
                      <a:pPr marL="0" algn="ctr" defTabSz="914400" rtl="0" eaLnBrk="1" fontAlgn="t" latinLnBrk="0" hangingPunct="1">
                        <a:buNone/>
                      </a:pPr>
                      <a:r>
                        <a:rPr lang="en-US" sz="1300" b="1" i="0" u="none" strike="noStrike" kern="1200" dirty="0">
                          <a:solidFill>
                            <a:schemeClr val="tx1">
                              <a:lumMod val="65000"/>
                              <a:lumOff val="35000"/>
                            </a:schemeClr>
                          </a:solidFill>
                          <a:effectLst/>
                          <a:latin typeface="+mj-lt"/>
                          <a:ea typeface="+mn-ea"/>
                          <a:cs typeface="+mn-cs"/>
                        </a:rPr>
                        <a:t>64.31%</a:t>
                      </a:r>
                    </a:p>
                  </a:txBody>
                  <a:tcPr marL="10396" marR="93567" marT="10396" marB="0" anchor="ctr">
                    <a:solidFill>
                      <a:srgbClr val="CFCFCF"/>
                    </a:solidFill>
                  </a:tcPr>
                </a:tc>
                <a:tc>
                  <a:txBody>
                    <a:bodyPr/>
                    <a:lstStyle/>
                    <a:p>
                      <a:pPr marL="0" algn="ctr" defTabSz="914400" rtl="0" eaLnBrk="1" fontAlgn="t" latinLnBrk="0" hangingPunct="1">
                        <a:buNone/>
                      </a:pPr>
                      <a:r>
                        <a:rPr lang="en-US" sz="1300" b="1" i="0" u="none" strike="noStrike" kern="1200">
                          <a:solidFill>
                            <a:schemeClr val="tx1">
                              <a:lumMod val="65000"/>
                              <a:lumOff val="35000"/>
                            </a:schemeClr>
                          </a:solidFill>
                          <a:effectLst/>
                          <a:latin typeface="+mj-lt"/>
                          <a:ea typeface="+mn-ea"/>
                          <a:cs typeface="+mn-cs"/>
                        </a:rPr>
                        <a:t>1.6</a:t>
                      </a:r>
                    </a:p>
                  </a:txBody>
                  <a:tcPr marL="10396" marR="93567" marT="10396" marB="0" anchor="ctr">
                    <a:solidFill>
                      <a:srgbClr val="CFCFCF"/>
                    </a:solidFill>
                  </a:tcPr>
                </a:tc>
                <a:extLst>
                  <a:ext uri="{0D108BD9-81ED-4DB2-BD59-A6C34878D82A}">
                    <a16:rowId xmlns:a16="http://schemas.microsoft.com/office/drawing/2014/main" val="3507562122"/>
                  </a:ext>
                </a:extLst>
              </a:tr>
              <a:tr h="381074">
                <a:tc>
                  <a:txBody>
                    <a:bodyPr/>
                    <a:lstStyle/>
                    <a:p>
                      <a:pPr marL="0" algn="ctr" defTabSz="914400" rtl="0" eaLnBrk="1" fontAlgn="t" latinLnBrk="0" hangingPunct="1">
                        <a:buNone/>
                      </a:pPr>
                      <a:r>
                        <a:rPr lang="en-US" sz="1300" b="1" i="0" u="none" strike="noStrike" kern="1200" dirty="0">
                          <a:solidFill>
                            <a:schemeClr val="tx1">
                              <a:lumMod val="65000"/>
                              <a:lumOff val="35000"/>
                            </a:schemeClr>
                          </a:solidFill>
                          <a:effectLst/>
                          <a:latin typeface="+mj-lt"/>
                          <a:ea typeface="+mn-ea"/>
                          <a:cs typeface="+mn-cs"/>
                        </a:rPr>
                        <a:t>DALBHARAT</a:t>
                      </a:r>
                    </a:p>
                  </a:txBody>
                  <a:tcPr marL="93567" marR="10396" marT="10396" marB="0" anchor="ctr">
                    <a:solidFill>
                      <a:srgbClr val="ABABAB"/>
                    </a:solidFill>
                  </a:tcPr>
                </a:tc>
                <a:tc>
                  <a:txBody>
                    <a:bodyPr/>
                    <a:lstStyle/>
                    <a:p>
                      <a:pPr marL="0" algn="ctr" defTabSz="914400" rtl="0" eaLnBrk="1" fontAlgn="t" latinLnBrk="0" hangingPunct="1">
                        <a:buNone/>
                      </a:pPr>
                      <a:r>
                        <a:rPr lang="en-US" sz="1300" b="1" i="0" u="none" strike="noStrike" kern="1200" dirty="0">
                          <a:solidFill>
                            <a:schemeClr val="tx1">
                              <a:lumMod val="65000"/>
                              <a:lumOff val="35000"/>
                            </a:schemeClr>
                          </a:solidFill>
                          <a:effectLst/>
                          <a:latin typeface="+mj-lt"/>
                          <a:ea typeface="+mn-ea"/>
                          <a:cs typeface="+mn-cs"/>
                        </a:rPr>
                        <a:t>66.17%</a:t>
                      </a:r>
                    </a:p>
                  </a:txBody>
                  <a:tcPr marL="10396" marR="93567" marT="10396" marB="0" anchor="ctr">
                    <a:solidFill>
                      <a:srgbClr val="ABABAB"/>
                    </a:solidFill>
                  </a:tcPr>
                </a:tc>
                <a:tc>
                  <a:txBody>
                    <a:bodyPr/>
                    <a:lstStyle/>
                    <a:p>
                      <a:pPr marL="0" algn="ctr" defTabSz="914400" rtl="0" eaLnBrk="1" fontAlgn="t" latinLnBrk="0" hangingPunct="1">
                        <a:buNone/>
                      </a:pPr>
                      <a:r>
                        <a:rPr lang="en-US" sz="1300" b="1" i="0" u="none" strike="noStrike" kern="1200">
                          <a:solidFill>
                            <a:schemeClr val="tx1">
                              <a:lumMod val="65000"/>
                              <a:lumOff val="35000"/>
                            </a:schemeClr>
                          </a:solidFill>
                          <a:effectLst/>
                          <a:latin typeface="+mj-lt"/>
                          <a:ea typeface="+mn-ea"/>
                          <a:cs typeface="+mn-cs"/>
                        </a:rPr>
                        <a:t>15.9</a:t>
                      </a:r>
                    </a:p>
                  </a:txBody>
                  <a:tcPr marL="10396" marR="93567" marT="10396" marB="0" anchor="ctr">
                    <a:solidFill>
                      <a:srgbClr val="ABABAB"/>
                    </a:solidFill>
                  </a:tcPr>
                </a:tc>
                <a:extLst>
                  <a:ext uri="{0D108BD9-81ED-4DB2-BD59-A6C34878D82A}">
                    <a16:rowId xmlns:a16="http://schemas.microsoft.com/office/drawing/2014/main" val="1458071911"/>
                  </a:ext>
                </a:extLst>
              </a:tr>
              <a:tr h="381074">
                <a:tc>
                  <a:txBody>
                    <a:bodyPr/>
                    <a:lstStyle/>
                    <a:p>
                      <a:pPr marL="0" algn="ctr" defTabSz="914400" rtl="0" eaLnBrk="1" fontAlgn="t" latinLnBrk="0" hangingPunct="1">
                        <a:buNone/>
                      </a:pPr>
                      <a:r>
                        <a:rPr lang="en-US" sz="1300" b="1" i="0" u="none" strike="noStrike" kern="1200" dirty="0">
                          <a:solidFill>
                            <a:schemeClr val="tx1">
                              <a:lumMod val="65000"/>
                              <a:lumOff val="35000"/>
                            </a:schemeClr>
                          </a:solidFill>
                          <a:effectLst/>
                          <a:latin typeface="+mj-lt"/>
                          <a:ea typeface="+mn-ea"/>
                          <a:cs typeface="+mn-cs"/>
                        </a:rPr>
                        <a:t>KPITTECH</a:t>
                      </a:r>
                    </a:p>
                  </a:txBody>
                  <a:tcPr marL="93567" marR="10396" marT="10396" marB="0" anchor="ctr">
                    <a:solidFill>
                      <a:srgbClr val="CFCFCF"/>
                    </a:solidFill>
                  </a:tcPr>
                </a:tc>
                <a:tc>
                  <a:txBody>
                    <a:bodyPr/>
                    <a:lstStyle/>
                    <a:p>
                      <a:pPr marL="0" algn="ctr" defTabSz="914400" rtl="0" eaLnBrk="1" fontAlgn="t" latinLnBrk="0" hangingPunct="1">
                        <a:buNone/>
                      </a:pPr>
                      <a:r>
                        <a:rPr lang="en-US" sz="1300" b="1" i="0" u="none" strike="noStrike" kern="1200" dirty="0">
                          <a:solidFill>
                            <a:schemeClr val="tx1">
                              <a:lumMod val="65000"/>
                              <a:lumOff val="35000"/>
                            </a:schemeClr>
                          </a:solidFill>
                          <a:effectLst/>
                          <a:latin typeface="+mj-lt"/>
                          <a:ea typeface="+mn-ea"/>
                          <a:cs typeface="+mn-cs"/>
                        </a:rPr>
                        <a:t>77.15%</a:t>
                      </a:r>
                    </a:p>
                  </a:txBody>
                  <a:tcPr marL="10396" marR="93567" marT="10396" marB="0" anchor="ctr">
                    <a:solidFill>
                      <a:srgbClr val="CFCFCF"/>
                    </a:solidFill>
                  </a:tcPr>
                </a:tc>
                <a:tc>
                  <a:txBody>
                    <a:bodyPr/>
                    <a:lstStyle/>
                    <a:p>
                      <a:pPr marL="0" algn="ctr" defTabSz="914400" rtl="0" eaLnBrk="1" fontAlgn="t" latinLnBrk="0" hangingPunct="1">
                        <a:buNone/>
                      </a:pPr>
                      <a:r>
                        <a:rPr lang="en-US" sz="1300" b="1" i="0" u="none" strike="noStrike" kern="1200">
                          <a:solidFill>
                            <a:schemeClr val="tx1">
                              <a:lumMod val="65000"/>
                              <a:lumOff val="35000"/>
                            </a:schemeClr>
                          </a:solidFill>
                          <a:effectLst/>
                          <a:latin typeface="+mj-lt"/>
                          <a:ea typeface="+mn-ea"/>
                          <a:cs typeface="+mn-cs"/>
                        </a:rPr>
                        <a:t>1.5</a:t>
                      </a:r>
                    </a:p>
                  </a:txBody>
                  <a:tcPr marL="10396" marR="93567" marT="10396" marB="0" anchor="ctr">
                    <a:solidFill>
                      <a:srgbClr val="CFCFCF"/>
                    </a:solidFill>
                  </a:tcPr>
                </a:tc>
                <a:extLst>
                  <a:ext uri="{0D108BD9-81ED-4DB2-BD59-A6C34878D82A}">
                    <a16:rowId xmlns:a16="http://schemas.microsoft.com/office/drawing/2014/main" val="381340547"/>
                  </a:ext>
                </a:extLst>
              </a:tr>
              <a:tr h="381074">
                <a:tc>
                  <a:txBody>
                    <a:bodyPr/>
                    <a:lstStyle/>
                    <a:p>
                      <a:pPr marL="0" algn="ctr" defTabSz="914400" rtl="0" eaLnBrk="1" fontAlgn="t" latinLnBrk="0" hangingPunct="1">
                        <a:buNone/>
                      </a:pPr>
                      <a:r>
                        <a:rPr lang="en-US" sz="1300" b="1" i="0" u="none" strike="noStrike" kern="1200" dirty="0">
                          <a:solidFill>
                            <a:schemeClr val="tx1">
                              <a:lumMod val="65000"/>
                              <a:lumOff val="35000"/>
                            </a:schemeClr>
                          </a:solidFill>
                          <a:effectLst/>
                          <a:latin typeface="+mj-lt"/>
                          <a:ea typeface="+mn-ea"/>
                          <a:cs typeface="+mn-cs"/>
                        </a:rPr>
                        <a:t>ANGELONE</a:t>
                      </a:r>
                    </a:p>
                  </a:txBody>
                  <a:tcPr marL="93567" marR="10396" marT="10396" marB="0" anchor="ctr">
                    <a:solidFill>
                      <a:srgbClr val="ABABAB"/>
                    </a:solidFill>
                  </a:tcPr>
                </a:tc>
                <a:tc>
                  <a:txBody>
                    <a:bodyPr/>
                    <a:lstStyle/>
                    <a:p>
                      <a:pPr marL="0" algn="ctr" defTabSz="914400" rtl="0" eaLnBrk="1" fontAlgn="t" latinLnBrk="0" hangingPunct="1">
                        <a:buNone/>
                      </a:pPr>
                      <a:r>
                        <a:rPr lang="en-US" sz="1300" b="1" i="0" u="none" strike="noStrike" kern="1200" dirty="0">
                          <a:solidFill>
                            <a:schemeClr val="tx1">
                              <a:lumMod val="65000"/>
                              <a:lumOff val="35000"/>
                            </a:schemeClr>
                          </a:solidFill>
                          <a:effectLst/>
                          <a:latin typeface="+mj-lt"/>
                          <a:ea typeface="+mn-ea"/>
                          <a:cs typeface="+mn-cs"/>
                        </a:rPr>
                        <a:t>77.70%</a:t>
                      </a:r>
                    </a:p>
                  </a:txBody>
                  <a:tcPr marL="10396" marR="93567" marT="10396" marB="0" anchor="ctr">
                    <a:solidFill>
                      <a:srgbClr val="ABABAB"/>
                    </a:solidFill>
                  </a:tcPr>
                </a:tc>
                <a:tc>
                  <a:txBody>
                    <a:bodyPr/>
                    <a:lstStyle/>
                    <a:p>
                      <a:pPr marL="0" algn="ctr" defTabSz="914400" rtl="0" eaLnBrk="1" fontAlgn="t" latinLnBrk="0" hangingPunct="1">
                        <a:buNone/>
                      </a:pPr>
                      <a:r>
                        <a:rPr lang="en-US" sz="1300" b="1" i="0" u="none" strike="noStrike" kern="1200">
                          <a:solidFill>
                            <a:schemeClr val="tx1">
                              <a:lumMod val="65000"/>
                              <a:lumOff val="35000"/>
                            </a:schemeClr>
                          </a:solidFill>
                          <a:effectLst/>
                          <a:latin typeface="+mj-lt"/>
                          <a:ea typeface="+mn-ea"/>
                          <a:cs typeface="+mn-cs"/>
                        </a:rPr>
                        <a:t>7.8</a:t>
                      </a:r>
                    </a:p>
                  </a:txBody>
                  <a:tcPr marL="10396" marR="93567" marT="10396" marB="0" anchor="ctr">
                    <a:solidFill>
                      <a:srgbClr val="ABABAB"/>
                    </a:solidFill>
                  </a:tcPr>
                </a:tc>
                <a:extLst>
                  <a:ext uri="{0D108BD9-81ED-4DB2-BD59-A6C34878D82A}">
                    <a16:rowId xmlns:a16="http://schemas.microsoft.com/office/drawing/2014/main" val="177164107"/>
                  </a:ext>
                </a:extLst>
              </a:tr>
              <a:tr h="381074">
                <a:tc>
                  <a:txBody>
                    <a:bodyPr/>
                    <a:lstStyle/>
                    <a:p>
                      <a:pPr marL="0" algn="ctr" defTabSz="914400" rtl="0" eaLnBrk="1" fontAlgn="t" latinLnBrk="0" hangingPunct="1">
                        <a:buNone/>
                      </a:pPr>
                      <a:r>
                        <a:rPr lang="en-US" sz="1300" b="1" i="0" u="none" strike="noStrike" kern="1200">
                          <a:solidFill>
                            <a:schemeClr val="tx1">
                              <a:lumMod val="65000"/>
                              <a:lumOff val="35000"/>
                            </a:schemeClr>
                          </a:solidFill>
                          <a:effectLst/>
                          <a:latin typeface="+mj-lt"/>
                          <a:ea typeface="+mn-ea"/>
                          <a:cs typeface="+mn-cs"/>
                        </a:rPr>
                        <a:t>OIL</a:t>
                      </a:r>
                    </a:p>
                  </a:txBody>
                  <a:tcPr marL="93567" marR="10396" marT="10396" marB="0" anchor="ctr">
                    <a:solidFill>
                      <a:srgbClr val="CFCFCF"/>
                    </a:solidFill>
                  </a:tcPr>
                </a:tc>
                <a:tc>
                  <a:txBody>
                    <a:bodyPr/>
                    <a:lstStyle/>
                    <a:p>
                      <a:pPr marL="0" algn="ctr" defTabSz="914400" rtl="0" eaLnBrk="1" fontAlgn="t" latinLnBrk="0" hangingPunct="1">
                        <a:buNone/>
                      </a:pPr>
                      <a:r>
                        <a:rPr lang="en-US" sz="1300" b="1" i="0" u="none" strike="noStrike" kern="1200" dirty="0">
                          <a:solidFill>
                            <a:schemeClr val="tx1">
                              <a:lumMod val="65000"/>
                              <a:lumOff val="35000"/>
                            </a:schemeClr>
                          </a:solidFill>
                          <a:effectLst/>
                          <a:latin typeface="+mj-lt"/>
                          <a:ea typeface="+mn-ea"/>
                          <a:cs typeface="+mn-cs"/>
                        </a:rPr>
                        <a:t>78.92%</a:t>
                      </a:r>
                    </a:p>
                  </a:txBody>
                  <a:tcPr marL="10396" marR="93567" marT="10396" marB="0" anchor="ctr">
                    <a:solidFill>
                      <a:srgbClr val="CFCFCF"/>
                    </a:solidFill>
                  </a:tcPr>
                </a:tc>
                <a:tc>
                  <a:txBody>
                    <a:bodyPr/>
                    <a:lstStyle/>
                    <a:p>
                      <a:pPr marL="0" algn="ctr" defTabSz="914400" rtl="0" eaLnBrk="1" fontAlgn="t" latinLnBrk="0" hangingPunct="1">
                        <a:buNone/>
                      </a:pPr>
                      <a:r>
                        <a:rPr lang="en-US" sz="1300" b="1" i="0" u="none" strike="noStrike" kern="1200">
                          <a:solidFill>
                            <a:schemeClr val="tx1">
                              <a:lumMod val="65000"/>
                              <a:lumOff val="35000"/>
                            </a:schemeClr>
                          </a:solidFill>
                          <a:effectLst/>
                          <a:latin typeface="+mj-lt"/>
                          <a:ea typeface="+mn-ea"/>
                          <a:cs typeface="+mn-cs"/>
                        </a:rPr>
                        <a:t>2.7</a:t>
                      </a:r>
                    </a:p>
                  </a:txBody>
                  <a:tcPr marL="10396" marR="93567" marT="10396" marB="0" anchor="ctr">
                    <a:solidFill>
                      <a:srgbClr val="CFCFCF"/>
                    </a:solidFill>
                  </a:tcPr>
                </a:tc>
                <a:extLst>
                  <a:ext uri="{0D108BD9-81ED-4DB2-BD59-A6C34878D82A}">
                    <a16:rowId xmlns:a16="http://schemas.microsoft.com/office/drawing/2014/main" val="3903921592"/>
                  </a:ext>
                </a:extLst>
              </a:tr>
              <a:tr h="381074">
                <a:tc>
                  <a:txBody>
                    <a:bodyPr/>
                    <a:lstStyle/>
                    <a:p>
                      <a:pPr marL="0" algn="ctr" defTabSz="914400" rtl="0" eaLnBrk="1" fontAlgn="t" latinLnBrk="0" hangingPunct="1">
                        <a:buNone/>
                      </a:pPr>
                      <a:r>
                        <a:rPr lang="en-US" sz="1300" b="1" i="0" u="none" strike="noStrike" kern="1200">
                          <a:solidFill>
                            <a:schemeClr val="tx1">
                              <a:lumMod val="65000"/>
                              <a:lumOff val="35000"/>
                            </a:schemeClr>
                          </a:solidFill>
                          <a:effectLst/>
                          <a:latin typeface="+mj-lt"/>
                          <a:ea typeface="+mn-ea"/>
                          <a:cs typeface="+mn-cs"/>
                        </a:rPr>
                        <a:t>BLUESTARCO</a:t>
                      </a:r>
                    </a:p>
                  </a:txBody>
                  <a:tcPr marL="93567" marR="10396" marT="10396" marB="0" anchor="ctr">
                    <a:solidFill>
                      <a:srgbClr val="CFCFCF"/>
                    </a:solidFill>
                  </a:tcPr>
                </a:tc>
                <a:tc>
                  <a:txBody>
                    <a:bodyPr/>
                    <a:lstStyle/>
                    <a:p>
                      <a:pPr marL="0" algn="ctr" defTabSz="914400" rtl="0" eaLnBrk="1" fontAlgn="t" latinLnBrk="0" hangingPunct="1">
                        <a:buNone/>
                      </a:pPr>
                      <a:r>
                        <a:rPr lang="en-US" sz="1300" b="1" i="0" u="none" strike="noStrike" kern="1200" dirty="0">
                          <a:solidFill>
                            <a:schemeClr val="tx1">
                              <a:lumMod val="65000"/>
                              <a:lumOff val="35000"/>
                            </a:schemeClr>
                          </a:solidFill>
                          <a:effectLst/>
                          <a:latin typeface="+mj-lt"/>
                          <a:ea typeface="+mn-ea"/>
                          <a:cs typeface="+mn-cs"/>
                        </a:rPr>
                        <a:t>80.18%</a:t>
                      </a:r>
                    </a:p>
                  </a:txBody>
                  <a:tcPr marL="10396" marR="93567" marT="10396" marB="0" anchor="ctr">
                    <a:solidFill>
                      <a:srgbClr val="CFCFCF"/>
                    </a:solidFill>
                  </a:tcPr>
                </a:tc>
                <a:tc>
                  <a:txBody>
                    <a:bodyPr/>
                    <a:lstStyle/>
                    <a:p>
                      <a:pPr marL="0" algn="ctr" defTabSz="914400" rtl="0" eaLnBrk="1" fontAlgn="t" latinLnBrk="0" hangingPunct="1">
                        <a:buNone/>
                      </a:pPr>
                      <a:r>
                        <a:rPr lang="en-US" sz="1300" b="1" i="0" u="none" strike="noStrike" kern="1200" dirty="0">
                          <a:solidFill>
                            <a:schemeClr val="tx1">
                              <a:lumMod val="65000"/>
                              <a:lumOff val="35000"/>
                            </a:schemeClr>
                          </a:solidFill>
                          <a:effectLst/>
                          <a:latin typeface="+mj-lt"/>
                          <a:ea typeface="+mn-ea"/>
                          <a:cs typeface="+mn-cs"/>
                        </a:rPr>
                        <a:t>5.4</a:t>
                      </a:r>
                    </a:p>
                  </a:txBody>
                  <a:tcPr marL="10396" marR="93567" marT="10396" marB="0" anchor="ctr">
                    <a:solidFill>
                      <a:srgbClr val="CFCFCF"/>
                    </a:solidFill>
                  </a:tcPr>
                </a:tc>
                <a:extLst>
                  <a:ext uri="{0D108BD9-81ED-4DB2-BD59-A6C34878D82A}">
                    <a16:rowId xmlns:a16="http://schemas.microsoft.com/office/drawing/2014/main" val="263329584"/>
                  </a:ext>
                </a:extLst>
              </a:tr>
              <a:tr h="381074">
                <a:tc>
                  <a:txBody>
                    <a:bodyPr/>
                    <a:lstStyle/>
                    <a:p>
                      <a:pPr marL="0" algn="ctr" defTabSz="914400" rtl="0" eaLnBrk="1" fontAlgn="t" latinLnBrk="0" hangingPunct="1">
                        <a:buNone/>
                      </a:pPr>
                      <a:r>
                        <a:rPr lang="en-US" sz="1300" b="1" i="0" u="none" strike="noStrike" kern="1200">
                          <a:solidFill>
                            <a:schemeClr val="tx1">
                              <a:lumMod val="65000"/>
                              <a:lumOff val="35000"/>
                            </a:schemeClr>
                          </a:solidFill>
                          <a:effectLst/>
                          <a:latin typeface="+mj-lt"/>
                          <a:ea typeface="+mn-ea"/>
                          <a:cs typeface="+mn-cs"/>
                        </a:rPr>
                        <a:t>GODREJCP</a:t>
                      </a:r>
                    </a:p>
                  </a:txBody>
                  <a:tcPr marL="93567" marR="10396" marT="10396" marB="0" anchor="ctr">
                    <a:solidFill>
                      <a:srgbClr val="CFCFCF"/>
                    </a:solidFill>
                  </a:tcPr>
                </a:tc>
                <a:tc>
                  <a:txBody>
                    <a:bodyPr/>
                    <a:lstStyle/>
                    <a:p>
                      <a:pPr marL="0" algn="ctr" defTabSz="914400" rtl="0" eaLnBrk="1" fontAlgn="t" latinLnBrk="0" hangingPunct="1">
                        <a:buNone/>
                      </a:pPr>
                      <a:r>
                        <a:rPr lang="en-US" sz="1300" b="1" i="0" u="none" strike="noStrike" kern="1200" dirty="0">
                          <a:solidFill>
                            <a:schemeClr val="tx1">
                              <a:lumMod val="65000"/>
                              <a:lumOff val="35000"/>
                            </a:schemeClr>
                          </a:solidFill>
                          <a:effectLst/>
                          <a:latin typeface="+mj-lt"/>
                          <a:ea typeface="+mn-ea"/>
                          <a:cs typeface="+mn-cs"/>
                        </a:rPr>
                        <a:t>78.36%</a:t>
                      </a:r>
                    </a:p>
                  </a:txBody>
                  <a:tcPr marL="10396" marR="93567" marT="10396" marB="0" anchor="ctr">
                    <a:solidFill>
                      <a:srgbClr val="CFCFCF"/>
                    </a:solidFill>
                  </a:tcPr>
                </a:tc>
                <a:tc>
                  <a:txBody>
                    <a:bodyPr/>
                    <a:lstStyle/>
                    <a:p>
                      <a:pPr marL="0" algn="ctr" defTabSz="914400" rtl="0" eaLnBrk="1" fontAlgn="t" latinLnBrk="0" hangingPunct="1">
                        <a:buNone/>
                      </a:pPr>
                      <a:r>
                        <a:rPr lang="en-US" sz="1300" b="1" i="0" u="none" strike="noStrike" kern="1200">
                          <a:solidFill>
                            <a:schemeClr val="tx1">
                              <a:lumMod val="65000"/>
                              <a:lumOff val="35000"/>
                            </a:schemeClr>
                          </a:solidFill>
                          <a:effectLst/>
                          <a:latin typeface="+mj-lt"/>
                          <a:ea typeface="+mn-ea"/>
                          <a:cs typeface="+mn-cs"/>
                        </a:rPr>
                        <a:t>4.8</a:t>
                      </a:r>
                    </a:p>
                  </a:txBody>
                  <a:tcPr marL="10396" marR="93567" marT="10396" marB="0" anchor="ctr">
                    <a:solidFill>
                      <a:srgbClr val="CFCFCF"/>
                    </a:solidFill>
                  </a:tcPr>
                </a:tc>
                <a:extLst>
                  <a:ext uri="{0D108BD9-81ED-4DB2-BD59-A6C34878D82A}">
                    <a16:rowId xmlns:a16="http://schemas.microsoft.com/office/drawing/2014/main" val="1199815029"/>
                  </a:ext>
                </a:extLst>
              </a:tr>
              <a:tr h="381074">
                <a:tc>
                  <a:txBody>
                    <a:bodyPr/>
                    <a:lstStyle/>
                    <a:p>
                      <a:pPr marL="0" algn="ctr" defTabSz="914400" rtl="0" eaLnBrk="1" fontAlgn="t" latinLnBrk="0" hangingPunct="1">
                        <a:buNone/>
                      </a:pPr>
                      <a:r>
                        <a:rPr lang="en-US" sz="1300" b="1" i="0" u="none" strike="noStrike" kern="1200">
                          <a:solidFill>
                            <a:schemeClr val="tx1">
                              <a:lumMod val="65000"/>
                              <a:lumOff val="35000"/>
                            </a:schemeClr>
                          </a:solidFill>
                          <a:effectLst/>
                          <a:latin typeface="+mj-lt"/>
                          <a:ea typeface="+mn-ea"/>
                          <a:cs typeface="+mn-cs"/>
                        </a:rPr>
                        <a:t>LICI</a:t>
                      </a:r>
                    </a:p>
                  </a:txBody>
                  <a:tcPr marL="93567" marR="10396" marT="10396" marB="0" anchor="ctr">
                    <a:solidFill>
                      <a:srgbClr val="ABABAB"/>
                    </a:solidFill>
                  </a:tcPr>
                </a:tc>
                <a:tc>
                  <a:txBody>
                    <a:bodyPr/>
                    <a:lstStyle/>
                    <a:p>
                      <a:pPr marL="0" algn="ctr" defTabSz="914400" rtl="0" eaLnBrk="1" fontAlgn="t" latinLnBrk="0" hangingPunct="1">
                        <a:buNone/>
                      </a:pPr>
                      <a:r>
                        <a:rPr lang="en-US" sz="1300" b="1" i="0" u="none" strike="noStrike" kern="1200" dirty="0">
                          <a:solidFill>
                            <a:schemeClr val="tx1">
                              <a:lumMod val="65000"/>
                              <a:lumOff val="35000"/>
                            </a:schemeClr>
                          </a:solidFill>
                          <a:effectLst/>
                          <a:latin typeface="+mj-lt"/>
                          <a:ea typeface="+mn-ea"/>
                          <a:cs typeface="+mn-cs"/>
                        </a:rPr>
                        <a:t>82.68%</a:t>
                      </a:r>
                    </a:p>
                  </a:txBody>
                  <a:tcPr marL="10396" marR="93567" marT="10396" marB="0" anchor="ctr">
                    <a:solidFill>
                      <a:srgbClr val="ABABAB"/>
                    </a:solidFill>
                  </a:tcPr>
                </a:tc>
                <a:tc>
                  <a:txBody>
                    <a:bodyPr/>
                    <a:lstStyle/>
                    <a:p>
                      <a:pPr marL="0" algn="ctr" defTabSz="914400" rtl="0" eaLnBrk="1" fontAlgn="t" latinLnBrk="0" hangingPunct="1">
                        <a:buNone/>
                      </a:pPr>
                      <a:r>
                        <a:rPr lang="en-US" sz="1300" b="1" i="0" u="none" strike="noStrike" kern="1200" dirty="0">
                          <a:solidFill>
                            <a:schemeClr val="tx1">
                              <a:lumMod val="65000"/>
                              <a:lumOff val="35000"/>
                            </a:schemeClr>
                          </a:solidFill>
                          <a:effectLst/>
                          <a:latin typeface="+mj-lt"/>
                          <a:ea typeface="+mn-ea"/>
                          <a:cs typeface="+mn-cs"/>
                        </a:rPr>
                        <a:t>6.9</a:t>
                      </a:r>
                    </a:p>
                  </a:txBody>
                  <a:tcPr marL="10396" marR="93567" marT="10396" marB="0" anchor="ctr">
                    <a:solidFill>
                      <a:srgbClr val="ABABAB"/>
                    </a:solidFill>
                  </a:tcPr>
                </a:tc>
                <a:extLst>
                  <a:ext uri="{0D108BD9-81ED-4DB2-BD59-A6C34878D82A}">
                    <a16:rowId xmlns:a16="http://schemas.microsoft.com/office/drawing/2014/main" val="3364450379"/>
                  </a:ext>
                </a:extLst>
              </a:tr>
              <a:tr h="381074">
                <a:tc>
                  <a:txBody>
                    <a:bodyPr/>
                    <a:lstStyle/>
                    <a:p>
                      <a:pPr marL="0" algn="ctr" defTabSz="914400" rtl="0" eaLnBrk="1" fontAlgn="t" latinLnBrk="0" hangingPunct="1">
                        <a:buNone/>
                      </a:pPr>
                      <a:r>
                        <a:rPr lang="en-US" sz="1300" b="1" i="0" u="none" strike="noStrike" kern="1200">
                          <a:solidFill>
                            <a:schemeClr val="tx1">
                              <a:lumMod val="65000"/>
                              <a:lumOff val="35000"/>
                            </a:schemeClr>
                          </a:solidFill>
                          <a:effectLst/>
                          <a:latin typeface="+mj-lt"/>
                          <a:ea typeface="+mn-ea"/>
                          <a:cs typeface="+mn-cs"/>
                        </a:rPr>
                        <a:t>POLYCAB</a:t>
                      </a:r>
                    </a:p>
                  </a:txBody>
                  <a:tcPr marL="93567" marR="10396" marT="10396" marB="0" anchor="ctr">
                    <a:solidFill>
                      <a:schemeClr val="bg1">
                        <a:lumMod val="85000"/>
                      </a:schemeClr>
                    </a:solidFill>
                  </a:tcPr>
                </a:tc>
                <a:tc>
                  <a:txBody>
                    <a:bodyPr/>
                    <a:lstStyle/>
                    <a:p>
                      <a:pPr marL="0" algn="ctr" defTabSz="914400" rtl="0" eaLnBrk="1" fontAlgn="t" latinLnBrk="0" hangingPunct="1">
                        <a:buNone/>
                      </a:pPr>
                      <a:r>
                        <a:rPr lang="en-US" sz="1300" b="1" i="0" u="none" strike="noStrike" kern="1200">
                          <a:solidFill>
                            <a:schemeClr val="tx1">
                              <a:lumMod val="65000"/>
                              <a:lumOff val="35000"/>
                            </a:schemeClr>
                          </a:solidFill>
                          <a:effectLst/>
                          <a:latin typeface="+mj-lt"/>
                          <a:ea typeface="+mn-ea"/>
                          <a:cs typeface="+mn-cs"/>
                        </a:rPr>
                        <a:t>84.39%</a:t>
                      </a:r>
                    </a:p>
                  </a:txBody>
                  <a:tcPr marL="10396" marR="93567" marT="10396" marB="0" anchor="ctr">
                    <a:solidFill>
                      <a:schemeClr val="bg1">
                        <a:lumMod val="85000"/>
                      </a:schemeClr>
                    </a:solidFill>
                  </a:tcPr>
                </a:tc>
                <a:tc>
                  <a:txBody>
                    <a:bodyPr/>
                    <a:lstStyle/>
                    <a:p>
                      <a:pPr marL="0" algn="ctr" defTabSz="914400" rtl="0" eaLnBrk="1" fontAlgn="t" latinLnBrk="0" hangingPunct="1">
                        <a:buNone/>
                      </a:pPr>
                      <a:r>
                        <a:rPr lang="en-US" sz="1300" b="1" i="0" u="none" strike="noStrike" kern="1200" dirty="0">
                          <a:solidFill>
                            <a:schemeClr val="tx1">
                              <a:lumMod val="65000"/>
                              <a:lumOff val="35000"/>
                            </a:schemeClr>
                          </a:solidFill>
                          <a:effectLst/>
                          <a:latin typeface="+mj-lt"/>
                          <a:ea typeface="+mn-ea"/>
                          <a:cs typeface="+mn-cs"/>
                        </a:rPr>
                        <a:t>53.5</a:t>
                      </a:r>
                    </a:p>
                  </a:txBody>
                  <a:tcPr marL="10396" marR="93567" marT="10396" marB="0" anchor="ctr">
                    <a:solidFill>
                      <a:schemeClr val="bg1">
                        <a:lumMod val="85000"/>
                      </a:schemeClr>
                    </a:solidFill>
                  </a:tcPr>
                </a:tc>
                <a:extLst>
                  <a:ext uri="{0D108BD9-81ED-4DB2-BD59-A6C34878D82A}">
                    <a16:rowId xmlns:a16="http://schemas.microsoft.com/office/drawing/2014/main" val="3002511539"/>
                  </a:ext>
                </a:extLst>
              </a:tr>
            </a:tbl>
          </a:graphicData>
        </a:graphic>
      </p:graphicFrame>
      <p:sp>
        <p:nvSpPr>
          <p:cNvPr id="3" name="TextBox 2">
            <a:extLst>
              <a:ext uri="{FF2B5EF4-FFF2-40B4-BE49-F238E27FC236}">
                <a16:creationId xmlns:a16="http://schemas.microsoft.com/office/drawing/2014/main" id="{D8224027-65F0-F751-AB35-FE8ECEEF24FB}"/>
              </a:ext>
            </a:extLst>
          </p:cNvPr>
          <p:cNvSpPr txBox="1"/>
          <p:nvPr/>
        </p:nvSpPr>
        <p:spPr>
          <a:xfrm>
            <a:off x="299941" y="5862351"/>
            <a:ext cx="10315917" cy="369332"/>
          </a:xfrm>
          <a:prstGeom prst="rect">
            <a:avLst/>
          </a:prstGeom>
          <a:noFill/>
        </p:spPr>
        <p:txBody>
          <a:bodyPr wrap="square" rtlCol="0">
            <a:spAutoFit/>
          </a:bodyPr>
          <a:lstStyle/>
          <a:p>
            <a:r>
              <a:rPr lang="en-US" b="1" dirty="0">
                <a:solidFill>
                  <a:srgbClr val="474747"/>
                </a:solidFill>
              </a:rPr>
              <a:t>Top Picks</a:t>
            </a:r>
            <a:r>
              <a:rPr lang="en-US" dirty="0">
                <a:solidFill>
                  <a:srgbClr val="474747"/>
                </a:solidFill>
              </a:rPr>
              <a:t>: MARUTI, BAJFINANCE, JSWSTEEL. </a:t>
            </a:r>
            <a:endParaRPr lang="en-US" b="1" dirty="0">
              <a:solidFill>
                <a:srgbClr val="474747"/>
              </a:solidFill>
            </a:endParaRPr>
          </a:p>
        </p:txBody>
      </p:sp>
      <p:sp>
        <p:nvSpPr>
          <p:cNvPr id="5" name="TextBox 4">
            <a:extLst>
              <a:ext uri="{FF2B5EF4-FFF2-40B4-BE49-F238E27FC236}">
                <a16:creationId xmlns:a16="http://schemas.microsoft.com/office/drawing/2014/main" id="{D212AA4D-3563-715D-43F6-A30058F0C419}"/>
              </a:ext>
            </a:extLst>
          </p:cNvPr>
          <p:cNvSpPr txBox="1"/>
          <p:nvPr/>
        </p:nvSpPr>
        <p:spPr>
          <a:xfrm>
            <a:off x="1" y="22241"/>
            <a:ext cx="12191999" cy="769441"/>
          </a:xfrm>
          <a:prstGeom prst="rect">
            <a:avLst/>
          </a:prstGeom>
          <a:noFill/>
        </p:spPr>
        <p:txBody>
          <a:bodyPr wrap="square" rtlCol="0">
            <a:spAutoFit/>
          </a:bodyPr>
          <a:lstStyle/>
          <a:p>
            <a:pPr algn="ctr"/>
            <a:r>
              <a:rPr lang="en-US" sz="4400" b="1" dirty="0">
                <a:solidFill>
                  <a:schemeClr val="bg1"/>
                </a:solidFill>
                <a:effectLst>
                  <a:outerShdw blurRad="38100" dist="38100" dir="2700000" algn="tl">
                    <a:srgbClr val="000000">
                      <a:alpha val="43137"/>
                    </a:srgbClr>
                  </a:outerShdw>
                </a:effectLst>
                <a:latin typeface="+mj-lt"/>
                <a:ea typeface="Verdana" pitchFamily="34" charset="0"/>
              </a:rPr>
              <a:t>Top 10 Highest and lowest rollover stocks</a:t>
            </a:r>
            <a:endParaRPr lang="en-IN" sz="4400" b="1" dirty="0">
              <a:solidFill>
                <a:schemeClr val="bg1"/>
              </a:solidFill>
              <a:latin typeface="+mj-lt"/>
            </a:endParaRPr>
          </a:p>
        </p:txBody>
      </p:sp>
    </p:spTree>
    <p:extLst>
      <p:ext uri="{BB962C8B-B14F-4D97-AF65-F5344CB8AC3E}">
        <p14:creationId xmlns:p14="http://schemas.microsoft.com/office/powerpoint/2010/main" val="1308915799"/>
      </p:ext>
    </p:extLst>
  </p:cSld>
  <p:clrMapOvr>
    <a:masterClrMapping/>
  </p:clrMapOvr>
  <p:transition>
    <p:zoom dir="in"/>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B53DE469-5B42-E1FA-70D7-67A17E50B5E3}"/>
              </a:ext>
            </a:extLst>
          </p:cNvPr>
          <p:cNvSpPr txBox="1"/>
          <p:nvPr/>
        </p:nvSpPr>
        <p:spPr>
          <a:xfrm>
            <a:off x="0" y="0"/>
            <a:ext cx="12191999" cy="769441"/>
          </a:xfrm>
          <a:prstGeom prst="rect">
            <a:avLst/>
          </a:prstGeom>
          <a:noFill/>
        </p:spPr>
        <p:txBody>
          <a:bodyPr wrap="square" rtlCol="0">
            <a:spAutoFit/>
          </a:bodyPr>
          <a:lstStyle/>
          <a:p>
            <a:pPr algn="ctr"/>
            <a:r>
              <a:rPr lang="en-US" sz="4400" b="1" dirty="0">
                <a:solidFill>
                  <a:schemeClr val="bg1"/>
                </a:solidFill>
                <a:effectLst>
                  <a:outerShdw blurRad="38100" dist="38100" dir="2700000" algn="tl">
                    <a:srgbClr val="000000">
                      <a:alpha val="43137"/>
                    </a:srgbClr>
                  </a:outerShdw>
                </a:effectLst>
                <a:latin typeface="+mj-lt"/>
                <a:ea typeface="Verdana" pitchFamily="34" charset="0"/>
              </a:rPr>
              <a:t>Stocks Rollover</a:t>
            </a:r>
            <a:endParaRPr lang="en-IN" sz="4400" b="1" dirty="0">
              <a:solidFill>
                <a:schemeClr val="bg1"/>
              </a:solidFill>
              <a:latin typeface="+mj-lt"/>
            </a:endParaRPr>
          </a:p>
        </p:txBody>
      </p:sp>
      <p:graphicFrame>
        <p:nvGraphicFramePr>
          <p:cNvPr id="7" name="Table 6">
            <a:extLst>
              <a:ext uri="{FF2B5EF4-FFF2-40B4-BE49-F238E27FC236}">
                <a16:creationId xmlns:a16="http://schemas.microsoft.com/office/drawing/2014/main" id="{7CE9C80B-B3B0-3BC7-0F48-FFC60B19CAC3}"/>
              </a:ext>
            </a:extLst>
          </p:cNvPr>
          <p:cNvGraphicFramePr>
            <a:graphicFrameLocks noGrp="1"/>
          </p:cNvGraphicFramePr>
          <p:nvPr>
            <p:extLst>
              <p:ext uri="{D42A27DB-BD31-4B8C-83A1-F6EECF244321}">
                <p14:modId xmlns:p14="http://schemas.microsoft.com/office/powerpoint/2010/main" val="2975891121"/>
              </p:ext>
            </p:extLst>
          </p:nvPr>
        </p:nvGraphicFramePr>
        <p:xfrm>
          <a:off x="241560" y="900107"/>
          <a:ext cx="4281802" cy="5694192"/>
        </p:xfrm>
        <a:graphic>
          <a:graphicData uri="http://schemas.openxmlformats.org/drawingml/2006/table">
            <a:tbl>
              <a:tblPr/>
              <a:tblGrid>
                <a:gridCol w="1283307">
                  <a:extLst>
                    <a:ext uri="{9D8B030D-6E8A-4147-A177-3AD203B41FA5}">
                      <a16:colId xmlns:a16="http://schemas.microsoft.com/office/drawing/2014/main" val="3278107443"/>
                    </a:ext>
                  </a:extLst>
                </a:gridCol>
                <a:gridCol w="937801">
                  <a:extLst>
                    <a:ext uri="{9D8B030D-6E8A-4147-A177-3AD203B41FA5}">
                      <a16:colId xmlns:a16="http://schemas.microsoft.com/office/drawing/2014/main" val="2885193656"/>
                    </a:ext>
                  </a:extLst>
                </a:gridCol>
                <a:gridCol w="752709">
                  <a:extLst>
                    <a:ext uri="{9D8B030D-6E8A-4147-A177-3AD203B41FA5}">
                      <a16:colId xmlns:a16="http://schemas.microsoft.com/office/drawing/2014/main" val="1460218408"/>
                    </a:ext>
                  </a:extLst>
                </a:gridCol>
                <a:gridCol w="1307985">
                  <a:extLst>
                    <a:ext uri="{9D8B030D-6E8A-4147-A177-3AD203B41FA5}">
                      <a16:colId xmlns:a16="http://schemas.microsoft.com/office/drawing/2014/main" val="4167549434"/>
                    </a:ext>
                  </a:extLst>
                </a:gridCol>
              </a:tblGrid>
              <a:tr h="158172">
                <a:tc>
                  <a:txBody>
                    <a:bodyPr/>
                    <a:lstStyle/>
                    <a:p>
                      <a:pPr algn="ctr" fontAlgn="ctr"/>
                      <a:r>
                        <a:rPr lang="en-IN" sz="900" b="1" i="0" u="none" strike="noStrike">
                          <a:solidFill>
                            <a:srgbClr val="FFFFFF"/>
                          </a:solidFill>
                          <a:effectLst/>
                          <a:latin typeface="Calibri" panose="020F0502020204030204" pitchFamily="34" charset="0"/>
                        </a:rPr>
                        <a:t>Symbol</a:t>
                      </a:r>
                    </a:p>
                  </a:txBody>
                  <a:tcPr marL="5490" marR="5490" marT="5490" marB="0" anchor="ctr">
                    <a:lnL w="12700" cap="flat" cmpd="sng" algn="ctr">
                      <a:solidFill>
                        <a:srgbClr val="E97132"/>
                      </a:solidFill>
                      <a:prstDash val="solid"/>
                      <a:round/>
                      <a:headEnd type="none" w="med" len="med"/>
                      <a:tailEnd type="none" w="med" len="med"/>
                    </a:lnL>
                    <a:lnR>
                      <a:noFill/>
                    </a:lnR>
                    <a:lnT w="12700" cap="flat" cmpd="sng" algn="ctr">
                      <a:solidFill>
                        <a:srgbClr val="E97132"/>
                      </a:solidFill>
                      <a:prstDash val="solid"/>
                      <a:round/>
                      <a:headEnd type="none" w="med" len="med"/>
                      <a:tailEnd type="none" w="med" len="med"/>
                    </a:lnT>
                    <a:lnB w="12700" cap="flat" cmpd="sng" algn="ctr">
                      <a:solidFill>
                        <a:srgbClr val="E97132"/>
                      </a:solidFill>
                      <a:prstDash val="solid"/>
                      <a:round/>
                      <a:headEnd type="none" w="med" len="med"/>
                      <a:tailEnd type="none" w="med" len="med"/>
                    </a:lnB>
                    <a:solidFill>
                      <a:srgbClr val="F58220"/>
                    </a:solidFill>
                  </a:tcPr>
                </a:tc>
                <a:tc>
                  <a:txBody>
                    <a:bodyPr/>
                    <a:lstStyle/>
                    <a:p>
                      <a:pPr algn="ctr" fontAlgn="ctr"/>
                      <a:r>
                        <a:rPr lang="en-IN" sz="900" b="1" i="0" u="none" strike="noStrike">
                          <a:solidFill>
                            <a:srgbClr val="FFFFFF"/>
                          </a:solidFill>
                          <a:effectLst/>
                          <a:latin typeface="Calibri" panose="020F0502020204030204" pitchFamily="34" charset="0"/>
                        </a:rPr>
                        <a:t>Rollover%</a:t>
                      </a:r>
                    </a:p>
                  </a:txBody>
                  <a:tcPr marL="5490" marR="5490" marT="5490" marB="0" anchor="ctr">
                    <a:lnL>
                      <a:noFill/>
                    </a:lnL>
                    <a:lnR>
                      <a:noFill/>
                    </a:lnR>
                    <a:lnT w="12700" cap="flat" cmpd="sng" algn="ctr">
                      <a:solidFill>
                        <a:srgbClr val="E97132"/>
                      </a:solidFill>
                      <a:prstDash val="solid"/>
                      <a:round/>
                      <a:headEnd type="none" w="med" len="med"/>
                      <a:tailEnd type="none" w="med" len="med"/>
                    </a:lnT>
                    <a:lnB w="12700" cap="flat" cmpd="sng" algn="ctr">
                      <a:solidFill>
                        <a:srgbClr val="E97132"/>
                      </a:solidFill>
                      <a:prstDash val="solid"/>
                      <a:round/>
                      <a:headEnd type="none" w="med" len="med"/>
                      <a:tailEnd type="none" w="med" len="med"/>
                    </a:lnB>
                    <a:solidFill>
                      <a:srgbClr val="F58220"/>
                    </a:solidFill>
                  </a:tcPr>
                </a:tc>
                <a:tc>
                  <a:txBody>
                    <a:bodyPr/>
                    <a:lstStyle/>
                    <a:p>
                      <a:pPr algn="ctr" fontAlgn="ctr"/>
                      <a:r>
                        <a:rPr lang="en-IN" sz="900" b="1" i="0" u="none" strike="noStrike">
                          <a:solidFill>
                            <a:srgbClr val="FFFFFF"/>
                          </a:solidFill>
                          <a:effectLst/>
                          <a:latin typeface="Calibri" panose="020F0502020204030204" pitchFamily="34" charset="0"/>
                        </a:rPr>
                        <a:t>Basis</a:t>
                      </a:r>
                    </a:p>
                  </a:txBody>
                  <a:tcPr marL="5490" marR="5490" marT="5490" marB="0" anchor="ctr">
                    <a:lnL>
                      <a:noFill/>
                    </a:lnL>
                    <a:lnR>
                      <a:noFill/>
                    </a:lnR>
                    <a:lnT w="12700" cap="flat" cmpd="sng" algn="ctr">
                      <a:solidFill>
                        <a:srgbClr val="E97132"/>
                      </a:solidFill>
                      <a:prstDash val="solid"/>
                      <a:round/>
                      <a:headEnd type="none" w="med" len="med"/>
                      <a:tailEnd type="none" w="med" len="med"/>
                    </a:lnT>
                    <a:lnB w="12700" cap="flat" cmpd="sng" algn="ctr">
                      <a:solidFill>
                        <a:srgbClr val="E97132"/>
                      </a:solidFill>
                      <a:prstDash val="solid"/>
                      <a:round/>
                      <a:headEnd type="none" w="med" len="med"/>
                      <a:tailEnd type="none" w="med" len="med"/>
                    </a:lnB>
                    <a:solidFill>
                      <a:srgbClr val="F58220"/>
                    </a:solidFill>
                  </a:tcPr>
                </a:tc>
                <a:tc>
                  <a:txBody>
                    <a:bodyPr/>
                    <a:lstStyle/>
                    <a:p>
                      <a:pPr algn="ctr" fontAlgn="ctr"/>
                      <a:r>
                        <a:rPr lang="en-IN" sz="900" b="1" i="0" u="none" strike="noStrike">
                          <a:solidFill>
                            <a:srgbClr val="FFFFFF"/>
                          </a:solidFill>
                          <a:effectLst/>
                          <a:latin typeface="Calibri" panose="020F0502020204030204" pitchFamily="34" charset="0"/>
                        </a:rPr>
                        <a:t>3months average</a:t>
                      </a:r>
                    </a:p>
                  </a:txBody>
                  <a:tcPr marL="5490" marR="5490" marT="5490" marB="0" anchor="ctr">
                    <a:lnL>
                      <a:noFill/>
                    </a:lnL>
                    <a:lnR w="12700" cap="flat" cmpd="sng" algn="ctr">
                      <a:solidFill>
                        <a:srgbClr val="E97132"/>
                      </a:solidFill>
                      <a:prstDash val="solid"/>
                      <a:round/>
                      <a:headEnd type="none" w="med" len="med"/>
                      <a:tailEnd type="none" w="med" len="med"/>
                    </a:lnR>
                    <a:lnT w="12700" cap="flat" cmpd="sng" algn="ctr">
                      <a:solidFill>
                        <a:srgbClr val="E97132"/>
                      </a:solidFill>
                      <a:prstDash val="solid"/>
                      <a:round/>
                      <a:headEnd type="none" w="med" len="med"/>
                      <a:tailEnd type="none" w="med" len="med"/>
                    </a:lnT>
                    <a:lnB w="12700" cap="flat" cmpd="sng" algn="ctr">
                      <a:solidFill>
                        <a:srgbClr val="E97132"/>
                      </a:solidFill>
                      <a:prstDash val="solid"/>
                      <a:round/>
                      <a:headEnd type="none" w="med" len="med"/>
                      <a:tailEnd type="none" w="med" len="med"/>
                    </a:lnB>
                    <a:solidFill>
                      <a:srgbClr val="F58220"/>
                    </a:solidFill>
                  </a:tcPr>
                </a:tc>
                <a:extLst>
                  <a:ext uri="{0D108BD9-81ED-4DB2-BD59-A6C34878D82A}">
                    <a16:rowId xmlns:a16="http://schemas.microsoft.com/office/drawing/2014/main" val="1193793464"/>
                  </a:ext>
                </a:extLst>
              </a:tr>
              <a:tr h="158172">
                <a:tc>
                  <a:txBody>
                    <a:bodyPr/>
                    <a:lstStyle/>
                    <a:p>
                      <a:pPr algn="ctr" fontAlgn="ctr"/>
                      <a:r>
                        <a:rPr lang="en-IN" sz="900" b="1" i="0" u="none" strike="noStrike">
                          <a:solidFill>
                            <a:srgbClr val="000000"/>
                          </a:solidFill>
                          <a:effectLst/>
                          <a:latin typeface="Calibri" panose="020F0502020204030204" pitchFamily="34" charset="0"/>
                        </a:rPr>
                        <a:t>ABB</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E97132"/>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96.21%</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E97132"/>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36.6</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E97132"/>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94.89%</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E97132"/>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881440964"/>
                  </a:ext>
                </a:extLst>
              </a:tr>
              <a:tr h="158172">
                <a:tc>
                  <a:txBody>
                    <a:bodyPr/>
                    <a:lstStyle/>
                    <a:p>
                      <a:pPr algn="ctr" fontAlgn="ctr"/>
                      <a:r>
                        <a:rPr lang="en-IN" sz="900" b="1" i="0" u="none" strike="noStrike">
                          <a:solidFill>
                            <a:srgbClr val="000000"/>
                          </a:solidFill>
                          <a:effectLst/>
                          <a:latin typeface="Calibri" panose="020F0502020204030204" pitchFamily="34" charset="0"/>
                        </a:rPr>
                        <a:t>ABCAPITAL</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98.34%</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1.85</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93.15%</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572726365"/>
                  </a:ext>
                </a:extLst>
              </a:tr>
              <a:tr h="158172">
                <a:tc>
                  <a:txBody>
                    <a:bodyPr/>
                    <a:lstStyle/>
                    <a:p>
                      <a:pPr algn="ctr" fontAlgn="ctr"/>
                      <a:r>
                        <a:rPr lang="en-IN" sz="900" b="1" i="0" u="none" strike="noStrike">
                          <a:solidFill>
                            <a:srgbClr val="000000"/>
                          </a:solidFill>
                          <a:effectLst/>
                          <a:latin typeface="Calibri" panose="020F0502020204030204" pitchFamily="34" charset="0"/>
                        </a:rPr>
                        <a:t>ADANIENSOL</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97.78%</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4.45</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96.38%</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716237127"/>
                  </a:ext>
                </a:extLst>
              </a:tr>
              <a:tr h="158172">
                <a:tc>
                  <a:txBody>
                    <a:bodyPr/>
                    <a:lstStyle/>
                    <a:p>
                      <a:pPr algn="ctr" fontAlgn="ctr"/>
                      <a:r>
                        <a:rPr lang="en-IN" sz="900" b="1" i="0" u="none" strike="noStrike">
                          <a:solidFill>
                            <a:srgbClr val="000000"/>
                          </a:solidFill>
                          <a:effectLst/>
                          <a:latin typeface="Calibri" panose="020F0502020204030204" pitchFamily="34" charset="0"/>
                        </a:rPr>
                        <a:t>ADANIENT</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92.41%</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16.1</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96.38%</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1899824137"/>
                  </a:ext>
                </a:extLst>
              </a:tr>
              <a:tr h="158172">
                <a:tc>
                  <a:txBody>
                    <a:bodyPr/>
                    <a:lstStyle/>
                    <a:p>
                      <a:pPr algn="ctr" fontAlgn="ctr"/>
                      <a:r>
                        <a:rPr lang="en-IN" sz="900" b="1" i="0" u="none" strike="noStrike">
                          <a:solidFill>
                            <a:srgbClr val="000000"/>
                          </a:solidFill>
                          <a:effectLst/>
                          <a:latin typeface="Calibri" panose="020F0502020204030204" pitchFamily="34" charset="0"/>
                        </a:rPr>
                        <a:t>ADANIGREEN</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95.67%</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7.9</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93.37%</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702470877"/>
                  </a:ext>
                </a:extLst>
              </a:tr>
              <a:tr h="158172">
                <a:tc>
                  <a:txBody>
                    <a:bodyPr/>
                    <a:lstStyle/>
                    <a:p>
                      <a:pPr algn="ctr" fontAlgn="ctr"/>
                      <a:r>
                        <a:rPr lang="en-IN" sz="900" b="1" i="0" u="none" strike="noStrike">
                          <a:solidFill>
                            <a:srgbClr val="000000"/>
                          </a:solidFill>
                          <a:effectLst/>
                          <a:latin typeface="Calibri" panose="020F0502020204030204" pitchFamily="34" charset="0"/>
                        </a:rPr>
                        <a:t>ADANIPORTS</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96.50%</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7.7</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95.52%</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967093982"/>
                  </a:ext>
                </a:extLst>
              </a:tr>
              <a:tr h="158172">
                <a:tc>
                  <a:txBody>
                    <a:bodyPr/>
                    <a:lstStyle/>
                    <a:p>
                      <a:pPr algn="ctr" fontAlgn="ctr"/>
                      <a:r>
                        <a:rPr lang="en-IN" sz="900" b="1" i="0" u="none" strike="noStrike">
                          <a:solidFill>
                            <a:srgbClr val="000000"/>
                          </a:solidFill>
                          <a:effectLst/>
                          <a:latin typeface="Calibri" panose="020F0502020204030204" pitchFamily="34" charset="0"/>
                        </a:rPr>
                        <a:t>ALKEM</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97.47%</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42</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93.44%</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159315420"/>
                  </a:ext>
                </a:extLst>
              </a:tr>
              <a:tr h="158172">
                <a:tc>
                  <a:txBody>
                    <a:bodyPr/>
                    <a:lstStyle/>
                    <a:p>
                      <a:pPr algn="ctr" fontAlgn="ctr"/>
                      <a:r>
                        <a:rPr lang="en-IN" sz="900" b="1" i="0" u="none" strike="noStrike">
                          <a:solidFill>
                            <a:srgbClr val="000000"/>
                          </a:solidFill>
                          <a:effectLst/>
                          <a:latin typeface="Calibri" panose="020F0502020204030204" pitchFamily="34" charset="0"/>
                        </a:rPr>
                        <a:t>AMBER</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93.54%</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-106.5</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91.87%</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2909443534"/>
                  </a:ext>
                </a:extLst>
              </a:tr>
              <a:tr h="158172">
                <a:tc>
                  <a:txBody>
                    <a:bodyPr/>
                    <a:lstStyle/>
                    <a:p>
                      <a:pPr algn="ctr" fontAlgn="ctr"/>
                      <a:r>
                        <a:rPr lang="en-IN" sz="900" b="1" i="0" u="none" strike="noStrike">
                          <a:solidFill>
                            <a:srgbClr val="000000"/>
                          </a:solidFill>
                          <a:effectLst/>
                          <a:latin typeface="Calibri" panose="020F0502020204030204" pitchFamily="34" charset="0"/>
                        </a:rPr>
                        <a:t>AMBUJACEM</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89.22%</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2.95</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95.35%</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499025492"/>
                  </a:ext>
                </a:extLst>
              </a:tr>
              <a:tr h="158172">
                <a:tc>
                  <a:txBody>
                    <a:bodyPr/>
                    <a:lstStyle/>
                    <a:p>
                      <a:pPr algn="ctr" fontAlgn="ctr"/>
                      <a:r>
                        <a:rPr lang="en-IN" sz="900" b="1" i="0" u="none" strike="noStrike">
                          <a:solidFill>
                            <a:srgbClr val="000000"/>
                          </a:solidFill>
                          <a:effectLst/>
                          <a:latin typeface="Calibri" panose="020F0502020204030204" pitchFamily="34" charset="0"/>
                        </a:rPr>
                        <a:t>ANGELONE</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77.70%</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7.8</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81.53%</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1483034865"/>
                  </a:ext>
                </a:extLst>
              </a:tr>
              <a:tr h="158172">
                <a:tc>
                  <a:txBody>
                    <a:bodyPr/>
                    <a:lstStyle/>
                    <a:p>
                      <a:pPr algn="ctr" fontAlgn="ctr"/>
                      <a:r>
                        <a:rPr lang="en-IN" sz="900" b="1" i="0" u="none" strike="noStrike">
                          <a:solidFill>
                            <a:srgbClr val="000000"/>
                          </a:solidFill>
                          <a:effectLst/>
                          <a:latin typeface="Calibri" panose="020F0502020204030204" pitchFamily="34" charset="0"/>
                        </a:rPr>
                        <a:t>APLAPOLLO</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97.49%</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10.3</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92.43%</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3844501057"/>
                  </a:ext>
                </a:extLst>
              </a:tr>
              <a:tr h="158172">
                <a:tc>
                  <a:txBody>
                    <a:bodyPr/>
                    <a:lstStyle/>
                    <a:p>
                      <a:pPr algn="ctr" fontAlgn="ctr"/>
                      <a:r>
                        <a:rPr lang="en-IN" sz="900" b="1" i="0" u="none" strike="noStrike">
                          <a:solidFill>
                            <a:srgbClr val="000000"/>
                          </a:solidFill>
                          <a:effectLst/>
                          <a:latin typeface="Calibri" panose="020F0502020204030204" pitchFamily="34" charset="0"/>
                        </a:rPr>
                        <a:t>APOLLOHOSP</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94.23%</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54</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92.57%</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797478224"/>
                  </a:ext>
                </a:extLst>
              </a:tr>
              <a:tr h="158172">
                <a:tc>
                  <a:txBody>
                    <a:bodyPr/>
                    <a:lstStyle/>
                    <a:p>
                      <a:pPr algn="ctr" fontAlgn="ctr"/>
                      <a:r>
                        <a:rPr lang="en-IN" sz="900" b="1" i="0" u="none" strike="noStrike">
                          <a:solidFill>
                            <a:srgbClr val="000000"/>
                          </a:solidFill>
                          <a:effectLst/>
                          <a:latin typeface="Calibri" panose="020F0502020204030204" pitchFamily="34" charset="0"/>
                        </a:rPr>
                        <a:t>ASHOKLEY</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93.01%</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-1.7</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95.14%</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201256927"/>
                  </a:ext>
                </a:extLst>
              </a:tr>
              <a:tr h="158172">
                <a:tc>
                  <a:txBody>
                    <a:bodyPr/>
                    <a:lstStyle/>
                    <a:p>
                      <a:pPr algn="ctr" fontAlgn="ctr"/>
                      <a:r>
                        <a:rPr lang="en-IN" sz="900" b="1" i="0" u="none" strike="noStrike">
                          <a:solidFill>
                            <a:srgbClr val="000000"/>
                          </a:solidFill>
                          <a:effectLst/>
                          <a:latin typeface="Calibri" panose="020F0502020204030204" pitchFamily="34" charset="0"/>
                        </a:rPr>
                        <a:t>ASIANPAINT</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94.92%</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9.9</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dirty="0">
                          <a:solidFill>
                            <a:srgbClr val="000000"/>
                          </a:solidFill>
                          <a:effectLst/>
                          <a:latin typeface="Calibri" panose="020F0502020204030204" pitchFamily="34" charset="0"/>
                        </a:rPr>
                        <a:t>90.38%</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778946967"/>
                  </a:ext>
                </a:extLst>
              </a:tr>
              <a:tr h="158172">
                <a:tc>
                  <a:txBody>
                    <a:bodyPr/>
                    <a:lstStyle/>
                    <a:p>
                      <a:pPr algn="ctr" fontAlgn="ctr"/>
                      <a:r>
                        <a:rPr lang="en-IN" sz="900" b="1" i="0" u="none" strike="noStrike">
                          <a:solidFill>
                            <a:srgbClr val="000000"/>
                          </a:solidFill>
                          <a:effectLst/>
                          <a:latin typeface="Calibri" panose="020F0502020204030204" pitchFamily="34" charset="0"/>
                        </a:rPr>
                        <a:t>ASTRAL</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91.79%</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8.1</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94.06%</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3064103066"/>
                  </a:ext>
                </a:extLst>
              </a:tr>
              <a:tr h="158172">
                <a:tc>
                  <a:txBody>
                    <a:bodyPr/>
                    <a:lstStyle/>
                    <a:p>
                      <a:pPr algn="ctr" fontAlgn="ctr"/>
                      <a:r>
                        <a:rPr lang="en-IN" sz="900" b="1" i="0" u="none" strike="noStrike">
                          <a:solidFill>
                            <a:srgbClr val="000000"/>
                          </a:solidFill>
                          <a:effectLst/>
                          <a:latin typeface="Calibri" panose="020F0502020204030204" pitchFamily="34" charset="0"/>
                        </a:rPr>
                        <a:t>AUBANK</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95.43%</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5.35</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57.76%</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340937498"/>
                  </a:ext>
                </a:extLst>
              </a:tr>
              <a:tr h="158172">
                <a:tc>
                  <a:txBody>
                    <a:bodyPr/>
                    <a:lstStyle/>
                    <a:p>
                      <a:pPr algn="ctr" fontAlgn="ctr"/>
                      <a:r>
                        <a:rPr lang="en-IN" sz="900" b="1" i="0" u="none" strike="noStrike">
                          <a:solidFill>
                            <a:srgbClr val="000000"/>
                          </a:solidFill>
                          <a:effectLst/>
                          <a:latin typeface="Calibri" panose="020F0502020204030204" pitchFamily="34" charset="0"/>
                        </a:rPr>
                        <a:t>AUROPHARMA</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97.49%</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5.1</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94.03%</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4015845815"/>
                  </a:ext>
                </a:extLst>
              </a:tr>
              <a:tr h="158172">
                <a:tc>
                  <a:txBody>
                    <a:bodyPr/>
                    <a:lstStyle/>
                    <a:p>
                      <a:pPr algn="ctr" fontAlgn="ctr"/>
                      <a:r>
                        <a:rPr lang="en-IN" sz="900" b="1" i="0" u="none" strike="noStrike">
                          <a:solidFill>
                            <a:srgbClr val="000000"/>
                          </a:solidFill>
                          <a:effectLst/>
                          <a:latin typeface="Calibri" panose="020F0502020204030204" pitchFamily="34" charset="0"/>
                        </a:rPr>
                        <a:t>AXISBANK</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96.19%</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5.6</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94.40%</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2377806214"/>
                  </a:ext>
                </a:extLst>
              </a:tr>
              <a:tr h="158172">
                <a:tc>
                  <a:txBody>
                    <a:bodyPr/>
                    <a:lstStyle/>
                    <a:p>
                      <a:pPr algn="ctr" fontAlgn="ctr"/>
                      <a:r>
                        <a:rPr lang="en-IN" sz="900" b="1" i="0" u="none" strike="noStrike">
                          <a:solidFill>
                            <a:srgbClr val="000000"/>
                          </a:solidFill>
                          <a:effectLst/>
                          <a:latin typeface="Calibri" panose="020F0502020204030204" pitchFamily="34" charset="0"/>
                        </a:rPr>
                        <a:t>BAJAJ-AUTO</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95.33%</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46.5</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94.72%</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117381997"/>
                  </a:ext>
                </a:extLst>
              </a:tr>
              <a:tr h="158172">
                <a:tc>
                  <a:txBody>
                    <a:bodyPr/>
                    <a:lstStyle/>
                    <a:p>
                      <a:pPr algn="ctr" fontAlgn="ctr"/>
                      <a:r>
                        <a:rPr lang="en-IN" sz="900" b="1" i="0" u="none" strike="noStrike">
                          <a:solidFill>
                            <a:srgbClr val="000000"/>
                          </a:solidFill>
                          <a:effectLst/>
                          <a:latin typeface="Calibri" panose="020F0502020204030204" pitchFamily="34" charset="0"/>
                        </a:rPr>
                        <a:t>BAJAJFINSV</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96.25%</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14.3</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93.71%</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2971103227"/>
                  </a:ext>
                </a:extLst>
              </a:tr>
              <a:tr h="158172">
                <a:tc>
                  <a:txBody>
                    <a:bodyPr/>
                    <a:lstStyle/>
                    <a:p>
                      <a:pPr algn="ctr" fontAlgn="ctr"/>
                      <a:r>
                        <a:rPr lang="en-IN" sz="900" b="1" i="0" u="none" strike="noStrike">
                          <a:solidFill>
                            <a:srgbClr val="000000"/>
                          </a:solidFill>
                          <a:effectLst/>
                          <a:latin typeface="Calibri" panose="020F0502020204030204" pitchFamily="34" charset="0"/>
                        </a:rPr>
                        <a:t>BAJFINANCE</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98.48%</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5.7</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95.08%</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952456587"/>
                  </a:ext>
                </a:extLst>
              </a:tr>
              <a:tr h="158172">
                <a:tc>
                  <a:txBody>
                    <a:bodyPr/>
                    <a:lstStyle/>
                    <a:p>
                      <a:pPr algn="ctr" fontAlgn="ctr"/>
                      <a:r>
                        <a:rPr lang="en-IN" sz="900" b="1" i="0" u="none" strike="noStrike">
                          <a:solidFill>
                            <a:srgbClr val="000000"/>
                          </a:solidFill>
                          <a:effectLst/>
                          <a:latin typeface="Calibri" panose="020F0502020204030204" pitchFamily="34" charset="0"/>
                        </a:rPr>
                        <a:t>BANDHANBNK</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98.04%</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0.76</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97.21%</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3397968453"/>
                  </a:ext>
                </a:extLst>
              </a:tr>
              <a:tr h="158172">
                <a:tc>
                  <a:txBody>
                    <a:bodyPr/>
                    <a:lstStyle/>
                    <a:p>
                      <a:pPr algn="ctr" fontAlgn="ctr"/>
                      <a:r>
                        <a:rPr lang="en-IN" sz="900" b="1" i="0" u="none" strike="noStrike">
                          <a:solidFill>
                            <a:srgbClr val="000000"/>
                          </a:solidFill>
                          <a:effectLst/>
                          <a:latin typeface="Calibri" panose="020F0502020204030204" pitchFamily="34" charset="0"/>
                        </a:rPr>
                        <a:t>BANKBARODA</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96.26%</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1.84</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93.72%</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580544766"/>
                  </a:ext>
                </a:extLst>
              </a:tr>
              <a:tr h="158172">
                <a:tc>
                  <a:txBody>
                    <a:bodyPr/>
                    <a:lstStyle/>
                    <a:p>
                      <a:pPr algn="ctr" fontAlgn="ctr"/>
                      <a:r>
                        <a:rPr lang="en-IN" sz="900" b="1" i="0" u="none" strike="noStrike">
                          <a:solidFill>
                            <a:srgbClr val="000000"/>
                          </a:solidFill>
                          <a:effectLst/>
                          <a:latin typeface="Calibri" panose="020F0502020204030204" pitchFamily="34" charset="0"/>
                        </a:rPr>
                        <a:t>BANKINDIA</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96.38%</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0.96</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94.54%</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2295481925"/>
                  </a:ext>
                </a:extLst>
              </a:tr>
              <a:tr h="158172">
                <a:tc>
                  <a:txBody>
                    <a:bodyPr/>
                    <a:lstStyle/>
                    <a:p>
                      <a:pPr algn="ctr" fontAlgn="ctr"/>
                      <a:r>
                        <a:rPr lang="en-IN" sz="900" b="1" i="0" u="none" strike="noStrike">
                          <a:solidFill>
                            <a:srgbClr val="000000"/>
                          </a:solidFill>
                          <a:effectLst/>
                          <a:latin typeface="Calibri" panose="020F0502020204030204" pitchFamily="34" charset="0"/>
                        </a:rPr>
                        <a:t>BANKNIFTY</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78.45%</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376.35</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95.39%</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488137410"/>
                  </a:ext>
                </a:extLst>
              </a:tr>
              <a:tr h="158172">
                <a:tc>
                  <a:txBody>
                    <a:bodyPr/>
                    <a:lstStyle/>
                    <a:p>
                      <a:pPr algn="ctr" fontAlgn="ctr"/>
                      <a:r>
                        <a:rPr lang="en-IN" sz="900" b="1" i="0" u="none" strike="noStrike">
                          <a:solidFill>
                            <a:srgbClr val="000000"/>
                          </a:solidFill>
                          <a:effectLst/>
                          <a:latin typeface="Calibri" panose="020F0502020204030204" pitchFamily="34" charset="0"/>
                        </a:rPr>
                        <a:t>BDL</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94.39%</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8.8</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78.21%</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936532456"/>
                  </a:ext>
                </a:extLst>
              </a:tr>
              <a:tr h="158172">
                <a:tc>
                  <a:txBody>
                    <a:bodyPr/>
                    <a:lstStyle/>
                    <a:p>
                      <a:pPr algn="ctr" fontAlgn="ctr"/>
                      <a:r>
                        <a:rPr lang="en-IN" sz="900" b="1" i="0" u="none" strike="noStrike">
                          <a:solidFill>
                            <a:srgbClr val="000000"/>
                          </a:solidFill>
                          <a:effectLst/>
                          <a:latin typeface="Calibri" panose="020F0502020204030204" pitchFamily="34" charset="0"/>
                        </a:rPr>
                        <a:t>BEL</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95.79%</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1.7</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90.98%</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28582553"/>
                  </a:ext>
                </a:extLst>
              </a:tr>
              <a:tr h="158172">
                <a:tc>
                  <a:txBody>
                    <a:bodyPr/>
                    <a:lstStyle/>
                    <a:p>
                      <a:pPr algn="ctr" fontAlgn="ctr"/>
                      <a:r>
                        <a:rPr lang="en-IN" sz="900" b="1" i="0" u="none" strike="noStrike">
                          <a:solidFill>
                            <a:srgbClr val="000000"/>
                          </a:solidFill>
                          <a:effectLst/>
                          <a:latin typeface="Calibri" panose="020F0502020204030204" pitchFamily="34" charset="0"/>
                        </a:rPr>
                        <a:t>BHARATFORG</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93.17%</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-7.8</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93.83%</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3945452500"/>
                  </a:ext>
                </a:extLst>
              </a:tr>
              <a:tr h="158172">
                <a:tc>
                  <a:txBody>
                    <a:bodyPr/>
                    <a:lstStyle/>
                    <a:p>
                      <a:pPr algn="ctr" fontAlgn="ctr"/>
                      <a:r>
                        <a:rPr lang="en-IN" sz="900" b="1" i="0" u="none" strike="noStrike">
                          <a:solidFill>
                            <a:srgbClr val="000000"/>
                          </a:solidFill>
                          <a:effectLst/>
                          <a:latin typeface="Calibri" panose="020F0502020204030204" pitchFamily="34" charset="0"/>
                        </a:rPr>
                        <a:t>BHARTIARTL</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98.60%</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13.4</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90.00%</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3273417987"/>
                  </a:ext>
                </a:extLst>
              </a:tr>
              <a:tr h="158172">
                <a:tc>
                  <a:txBody>
                    <a:bodyPr/>
                    <a:lstStyle/>
                    <a:p>
                      <a:pPr algn="ctr" fontAlgn="ctr"/>
                      <a:r>
                        <a:rPr lang="en-IN" sz="900" b="1" i="0" u="none" strike="noStrike">
                          <a:solidFill>
                            <a:srgbClr val="000000"/>
                          </a:solidFill>
                          <a:effectLst/>
                          <a:latin typeface="Calibri" panose="020F0502020204030204" pitchFamily="34" charset="0"/>
                        </a:rPr>
                        <a:t>BHEL</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93.76%</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1.49</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91.09%</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354618445"/>
                  </a:ext>
                </a:extLst>
              </a:tr>
              <a:tr h="158172">
                <a:tc>
                  <a:txBody>
                    <a:bodyPr/>
                    <a:lstStyle/>
                    <a:p>
                      <a:pPr algn="ctr" fontAlgn="ctr"/>
                      <a:r>
                        <a:rPr lang="en-IN" sz="900" b="1" i="0" u="none" strike="noStrike">
                          <a:solidFill>
                            <a:srgbClr val="000000"/>
                          </a:solidFill>
                          <a:effectLst/>
                          <a:latin typeface="Calibri" panose="020F0502020204030204" pitchFamily="34" charset="0"/>
                        </a:rPr>
                        <a:t>BIOCON</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95.12%</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1.65</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92.89%</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71530258"/>
                  </a:ext>
                </a:extLst>
              </a:tr>
              <a:tr h="158172">
                <a:tc>
                  <a:txBody>
                    <a:bodyPr/>
                    <a:lstStyle/>
                    <a:p>
                      <a:pPr algn="ctr" fontAlgn="ctr"/>
                      <a:r>
                        <a:rPr lang="en-IN" sz="900" b="1" i="0" u="none" strike="noStrike">
                          <a:solidFill>
                            <a:srgbClr val="000000"/>
                          </a:solidFill>
                          <a:effectLst/>
                          <a:latin typeface="Calibri" panose="020F0502020204030204" pitchFamily="34" charset="0"/>
                        </a:rPr>
                        <a:t>BLUESTARCO</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80.18%</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5.4</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91.29%</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1840773403"/>
                  </a:ext>
                </a:extLst>
              </a:tr>
              <a:tr h="158172">
                <a:tc>
                  <a:txBody>
                    <a:bodyPr/>
                    <a:lstStyle/>
                    <a:p>
                      <a:pPr algn="ctr" fontAlgn="ctr"/>
                      <a:r>
                        <a:rPr lang="en-IN" sz="900" b="1" i="0" u="none" strike="noStrike">
                          <a:solidFill>
                            <a:srgbClr val="000000"/>
                          </a:solidFill>
                          <a:effectLst/>
                          <a:latin typeface="Calibri" panose="020F0502020204030204" pitchFamily="34" charset="0"/>
                        </a:rPr>
                        <a:t>BOSCHLTD</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92.83%</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300</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82.57%</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1600277192"/>
                  </a:ext>
                </a:extLst>
              </a:tr>
              <a:tr h="158172">
                <a:tc>
                  <a:txBody>
                    <a:bodyPr/>
                    <a:lstStyle/>
                    <a:p>
                      <a:pPr algn="ctr" fontAlgn="ctr"/>
                      <a:r>
                        <a:rPr lang="en-IN" sz="900" b="1" i="0" u="none" strike="noStrike">
                          <a:solidFill>
                            <a:srgbClr val="000000"/>
                          </a:solidFill>
                          <a:effectLst/>
                          <a:latin typeface="Calibri" panose="020F0502020204030204" pitchFamily="34" charset="0"/>
                        </a:rPr>
                        <a:t>BPCL</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92.90%</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1.8</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900" b="0" i="0" u="none" strike="noStrike">
                          <a:solidFill>
                            <a:srgbClr val="000000"/>
                          </a:solidFill>
                          <a:effectLst/>
                          <a:latin typeface="Calibri" panose="020F0502020204030204" pitchFamily="34" charset="0"/>
                        </a:rPr>
                        <a:t>91.82%</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1288369738"/>
                  </a:ext>
                </a:extLst>
              </a:tr>
              <a:tr h="158172">
                <a:tc>
                  <a:txBody>
                    <a:bodyPr/>
                    <a:lstStyle/>
                    <a:p>
                      <a:pPr algn="ctr" fontAlgn="ctr"/>
                      <a:r>
                        <a:rPr lang="en-IN" sz="900" b="1" i="0" u="none" strike="noStrike">
                          <a:solidFill>
                            <a:srgbClr val="000000"/>
                          </a:solidFill>
                          <a:effectLst/>
                          <a:latin typeface="Calibri" panose="020F0502020204030204" pitchFamily="34" charset="0"/>
                        </a:rPr>
                        <a:t>BRITANNIA</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97.40%</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a:solidFill>
                            <a:srgbClr val="000000"/>
                          </a:solidFill>
                          <a:effectLst/>
                          <a:latin typeface="Calibri" panose="020F0502020204030204" pitchFamily="34" charset="0"/>
                        </a:rPr>
                        <a:t>36.5</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900" b="0" i="0" u="none" strike="noStrike" dirty="0">
                          <a:solidFill>
                            <a:srgbClr val="000000"/>
                          </a:solidFill>
                          <a:effectLst/>
                          <a:latin typeface="Calibri" panose="020F0502020204030204" pitchFamily="34" charset="0"/>
                        </a:rPr>
                        <a:t>81.38%</a:t>
                      </a:r>
                    </a:p>
                  </a:txBody>
                  <a:tcPr marL="5490" marR="5490" marT="5490"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67026032"/>
                  </a:ext>
                </a:extLst>
              </a:tr>
            </a:tbl>
          </a:graphicData>
        </a:graphic>
      </p:graphicFrame>
      <p:graphicFrame>
        <p:nvGraphicFramePr>
          <p:cNvPr id="8" name="Table 7">
            <a:extLst>
              <a:ext uri="{FF2B5EF4-FFF2-40B4-BE49-F238E27FC236}">
                <a16:creationId xmlns:a16="http://schemas.microsoft.com/office/drawing/2014/main" id="{7FB07F50-7934-AD88-28B9-46CD98F24094}"/>
              </a:ext>
            </a:extLst>
          </p:cNvPr>
          <p:cNvGraphicFramePr>
            <a:graphicFrameLocks noGrp="1"/>
          </p:cNvGraphicFramePr>
          <p:nvPr>
            <p:extLst>
              <p:ext uri="{D42A27DB-BD31-4B8C-83A1-F6EECF244321}">
                <p14:modId xmlns:p14="http://schemas.microsoft.com/office/powerpoint/2010/main" val="697381745"/>
              </p:ext>
            </p:extLst>
          </p:nvPr>
        </p:nvGraphicFramePr>
        <p:xfrm>
          <a:off x="4721156" y="900107"/>
          <a:ext cx="4169924" cy="5694192"/>
        </p:xfrm>
        <a:graphic>
          <a:graphicData uri="http://schemas.openxmlformats.org/drawingml/2006/table">
            <a:tbl>
              <a:tblPr/>
              <a:tblGrid>
                <a:gridCol w="1249776">
                  <a:extLst>
                    <a:ext uri="{9D8B030D-6E8A-4147-A177-3AD203B41FA5}">
                      <a16:colId xmlns:a16="http://schemas.microsoft.com/office/drawing/2014/main" val="1964442773"/>
                    </a:ext>
                  </a:extLst>
                </a:gridCol>
                <a:gridCol w="913296">
                  <a:extLst>
                    <a:ext uri="{9D8B030D-6E8A-4147-A177-3AD203B41FA5}">
                      <a16:colId xmlns:a16="http://schemas.microsoft.com/office/drawing/2014/main" val="4284260870"/>
                    </a:ext>
                  </a:extLst>
                </a:gridCol>
                <a:gridCol w="733042">
                  <a:extLst>
                    <a:ext uri="{9D8B030D-6E8A-4147-A177-3AD203B41FA5}">
                      <a16:colId xmlns:a16="http://schemas.microsoft.com/office/drawing/2014/main" val="1059734947"/>
                    </a:ext>
                  </a:extLst>
                </a:gridCol>
                <a:gridCol w="1273810">
                  <a:extLst>
                    <a:ext uri="{9D8B030D-6E8A-4147-A177-3AD203B41FA5}">
                      <a16:colId xmlns:a16="http://schemas.microsoft.com/office/drawing/2014/main" val="3443123230"/>
                    </a:ext>
                  </a:extLst>
                </a:gridCol>
              </a:tblGrid>
              <a:tr h="154148">
                <a:tc>
                  <a:txBody>
                    <a:bodyPr/>
                    <a:lstStyle/>
                    <a:p>
                      <a:pPr algn="ctr" fontAlgn="ctr"/>
                      <a:r>
                        <a:rPr lang="en-IN" sz="1000" b="1" i="0" u="none" strike="noStrike">
                          <a:solidFill>
                            <a:srgbClr val="FFFFFF"/>
                          </a:solidFill>
                          <a:effectLst/>
                          <a:latin typeface="Calibri" panose="020F0502020204030204" pitchFamily="34" charset="0"/>
                        </a:rPr>
                        <a:t>Symbol</a:t>
                      </a:r>
                    </a:p>
                  </a:txBody>
                  <a:tcPr marL="5772" marR="5772" marT="5772" marB="0" anchor="ctr">
                    <a:lnL w="12700" cap="flat" cmpd="sng" algn="ctr">
                      <a:solidFill>
                        <a:srgbClr val="E97132"/>
                      </a:solidFill>
                      <a:prstDash val="solid"/>
                      <a:round/>
                      <a:headEnd type="none" w="med" len="med"/>
                      <a:tailEnd type="none" w="med" len="med"/>
                    </a:lnL>
                    <a:lnR>
                      <a:noFill/>
                    </a:lnR>
                    <a:lnT w="12700" cap="flat" cmpd="sng" algn="ctr">
                      <a:solidFill>
                        <a:srgbClr val="E97132"/>
                      </a:solidFill>
                      <a:prstDash val="solid"/>
                      <a:round/>
                      <a:headEnd type="none" w="med" len="med"/>
                      <a:tailEnd type="none" w="med" len="med"/>
                    </a:lnT>
                    <a:lnB w="12700" cap="flat" cmpd="sng" algn="ctr">
                      <a:solidFill>
                        <a:srgbClr val="E97132"/>
                      </a:solidFill>
                      <a:prstDash val="solid"/>
                      <a:round/>
                      <a:headEnd type="none" w="med" len="med"/>
                      <a:tailEnd type="none" w="med" len="med"/>
                    </a:lnB>
                    <a:solidFill>
                      <a:srgbClr val="F58220"/>
                    </a:solidFill>
                  </a:tcPr>
                </a:tc>
                <a:tc>
                  <a:txBody>
                    <a:bodyPr/>
                    <a:lstStyle/>
                    <a:p>
                      <a:pPr algn="ctr" fontAlgn="ctr"/>
                      <a:r>
                        <a:rPr lang="en-IN" sz="1000" b="1" i="0" u="none" strike="noStrike">
                          <a:solidFill>
                            <a:srgbClr val="FFFFFF"/>
                          </a:solidFill>
                          <a:effectLst/>
                          <a:latin typeface="Calibri" panose="020F0502020204030204" pitchFamily="34" charset="0"/>
                        </a:rPr>
                        <a:t>Rollover%</a:t>
                      </a:r>
                    </a:p>
                  </a:txBody>
                  <a:tcPr marL="5772" marR="5772" marT="5772" marB="0" anchor="ctr">
                    <a:lnL>
                      <a:noFill/>
                    </a:lnL>
                    <a:lnR>
                      <a:noFill/>
                    </a:lnR>
                    <a:lnT w="12700" cap="flat" cmpd="sng" algn="ctr">
                      <a:solidFill>
                        <a:srgbClr val="E97132"/>
                      </a:solidFill>
                      <a:prstDash val="solid"/>
                      <a:round/>
                      <a:headEnd type="none" w="med" len="med"/>
                      <a:tailEnd type="none" w="med" len="med"/>
                    </a:lnT>
                    <a:lnB w="12700" cap="flat" cmpd="sng" algn="ctr">
                      <a:solidFill>
                        <a:srgbClr val="E97132"/>
                      </a:solidFill>
                      <a:prstDash val="solid"/>
                      <a:round/>
                      <a:headEnd type="none" w="med" len="med"/>
                      <a:tailEnd type="none" w="med" len="med"/>
                    </a:lnB>
                    <a:solidFill>
                      <a:srgbClr val="F58220"/>
                    </a:solidFill>
                  </a:tcPr>
                </a:tc>
                <a:tc>
                  <a:txBody>
                    <a:bodyPr/>
                    <a:lstStyle/>
                    <a:p>
                      <a:pPr algn="ctr" fontAlgn="ctr"/>
                      <a:r>
                        <a:rPr lang="en-IN" sz="1000" b="1" i="0" u="none" strike="noStrike">
                          <a:solidFill>
                            <a:srgbClr val="FFFFFF"/>
                          </a:solidFill>
                          <a:effectLst/>
                          <a:latin typeface="Calibri" panose="020F0502020204030204" pitchFamily="34" charset="0"/>
                        </a:rPr>
                        <a:t>basis</a:t>
                      </a:r>
                    </a:p>
                  </a:txBody>
                  <a:tcPr marL="5772" marR="5772" marT="5772" marB="0" anchor="ctr">
                    <a:lnL>
                      <a:noFill/>
                    </a:lnL>
                    <a:lnR>
                      <a:noFill/>
                    </a:lnR>
                    <a:lnT w="12700" cap="flat" cmpd="sng" algn="ctr">
                      <a:solidFill>
                        <a:srgbClr val="E97132"/>
                      </a:solidFill>
                      <a:prstDash val="solid"/>
                      <a:round/>
                      <a:headEnd type="none" w="med" len="med"/>
                      <a:tailEnd type="none" w="med" len="med"/>
                    </a:lnT>
                    <a:lnB w="12700" cap="flat" cmpd="sng" algn="ctr">
                      <a:solidFill>
                        <a:srgbClr val="E97132"/>
                      </a:solidFill>
                      <a:prstDash val="solid"/>
                      <a:round/>
                      <a:headEnd type="none" w="med" len="med"/>
                      <a:tailEnd type="none" w="med" len="med"/>
                    </a:lnB>
                    <a:solidFill>
                      <a:srgbClr val="F58220"/>
                    </a:solidFill>
                  </a:tcPr>
                </a:tc>
                <a:tc>
                  <a:txBody>
                    <a:bodyPr/>
                    <a:lstStyle/>
                    <a:p>
                      <a:pPr algn="ctr" fontAlgn="ctr"/>
                      <a:r>
                        <a:rPr lang="en-IN" sz="1000" b="1" i="0" u="none" strike="noStrike">
                          <a:solidFill>
                            <a:srgbClr val="FFFFFF"/>
                          </a:solidFill>
                          <a:effectLst/>
                          <a:latin typeface="Calibri" panose="020F0502020204030204" pitchFamily="34" charset="0"/>
                        </a:rPr>
                        <a:t>3months average</a:t>
                      </a:r>
                    </a:p>
                  </a:txBody>
                  <a:tcPr marL="5772" marR="5772" marT="5772" marB="0" anchor="ctr">
                    <a:lnL>
                      <a:noFill/>
                    </a:lnL>
                    <a:lnR w="12700" cap="flat" cmpd="sng" algn="ctr">
                      <a:solidFill>
                        <a:srgbClr val="E97132"/>
                      </a:solidFill>
                      <a:prstDash val="solid"/>
                      <a:round/>
                      <a:headEnd type="none" w="med" len="med"/>
                      <a:tailEnd type="none" w="med" len="med"/>
                    </a:lnR>
                    <a:lnT w="12700" cap="flat" cmpd="sng" algn="ctr">
                      <a:solidFill>
                        <a:srgbClr val="E97132"/>
                      </a:solidFill>
                      <a:prstDash val="solid"/>
                      <a:round/>
                      <a:headEnd type="none" w="med" len="med"/>
                      <a:tailEnd type="none" w="med" len="med"/>
                    </a:lnT>
                    <a:lnB w="12700" cap="flat" cmpd="sng" algn="ctr">
                      <a:solidFill>
                        <a:srgbClr val="E97132"/>
                      </a:solidFill>
                      <a:prstDash val="solid"/>
                      <a:round/>
                      <a:headEnd type="none" w="med" len="med"/>
                      <a:tailEnd type="none" w="med" len="med"/>
                    </a:lnB>
                    <a:solidFill>
                      <a:srgbClr val="F58220"/>
                    </a:solidFill>
                  </a:tcPr>
                </a:tc>
                <a:extLst>
                  <a:ext uri="{0D108BD9-81ED-4DB2-BD59-A6C34878D82A}">
                    <a16:rowId xmlns:a16="http://schemas.microsoft.com/office/drawing/2014/main" val="3594376492"/>
                  </a:ext>
                </a:extLst>
              </a:tr>
              <a:tr h="154148">
                <a:tc>
                  <a:txBody>
                    <a:bodyPr/>
                    <a:lstStyle/>
                    <a:p>
                      <a:pPr algn="ctr" fontAlgn="ctr"/>
                      <a:r>
                        <a:rPr lang="en-IN" sz="1000" b="1" i="0" u="none" strike="noStrike">
                          <a:solidFill>
                            <a:srgbClr val="000000"/>
                          </a:solidFill>
                          <a:effectLst/>
                          <a:latin typeface="Calibri" panose="020F0502020204030204" pitchFamily="34" charset="0"/>
                        </a:rPr>
                        <a:t>BSE</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E97132"/>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86.04%</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E97132"/>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13</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E97132"/>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95.35%</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E97132"/>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475219892"/>
                  </a:ext>
                </a:extLst>
              </a:tr>
              <a:tr h="154148">
                <a:tc>
                  <a:txBody>
                    <a:bodyPr/>
                    <a:lstStyle/>
                    <a:p>
                      <a:pPr algn="ctr" fontAlgn="ctr"/>
                      <a:r>
                        <a:rPr lang="en-IN" sz="1000" b="1" i="0" u="none" strike="noStrike">
                          <a:solidFill>
                            <a:srgbClr val="000000"/>
                          </a:solidFill>
                          <a:effectLst/>
                          <a:latin typeface="Calibri" panose="020F0502020204030204" pitchFamily="34" charset="0"/>
                        </a:rPr>
                        <a:t>CAMS</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95.43%</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25.2</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83.22%</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2564511461"/>
                  </a:ext>
                </a:extLst>
              </a:tr>
              <a:tr h="154148">
                <a:tc>
                  <a:txBody>
                    <a:bodyPr/>
                    <a:lstStyle/>
                    <a:p>
                      <a:pPr algn="ctr" fontAlgn="ctr"/>
                      <a:r>
                        <a:rPr lang="en-IN" sz="1000" b="1" i="0" u="none" strike="noStrike">
                          <a:solidFill>
                            <a:srgbClr val="000000"/>
                          </a:solidFill>
                          <a:effectLst/>
                          <a:latin typeface="Calibri" panose="020F0502020204030204" pitchFamily="34" charset="0"/>
                        </a:rPr>
                        <a:t>CANBK</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96.13%</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0.89</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84.74%</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3703986263"/>
                  </a:ext>
                </a:extLst>
              </a:tr>
              <a:tr h="154148">
                <a:tc>
                  <a:txBody>
                    <a:bodyPr/>
                    <a:lstStyle/>
                    <a:p>
                      <a:pPr algn="ctr" fontAlgn="ctr"/>
                      <a:r>
                        <a:rPr lang="en-IN" sz="1000" b="1" i="0" u="none" strike="noStrike">
                          <a:solidFill>
                            <a:srgbClr val="000000"/>
                          </a:solidFill>
                          <a:effectLst/>
                          <a:latin typeface="Calibri" panose="020F0502020204030204" pitchFamily="34" charset="0"/>
                        </a:rPr>
                        <a:t>CDSL</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93.28%</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9.9</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90.92%</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494875786"/>
                  </a:ext>
                </a:extLst>
              </a:tr>
              <a:tr h="154148">
                <a:tc>
                  <a:txBody>
                    <a:bodyPr/>
                    <a:lstStyle/>
                    <a:p>
                      <a:pPr algn="ctr" fontAlgn="ctr"/>
                      <a:r>
                        <a:rPr lang="en-IN" sz="1000" b="1" i="0" u="none" strike="noStrike">
                          <a:solidFill>
                            <a:srgbClr val="000000"/>
                          </a:solidFill>
                          <a:effectLst/>
                          <a:latin typeface="Calibri" panose="020F0502020204030204" pitchFamily="34" charset="0"/>
                        </a:rPr>
                        <a:t>CGPOWER</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91.67%</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5.5</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91.46%</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308312102"/>
                  </a:ext>
                </a:extLst>
              </a:tr>
              <a:tr h="154148">
                <a:tc>
                  <a:txBody>
                    <a:bodyPr/>
                    <a:lstStyle/>
                    <a:p>
                      <a:pPr algn="ctr" fontAlgn="ctr"/>
                      <a:r>
                        <a:rPr lang="en-IN" sz="1000" b="1" i="0" u="none" strike="noStrike">
                          <a:solidFill>
                            <a:srgbClr val="000000"/>
                          </a:solidFill>
                          <a:effectLst/>
                          <a:latin typeface="Calibri" panose="020F0502020204030204" pitchFamily="34" charset="0"/>
                        </a:rPr>
                        <a:t>CHOLAFIN</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95.16%</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-30.1</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92.04%</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3970169550"/>
                  </a:ext>
                </a:extLst>
              </a:tr>
              <a:tr h="154148">
                <a:tc>
                  <a:txBody>
                    <a:bodyPr/>
                    <a:lstStyle/>
                    <a:p>
                      <a:pPr algn="ctr" fontAlgn="ctr"/>
                      <a:r>
                        <a:rPr lang="en-IN" sz="1000" b="1" i="0" u="none" strike="noStrike">
                          <a:solidFill>
                            <a:srgbClr val="000000"/>
                          </a:solidFill>
                          <a:effectLst/>
                          <a:latin typeface="Calibri" panose="020F0502020204030204" pitchFamily="34" charset="0"/>
                        </a:rPr>
                        <a:t>CIPLA</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93.54%</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9.5</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92.04%</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3120009096"/>
                  </a:ext>
                </a:extLst>
              </a:tr>
              <a:tr h="154148">
                <a:tc>
                  <a:txBody>
                    <a:bodyPr/>
                    <a:lstStyle/>
                    <a:p>
                      <a:pPr algn="ctr" fontAlgn="ctr"/>
                      <a:r>
                        <a:rPr lang="en-IN" sz="1000" b="1" i="0" u="none" strike="noStrike">
                          <a:solidFill>
                            <a:srgbClr val="000000"/>
                          </a:solidFill>
                          <a:effectLst/>
                          <a:latin typeface="Calibri" panose="020F0502020204030204" pitchFamily="34" charset="0"/>
                        </a:rPr>
                        <a:t>COALINDIA</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96.12%</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1.65</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94.54%</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3247591356"/>
                  </a:ext>
                </a:extLst>
              </a:tr>
              <a:tr h="154148">
                <a:tc>
                  <a:txBody>
                    <a:bodyPr/>
                    <a:lstStyle/>
                    <a:p>
                      <a:pPr algn="ctr" fontAlgn="ctr"/>
                      <a:r>
                        <a:rPr lang="en-IN" sz="1000" b="1" i="0" u="none" strike="noStrike">
                          <a:solidFill>
                            <a:srgbClr val="000000"/>
                          </a:solidFill>
                          <a:effectLst/>
                          <a:latin typeface="Calibri" panose="020F0502020204030204" pitchFamily="34" charset="0"/>
                        </a:rPr>
                        <a:t>COFORGE</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96.23%</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6.5</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94.97%</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308719407"/>
                  </a:ext>
                </a:extLst>
              </a:tr>
              <a:tr h="154148">
                <a:tc>
                  <a:txBody>
                    <a:bodyPr/>
                    <a:lstStyle/>
                    <a:p>
                      <a:pPr algn="ctr" fontAlgn="ctr"/>
                      <a:r>
                        <a:rPr lang="en-IN" sz="1000" b="1" i="0" u="none" strike="noStrike">
                          <a:solidFill>
                            <a:srgbClr val="000000"/>
                          </a:solidFill>
                          <a:effectLst/>
                          <a:latin typeface="Calibri" panose="020F0502020204030204" pitchFamily="34" charset="0"/>
                        </a:rPr>
                        <a:t>COLPAL</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96.51%</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9.6</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91.21%</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1932644339"/>
                  </a:ext>
                </a:extLst>
              </a:tr>
              <a:tr h="154148">
                <a:tc>
                  <a:txBody>
                    <a:bodyPr/>
                    <a:lstStyle/>
                    <a:p>
                      <a:pPr algn="ctr" fontAlgn="ctr"/>
                      <a:r>
                        <a:rPr lang="en-IN" sz="1000" b="1" i="0" u="none" strike="noStrike">
                          <a:solidFill>
                            <a:srgbClr val="000000"/>
                          </a:solidFill>
                          <a:effectLst/>
                          <a:latin typeface="Calibri" panose="020F0502020204030204" pitchFamily="34" charset="0"/>
                        </a:rPr>
                        <a:t>CONCOR</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96.71%</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3.8</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92.51%</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1690703464"/>
                  </a:ext>
                </a:extLst>
              </a:tr>
              <a:tr h="154148">
                <a:tc>
                  <a:txBody>
                    <a:bodyPr/>
                    <a:lstStyle/>
                    <a:p>
                      <a:pPr algn="ctr" fontAlgn="ctr"/>
                      <a:r>
                        <a:rPr lang="en-IN" sz="1000" b="1" i="0" u="none" strike="noStrike">
                          <a:solidFill>
                            <a:srgbClr val="000000"/>
                          </a:solidFill>
                          <a:effectLst/>
                          <a:latin typeface="Calibri" panose="020F0502020204030204" pitchFamily="34" charset="0"/>
                        </a:rPr>
                        <a:t>CROMPTON</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96.52%</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1.55</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95.17%</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3479220661"/>
                  </a:ext>
                </a:extLst>
              </a:tr>
              <a:tr h="154148">
                <a:tc>
                  <a:txBody>
                    <a:bodyPr/>
                    <a:lstStyle/>
                    <a:p>
                      <a:pPr algn="ctr" fontAlgn="ctr"/>
                      <a:r>
                        <a:rPr lang="en-IN" sz="1000" b="1" i="0" u="none" strike="noStrike">
                          <a:solidFill>
                            <a:srgbClr val="000000"/>
                          </a:solidFill>
                          <a:effectLst/>
                          <a:latin typeface="Calibri" panose="020F0502020204030204" pitchFamily="34" charset="0"/>
                        </a:rPr>
                        <a:t>CUMMINSIND</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93.05%</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23.2</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94.30%</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784486559"/>
                  </a:ext>
                </a:extLst>
              </a:tr>
              <a:tr h="154148">
                <a:tc>
                  <a:txBody>
                    <a:bodyPr/>
                    <a:lstStyle/>
                    <a:p>
                      <a:pPr algn="ctr" fontAlgn="ctr"/>
                      <a:r>
                        <a:rPr lang="en-IN" sz="1000" b="1" i="0" u="none" strike="noStrike">
                          <a:solidFill>
                            <a:srgbClr val="000000"/>
                          </a:solidFill>
                          <a:effectLst/>
                          <a:latin typeface="Calibri" panose="020F0502020204030204" pitchFamily="34" charset="0"/>
                        </a:rPr>
                        <a:t>CYIENT</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87.38%</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4.5</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98.55%</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49079345"/>
                  </a:ext>
                </a:extLst>
              </a:tr>
              <a:tr h="154148">
                <a:tc>
                  <a:txBody>
                    <a:bodyPr/>
                    <a:lstStyle/>
                    <a:p>
                      <a:pPr algn="ctr" fontAlgn="ctr"/>
                      <a:r>
                        <a:rPr lang="en-IN" sz="1000" b="1" i="0" u="none" strike="noStrike">
                          <a:solidFill>
                            <a:srgbClr val="000000"/>
                          </a:solidFill>
                          <a:effectLst/>
                          <a:latin typeface="Calibri" panose="020F0502020204030204" pitchFamily="34" charset="0"/>
                        </a:rPr>
                        <a:t>DABUR</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95.39%</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3.2</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89.86%</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3584155964"/>
                  </a:ext>
                </a:extLst>
              </a:tr>
              <a:tr h="154148">
                <a:tc>
                  <a:txBody>
                    <a:bodyPr/>
                    <a:lstStyle/>
                    <a:p>
                      <a:pPr algn="ctr" fontAlgn="ctr"/>
                      <a:r>
                        <a:rPr lang="en-IN" sz="1000" b="1" i="0" u="none" strike="noStrike">
                          <a:solidFill>
                            <a:srgbClr val="000000"/>
                          </a:solidFill>
                          <a:effectLst/>
                          <a:latin typeface="Calibri" panose="020F0502020204030204" pitchFamily="34" charset="0"/>
                        </a:rPr>
                        <a:t>DALBHARAT</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66.17%</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15.9</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94.21%</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504382848"/>
                  </a:ext>
                </a:extLst>
              </a:tr>
              <a:tr h="154148">
                <a:tc>
                  <a:txBody>
                    <a:bodyPr/>
                    <a:lstStyle/>
                    <a:p>
                      <a:pPr algn="ctr" fontAlgn="ctr"/>
                      <a:r>
                        <a:rPr lang="en-IN" sz="1000" b="1" i="0" u="none" strike="noStrike">
                          <a:solidFill>
                            <a:srgbClr val="000000"/>
                          </a:solidFill>
                          <a:effectLst/>
                          <a:latin typeface="Calibri" panose="020F0502020204030204" pitchFamily="34" charset="0"/>
                        </a:rPr>
                        <a:t>DELHIVERY</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93.87%</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3.4</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96.19%</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65094652"/>
                  </a:ext>
                </a:extLst>
              </a:tr>
              <a:tr h="154148">
                <a:tc>
                  <a:txBody>
                    <a:bodyPr/>
                    <a:lstStyle/>
                    <a:p>
                      <a:pPr algn="ctr" fontAlgn="ctr"/>
                      <a:r>
                        <a:rPr lang="en-IN" sz="1000" b="1" i="0" u="none" strike="noStrike">
                          <a:solidFill>
                            <a:srgbClr val="000000"/>
                          </a:solidFill>
                          <a:effectLst/>
                          <a:latin typeface="Calibri" panose="020F0502020204030204" pitchFamily="34" charset="0"/>
                        </a:rPr>
                        <a:t>DIVISLAB</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92.70%</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38.5</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77.96%</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677409628"/>
                  </a:ext>
                </a:extLst>
              </a:tr>
              <a:tr h="154148">
                <a:tc>
                  <a:txBody>
                    <a:bodyPr/>
                    <a:lstStyle/>
                    <a:p>
                      <a:pPr algn="ctr" fontAlgn="ctr"/>
                      <a:r>
                        <a:rPr lang="en-IN" sz="1000" b="1" i="0" u="none" strike="noStrike">
                          <a:solidFill>
                            <a:srgbClr val="000000"/>
                          </a:solidFill>
                          <a:effectLst/>
                          <a:latin typeface="Calibri" panose="020F0502020204030204" pitchFamily="34" charset="0"/>
                        </a:rPr>
                        <a:t>DIXON</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94.97%</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dirty="0">
                          <a:solidFill>
                            <a:srgbClr val="000000"/>
                          </a:solidFill>
                          <a:effectLst/>
                          <a:latin typeface="Calibri" panose="020F0502020204030204" pitchFamily="34" charset="0"/>
                        </a:rPr>
                        <a:t>120</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92.98%</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957317596"/>
                  </a:ext>
                </a:extLst>
              </a:tr>
              <a:tr h="154148">
                <a:tc>
                  <a:txBody>
                    <a:bodyPr/>
                    <a:lstStyle/>
                    <a:p>
                      <a:pPr algn="ctr" fontAlgn="ctr"/>
                      <a:r>
                        <a:rPr lang="en-IN" sz="1000" b="1" i="0" u="none" strike="noStrike">
                          <a:solidFill>
                            <a:srgbClr val="000000"/>
                          </a:solidFill>
                          <a:effectLst/>
                          <a:latin typeface="Calibri" panose="020F0502020204030204" pitchFamily="34" charset="0"/>
                        </a:rPr>
                        <a:t>DLF</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95.68%</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5.3</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96.73%</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2195488354"/>
                  </a:ext>
                </a:extLst>
              </a:tr>
              <a:tr h="154148">
                <a:tc>
                  <a:txBody>
                    <a:bodyPr/>
                    <a:lstStyle/>
                    <a:p>
                      <a:pPr algn="ctr" fontAlgn="ctr"/>
                      <a:r>
                        <a:rPr lang="en-IN" sz="1000" b="1" i="0" u="none" strike="noStrike">
                          <a:solidFill>
                            <a:srgbClr val="000000"/>
                          </a:solidFill>
                          <a:effectLst/>
                          <a:latin typeface="Calibri" panose="020F0502020204030204" pitchFamily="34" charset="0"/>
                        </a:rPr>
                        <a:t>DMART</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94.48%</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-23.8</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92.23%</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3797896643"/>
                  </a:ext>
                </a:extLst>
              </a:tr>
              <a:tr h="154148">
                <a:tc>
                  <a:txBody>
                    <a:bodyPr/>
                    <a:lstStyle/>
                    <a:p>
                      <a:pPr algn="ctr" fontAlgn="ctr"/>
                      <a:r>
                        <a:rPr lang="en-IN" sz="1000" b="1" i="0" u="none" strike="noStrike">
                          <a:solidFill>
                            <a:srgbClr val="000000"/>
                          </a:solidFill>
                          <a:effectLst/>
                          <a:latin typeface="Calibri" panose="020F0502020204030204" pitchFamily="34" charset="0"/>
                        </a:rPr>
                        <a:t>DRREDDY</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94.09%</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6.3</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93.40%</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4020292485"/>
                  </a:ext>
                </a:extLst>
              </a:tr>
              <a:tr h="154148">
                <a:tc>
                  <a:txBody>
                    <a:bodyPr/>
                    <a:lstStyle/>
                    <a:p>
                      <a:pPr algn="ctr" fontAlgn="ctr"/>
                      <a:r>
                        <a:rPr lang="en-IN" sz="1000" b="1" i="0" u="none" strike="noStrike">
                          <a:solidFill>
                            <a:srgbClr val="000000"/>
                          </a:solidFill>
                          <a:effectLst/>
                          <a:latin typeface="Calibri" panose="020F0502020204030204" pitchFamily="34" charset="0"/>
                        </a:rPr>
                        <a:t>EICHERMOT</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88.21%</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51.5</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88.22%</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484407219"/>
                  </a:ext>
                </a:extLst>
              </a:tr>
              <a:tr h="154148">
                <a:tc>
                  <a:txBody>
                    <a:bodyPr/>
                    <a:lstStyle/>
                    <a:p>
                      <a:pPr algn="ctr" fontAlgn="ctr"/>
                      <a:r>
                        <a:rPr lang="en-IN" sz="1000" b="1" i="0" u="none" strike="noStrike">
                          <a:solidFill>
                            <a:srgbClr val="000000"/>
                          </a:solidFill>
                          <a:effectLst/>
                          <a:latin typeface="Calibri" panose="020F0502020204030204" pitchFamily="34" charset="0"/>
                        </a:rPr>
                        <a:t>ETERNAL</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dirty="0">
                          <a:solidFill>
                            <a:srgbClr val="000000"/>
                          </a:solidFill>
                          <a:effectLst/>
                          <a:latin typeface="Calibri" panose="020F0502020204030204" pitchFamily="34" charset="0"/>
                        </a:rPr>
                        <a:t>98.26%</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2.4</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87.12%</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3357071841"/>
                  </a:ext>
                </a:extLst>
              </a:tr>
              <a:tr h="154148">
                <a:tc>
                  <a:txBody>
                    <a:bodyPr/>
                    <a:lstStyle/>
                    <a:p>
                      <a:pPr algn="ctr" fontAlgn="ctr"/>
                      <a:r>
                        <a:rPr lang="en-IN" sz="1000" b="1" i="0" u="none" strike="noStrike">
                          <a:solidFill>
                            <a:srgbClr val="000000"/>
                          </a:solidFill>
                          <a:effectLst/>
                          <a:latin typeface="Calibri" panose="020F0502020204030204" pitchFamily="34" charset="0"/>
                        </a:rPr>
                        <a:t>EXIDEIND</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dirty="0">
                          <a:solidFill>
                            <a:srgbClr val="000000"/>
                          </a:solidFill>
                          <a:effectLst/>
                          <a:latin typeface="Calibri" panose="020F0502020204030204" pitchFamily="34" charset="0"/>
                        </a:rPr>
                        <a:t>96.17%</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2.35</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89.18%</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2086407490"/>
                  </a:ext>
                </a:extLst>
              </a:tr>
              <a:tr h="154148">
                <a:tc>
                  <a:txBody>
                    <a:bodyPr/>
                    <a:lstStyle/>
                    <a:p>
                      <a:pPr algn="ctr" fontAlgn="ctr"/>
                      <a:r>
                        <a:rPr lang="en-IN" sz="1000" b="1" i="0" u="none" strike="noStrike">
                          <a:solidFill>
                            <a:srgbClr val="000000"/>
                          </a:solidFill>
                          <a:effectLst/>
                          <a:latin typeface="Calibri" panose="020F0502020204030204" pitchFamily="34" charset="0"/>
                        </a:rPr>
                        <a:t>FEDERALBNK</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96.60%</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0.99</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94.31%</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965568542"/>
                  </a:ext>
                </a:extLst>
              </a:tr>
              <a:tr h="154148">
                <a:tc>
                  <a:txBody>
                    <a:bodyPr/>
                    <a:lstStyle/>
                    <a:p>
                      <a:pPr algn="ctr" fontAlgn="ctr"/>
                      <a:r>
                        <a:rPr lang="en-IN" sz="1000" b="1" i="0" u="none" strike="noStrike">
                          <a:solidFill>
                            <a:srgbClr val="000000"/>
                          </a:solidFill>
                          <a:effectLst/>
                          <a:latin typeface="Calibri" panose="020F0502020204030204" pitchFamily="34" charset="0"/>
                        </a:rPr>
                        <a:t>FINNIFTY</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dirty="0">
                          <a:solidFill>
                            <a:srgbClr val="000000"/>
                          </a:solidFill>
                          <a:effectLst/>
                          <a:latin typeface="Calibri" panose="020F0502020204030204" pitchFamily="34" charset="0"/>
                        </a:rPr>
                        <a:t>49.27%</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193.7</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94.42%</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3717302903"/>
                  </a:ext>
                </a:extLst>
              </a:tr>
              <a:tr h="154148">
                <a:tc>
                  <a:txBody>
                    <a:bodyPr/>
                    <a:lstStyle/>
                    <a:p>
                      <a:pPr algn="ctr" fontAlgn="ctr"/>
                      <a:r>
                        <a:rPr lang="en-IN" sz="1000" b="1" i="0" u="none" strike="noStrike">
                          <a:solidFill>
                            <a:srgbClr val="000000"/>
                          </a:solidFill>
                          <a:effectLst/>
                          <a:latin typeface="Calibri" panose="020F0502020204030204" pitchFamily="34" charset="0"/>
                        </a:rPr>
                        <a:t>FORTIS</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97.77%</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3.85</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88.73%</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1365860175"/>
                  </a:ext>
                </a:extLst>
              </a:tr>
              <a:tr h="154148">
                <a:tc>
                  <a:txBody>
                    <a:bodyPr/>
                    <a:lstStyle/>
                    <a:p>
                      <a:pPr algn="ctr" fontAlgn="ctr"/>
                      <a:r>
                        <a:rPr lang="en-IN" sz="1000" b="1" i="0" u="none" strike="noStrike">
                          <a:solidFill>
                            <a:srgbClr val="000000"/>
                          </a:solidFill>
                          <a:effectLst/>
                          <a:latin typeface="Calibri" panose="020F0502020204030204" pitchFamily="34" charset="0"/>
                        </a:rPr>
                        <a:t>GAIL</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93.07%</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0.79</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75.22%</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39857914"/>
                  </a:ext>
                </a:extLst>
              </a:tr>
              <a:tr h="154148">
                <a:tc>
                  <a:txBody>
                    <a:bodyPr/>
                    <a:lstStyle/>
                    <a:p>
                      <a:pPr algn="ctr" fontAlgn="ctr"/>
                      <a:r>
                        <a:rPr lang="en-IN" sz="1000" b="1" i="0" u="none" strike="noStrike">
                          <a:solidFill>
                            <a:srgbClr val="000000"/>
                          </a:solidFill>
                          <a:effectLst/>
                          <a:latin typeface="Calibri" panose="020F0502020204030204" pitchFamily="34" charset="0"/>
                        </a:rPr>
                        <a:t>GLENMARK</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92.49%</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8.4</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91.40%</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944305482"/>
                  </a:ext>
                </a:extLst>
              </a:tr>
              <a:tr h="154148">
                <a:tc>
                  <a:txBody>
                    <a:bodyPr/>
                    <a:lstStyle/>
                    <a:p>
                      <a:pPr algn="ctr" fontAlgn="ctr"/>
                      <a:r>
                        <a:rPr lang="en-IN" sz="1000" b="1" i="0" u="none" strike="noStrike">
                          <a:solidFill>
                            <a:srgbClr val="000000"/>
                          </a:solidFill>
                          <a:effectLst/>
                          <a:latin typeface="Calibri" panose="020F0502020204030204" pitchFamily="34" charset="0"/>
                        </a:rPr>
                        <a:t>GMRAIRPORT</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96.60%</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0.48</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91.67%</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3566802597"/>
                  </a:ext>
                </a:extLst>
              </a:tr>
              <a:tr h="154148">
                <a:tc>
                  <a:txBody>
                    <a:bodyPr/>
                    <a:lstStyle/>
                    <a:p>
                      <a:pPr algn="ctr" fontAlgn="ctr"/>
                      <a:r>
                        <a:rPr lang="en-IN" sz="1000" b="1" i="0" u="none" strike="noStrike">
                          <a:solidFill>
                            <a:srgbClr val="000000"/>
                          </a:solidFill>
                          <a:effectLst/>
                          <a:latin typeface="Calibri" panose="020F0502020204030204" pitchFamily="34" charset="0"/>
                        </a:rPr>
                        <a:t>GODREJCP</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95.28%</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0</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92.86%</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3986056026"/>
                  </a:ext>
                </a:extLst>
              </a:tr>
              <a:tr h="154148">
                <a:tc>
                  <a:txBody>
                    <a:bodyPr/>
                    <a:lstStyle/>
                    <a:p>
                      <a:pPr algn="ctr" fontAlgn="ctr"/>
                      <a:r>
                        <a:rPr lang="en-IN" sz="1000" b="1" i="0" u="none" strike="noStrike">
                          <a:solidFill>
                            <a:srgbClr val="000000"/>
                          </a:solidFill>
                          <a:effectLst/>
                          <a:latin typeface="Calibri" panose="020F0502020204030204" pitchFamily="34" charset="0"/>
                        </a:rPr>
                        <a:t>GODREJPROP</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98.02%</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14.2</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96.11%</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577143272"/>
                  </a:ext>
                </a:extLst>
              </a:tr>
              <a:tr h="154148">
                <a:tc>
                  <a:txBody>
                    <a:bodyPr/>
                    <a:lstStyle/>
                    <a:p>
                      <a:pPr algn="ctr" fontAlgn="ctr"/>
                      <a:r>
                        <a:rPr lang="en-IN" sz="1000" b="1" i="0" u="none" strike="noStrike">
                          <a:solidFill>
                            <a:srgbClr val="000000"/>
                          </a:solidFill>
                          <a:effectLst/>
                          <a:latin typeface="Calibri" panose="020F0502020204030204" pitchFamily="34" charset="0"/>
                        </a:rPr>
                        <a:t>GRASIM</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98.82%</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14.2</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tc>
                  <a:txBody>
                    <a:bodyPr/>
                    <a:lstStyle/>
                    <a:p>
                      <a:pPr algn="ctr" fontAlgn="ctr"/>
                      <a:r>
                        <a:rPr lang="en-IN" sz="1000" b="0" i="0" u="none" strike="noStrike">
                          <a:solidFill>
                            <a:srgbClr val="000000"/>
                          </a:solidFill>
                          <a:effectLst/>
                          <a:latin typeface="Calibri" panose="020F0502020204030204" pitchFamily="34" charset="0"/>
                        </a:rPr>
                        <a:t>84.29%</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noFill/>
                  </a:tcPr>
                </a:tc>
                <a:extLst>
                  <a:ext uri="{0D108BD9-81ED-4DB2-BD59-A6C34878D82A}">
                    <a16:rowId xmlns:a16="http://schemas.microsoft.com/office/drawing/2014/main" val="880422455"/>
                  </a:ext>
                </a:extLst>
              </a:tr>
              <a:tr h="154148">
                <a:tc>
                  <a:txBody>
                    <a:bodyPr/>
                    <a:lstStyle/>
                    <a:p>
                      <a:pPr algn="ctr" fontAlgn="ctr"/>
                      <a:r>
                        <a:rPr lang="en-IN" sz="1000" b="1" i="0" u="none" strike="noStrike">
                          <a:solidFill>
                            <a:srgbClr val="000000"/>
                          </a:solidFill>
                          <a:effectLst/>
                          <a:latin typeface="Calibri" panose="020F0502020204030204" pitchFamily="34" charset="0"/>
                        </a:rPr>
                        <a:t>HAL</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96.55%</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a:solidFill>
                            <a:srgbClr val="000000"/>
                          </a:solidFill>
                          <a:effectLst/>
                          <a:latin typeface="Calibri" panose="020F0502020204030204" pitchFamily="34" charset="0"/>
                        </a:rPr>
                        <a:t>33.8</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tc>
                  <a:txBody>
                    <a:bodyPr/>
                    <a:lstStyle/>
                    <a:p>
                      <a:pPr algn="ctr" fontAlgn="ctr"/>
                      <a:r>
                        <a:rPr lang="en-IN" sz="1000" b="0" i="0" u="none" strike="noStrike" dirty="0">
                          <a:solidFill>
                            <a:srgbClr val="000000"/>
                          </a:solidFill>
                          <a:effectLst/>
                          <a:latin typeface="Calibri" panose="020F0502020204030204" pitchFamily="34" charset="0"/>
                        </a:rPr>
                        <a:t>95.07%</a:t>
                      </a:r>
                    </a:p>
                  </a:txBody>
                  <a:tcPr marL="5772" marR="5772" marT="5772" marB="0" anchor="ctr">
                    <a:lnL w="12700" cap="flat" cmpd="sng" algn="ctr">
                      <a:solidFill>
                        <a:srgbClr val="F1A983"/>
                      </a:solidFill>
                      <a:prstDash val="solid"/>
                      <a:round/>
                      <a:headEnd type="none" w="med" len="med"/>
                      <a:tailEnd type="none" w="med" len="med"/>
                    </a:lnL>
                    <a:lnR w="12700" cap="flat" cmpd="sng" algn="ctr">
                      <a:solidFill>
                        <a:srgbClr val="F1A983"/>
                      </a:solidFill>
                      <a:prstDash val="solid"/>
                      <a:round/>
                      <a:headEnd type="none" w="med" len="med"/>
                      <a:tailEnd type="none" w="med" len="med"/>
                    </a:lnR>
                    <a:lnT w="12700" cap="flat" cmpd="sng" algn="ctr">
                      <a:solidFill>
                        <a:srgbClr val="F1A983"/>
                      </a:solidFill>
                      <a:prstDash val="solid"/>
                      <a:round/>
                      <a:headEnd type="none" w="med" len="med"/>
                      <a:tailEnd type="none" w="med" len="med"/>
                    </a:lnT>
                    <a:lnB w="12700" cap="flat" cmpd="sng" algn="ctr">
                      <a:solidFill>
                        <a:srgbClr val="F1A983"/>
                      </a:solidFill>
                      <a:prstDash val="solid"/>
                      <a:round/>
                      <a:headEnd type="none" w="med" len="med"/>
                      <a:tailEnd type="none" w="med" len="med"/>
                    </a:lnB>
                    <a:solidFill>
                      <a:srgbClr val="FAE2D5"/>
                    </a:solidFill>
                  </a:tcPr>
                </a:tc>
                <a:extLst>
                  <a:ext uri="{0D108BD9-81ED-4DB2-BD59-A6C34878D82A}">
                    <a16:rowId xmlns:a16="http://schemas.microsoft.com/office/drawing/2014/main" val="3333180930"/>
                  </a:ext>
                </a:extLst>
              </a:tr>
            </a:tbl>
          </a:graphicData>
        </a:graphic>
      </p:graphicFrame>
    </p:spTree>
    <p:extLst>
      <p:ext uri="{BB962C8B-B14F-4D97-AF65-F5344CB8AC3E}">
        <p14:creationId xmlns:p14="http://schemas.microsoft.com/office/powerpoint/2010/main" val="2494816570"/>
      </p:ext>
    </p:extLst>
  </p:cSld>
  <p:clrMapOvr>
    <a:masterClrMapping/>
  </p:clrMapOvr>
  <p:transition>
    <p:zoom dir="in"/>
  </p:transition>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3354</TotalTime>
  <Words>3371</Words>
  <Application>Microsoft Office PowerPoint</Application>
  <PresentationFormat>Widescreen</PresentationFormat>
  <Paragraphs>1030</Paragraphs>
  <Slides>12</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Aptos</vt:lpstr>
      <vt:lpstr>Arial</vt:lpstr>
      <vt:lpstr>Calibri</vt:lpstr>
      <vt:lpstr>Roboto</vt:lpstr>
      <vt:lpstr>Segoe UI</vt:lpstr>
      <vt:lpstr>2_Office Theme</vt:lpstr>
      <vt:lpstr>PowerPoint Presentation</vt:lpstr>
      <vt:lpstr>PowerPoint Presentation</vt:lpstr>
      <vt:lpstr>PowerPoint Presentation</vt:lpstr>
      <vt:lpstr>Nifty Index OI Concentration</vt:lpstr>
      <vt:lpstr>Bank Nifty Index OI Concentration</vt:lpstr>
      <vt:lpstr> </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Derivative Rollover Report</dc:title>
  <dc:creator>Jatin Gedia</dc:creator>
  <cp:lastModifiedBy>Vilas DHALE</cp:lastModifiedBy>
  <cp:revision>99</cp:revision>
  <dcterms:created xsi:type="dcterms:W3CDTF">2024-09-06T11:17:28Z</dcterms:created>
  <dcterms:modified xsi:type="dcterms:W3CDTF">2025-10-01T09:02:34Z</dcterms:modified>
</cp:coreProperties>
</file>